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embeddedFontLst>
    <p:embeddedFont>
      <p:font typeface="Rockwell" panose="02060603020205020403" pitchFamily="18" charset="0"/>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Arial Black" panose="020B0A04020102020204" pitchFamily="34" charset="0"/>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g9++r0RZbc3htPN4a33Ucla4AKX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3E4F756-A043-46C7-AB9E-E0A037F052E7}">
  <a:tblStyle styleId="{C3E4F756-A043-46C7-AB9E-E0A037F052E7}"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fill>
          <a:solidFill>
            <a:schemeClr val="dk1">
              <a:alpha val="20000"/>
            </a:schemeClr>
          </a:solidFill>
        </a:fill>
      </a:tcStyle>
    </a:band1H>
    <a:band2H>
      <a:tcTxStyle/>
      <a:tcStyle>
        <a:tcBdr/>
      </a:tcStyle>
    </a:band2H>
    <a:band1V>
      <a:tcTxStyle/>
      <a:tcStyle>
        <a:tcBdr/>
        <a:fill>
          <a:solidFill>
            <a:schemeClr val="dk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dk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309" autoAdjust="0"/>
  </p:normalViewPr>
  <p:slideViewPr>
    <p:cSldViewPr snapToGrid="0">
      <p:cViewPr varScale="1">
        <p:scale>
          <a:sx n="51" d="100"/>
          <a:sy n="51" d="100"/>
        </p:scale>
        <p:origin x="172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6430035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cdc.europa.eu/en/publications-data/vaccination-coverage-second-dose-measles-containing-vaccine-eueea-2017"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vaccines.gov/basics/types/index.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a:t>Эта презентация будет охватывать основы вакцин и иммунизации. Она предназначена для медицинских работников.</a:t>
            </a:r>
            <a:endParaRPr/>
          </a:p>
          <a:p>
            <a:pPr marL="0" lvl="0" indent="0" algn="l" rtl="0">
              <a:spcBef>
                <a:spcPts val="0"/>
              </a:spcBef>
              <a:spcAft>
                <a:spcPts val="0"/>
              </a:spcAft>
              <a:buSzPts val="1100"/>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К концу этой презентации вы узнаете о влиянии иммунизации, о том, как работают вакцины, о безопасности вакцин, о распространенных мифах об иммунизации и о лучших методах информирования пациентов о важности иммунизации</a:t>
            </a:r>
            <a:endParaRPr/>
          </a:p>
        </p:txBody>
      </p:sp>
      <p:sp>
        <p:nvSpPr>
          <p:cNvPr id="135" name="Google Shape;13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2483144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rgbClr val="000000"/>
                </a:solidFill>
              </a:rPr>
              <a:t>С учетом этих различных типов вакцин, дозировки и ингредиентов ключевые лица, принимающие решения, такие как национальные менеджеры по иммунизации и государственные чиновники, разрабатывают графики введения вакцин для наилучшей защиты общественного здоровья. Эти графики сформулированы с использованием надежных научных данных.</a:t>
            </a:r>
            <a:endParaRPr>
              <a:solidFill>
                <a:srgbClr val="000000"/>
              </a:solidFill>
            </a:endParaRPr>
          </a:p>
          <a:p>
            <a:pPr marL="0" lvl="0" indent="0" algn="l" rtl="0">
              <a:lnSpc>
                <a:spcPct val="115000"/>
              </a:lnSpc>
              <a:spcBef>
                <a:spcPts val="1200"/>
              </a:spcBef>
              <a:spcAft>
                <a:spcPts val="0"/>
              </a:spcAft>
              <a:buClr>
                <a:schemeClr val="dk1"/>
              </a:buClr>
              <a:buSzPts val="1100"/>
              <a:buFont typeface="Arial"/>
              <a:buNone/>
            </a:pPr>
            <a:r>
              <a:rPr lang="en-US">
                <a:solidFill>
                  <a:srgbClr val="000000"/>
                </a:solidFill>
              </a:rPr>
              <a:t>Графики плановой иммунизации варьируются от страны к стране, но у ВОЗ есть рекомендации для плановой иммунизации. Эти рекомендации основаны на выводах из </a:t>
            </a:r>
            <a:r>
              <a:rPr lang="en-US" sz="1100">
                <a:solidFill>
                  <a:srgbClr val="000000"/>
                </a:solidFill>
              </a:rPr>
              <a:t>базовых</a:t>
            </a:r>
            <a:r>
              <a:rPr lang="en-US">
                <a:solidFill>
                  <a:srgbClr val="000000"/>
                </a:solidFill>
              </a:rPr>
              <a:t> документов ВОЗ (источник: https://www.who.int/immunization/policy/immunization_tables/en/).</a:t>
            </a:r>
            <a:endParaRPr>
              <a:solidFill>
                <a:srgbClr val="000000"/>
              </a:solidFill>
            </a:endParaRPr>
          </a:p>
          <a:p>
            <a:pPr marL="0" lvl="0" indent="0" algn="l" rtl="0">
              <a:lnSpc>
                <a:spcPct val="115000"/>
              </a:lnSpc>
              <a:spcBef>
                <a:spcPts val="1200"/>
              </a:spcBef>
              <a:spcAft>
                <a:spcPts val="0"/>
              </a:spcAft>
              <a:buClr>
                <a:schemeClr val="dk1"/>
              </a:buClr>
              <a:buSzPts val="1100"/>
              <a:buFont typeface="Arial"/>
              <a:buNone/>
            </a:pPr>
            <a:r>
              <a:rPr lang="en-US">
                <a:solidFill>
                  <a:srgbClr val="000000"/>
                </a:solidFill>
              </a:rPr>
              <a:t>Ссылка на рекомендуемые ВОЗ графики иммунизации приведена в конце этой презентации.</a:t>
            </a:r>
            <a:endParaRPr>
              <a:solidFill>
                <a:srgbClr val="000000"/>
              </a:solidFill>
            </a:endParaRPr>
          </a:p>
          <a:p>
            <a:pPr marL="0" lvl="0" indent="0" algn="l" rtl="0">
              <a:spcBef>
                <a:spcPts val="0"/>
              </a:spcBef>
              <a:spcAft>
                <a:spcPts val="0"/>
              </a:spcAft>
              <a:buNone/>
            </a:pPr>
            <a:endParaRPr/>
          </a:p>
        </p:txBody>
      </p:sp>
      <p:sp>
        <p:nvSpPr>
          <p:cNvPr id="261" name="Google Shape;26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2937595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t>Подобно тому, как графики плановой иммунизации составляются с использованием надежных научных данных, меры безопасности вакцин являются тщательными и основаны на строгой научной практике для информирования о тестировании, мониторинге и надзоре за вакцинами.</a:t>
            </a:r>
            <a:endParaRPr sz="1100"/>
          </a:p>
          <a:p>
            <a:pPr marL="0" lvl="0" indent="0" algn="l" rtl="0">
              <a:lnSpc>
                <a:spcPct val="115000"/>
              </a:lnSpc>
              <a:spcBef>
                <a:spcPts val="1200"/>
              </a:spcBef>
              <a:spcAft>
                <a:spcPts val="0"/>
              </a:spcAft>
              <a:buClr>
                <a:schemeClr val="dk1"/>
              </a:buClr>
              <a:buSzPts val="1100"/>
              <a:buFont typeface="Arial"/>
              <a:buNone/>
            </a:pPr>
            <a:r>
              <a:rPr lang="en-US"/>
              <a:t>Но, как и все лекарства, вакцины могут вызывать побочные эффекты.</a:t>
            </a:r>
            <a:endParaRPr/>
          </a:p>
          <a:p>
            <a:pPr marL="0" lvl="0" indent="0" algn="l" rtl="0">
              <a:lnSpc>
                <a:spcPct val="115000"/>
              </a:lnSpc>
              <a:spcBef>
                <a:spcPts val="1200"/>
              </a:spcBef>
              <a:spcAft>
                <a:spcPts val="0"/>
              </a:spcAft>
              <a:buClr>
                <a:schemeClr val="dk1"/>
              </a:buClr>
              <a:buSzPts val="1100"/>
              <a:buFont typeface="Arial"/>
              <a:buNone/>
            </a:pPr>
            <a:r>
              <a:rPr lang="en-US"/>
              <a:t>Тестирование, мониторинг и наблюдение проводятся до и после введения вакцины, чтобы минимизировать возможные побочные эффекты и гарантировать, что все вакцины безопасны и эффективны (источник: https://vaccine-safety-training.org/expectations-towards-safety-of-vaccines.html).</a:t>
            </a:r>
            <a:endParaRPr/>
          </a:p>
          <a:p>
            <a:pPr marL="0" lvl="0" indent="0" algn="l" rtl="0">
              <a:lnSpc>
                <a:spcPct val="115000"/>
              </a:lnSpc>
              <a:spcBef>
                <a:spcPts val="1200"/>
              </a:spcBef>
              <a:spcAft>
                <a:spcPts val="0"/>
              </a:spcAft>
              <a:buClr>
                <a:schemeClr val="dk1"/>
              </a:buClr>
              <a:buSzPts val="1100"/>
              <a:buFont typeface="Arial"/>
              <a:buNone/>
            </a:pPr>
            <a:r>
              <a:rPr lang="en-US"/>
              <a:t>ВОЗ тесно сотрудничает с национальными регулирующими органами для обеспечения того, чтобы глобальные стандарты и руководящие принципы были разработаны и легкодоступны для оценки качества, безопасности и иммуногенности вакцин.</a:t>
            </a:r>
            <a:endParaRPr/>
          </a:p>
          <a:p>
            <a:pPr marL="0" lvl="0" indent="0" algn="l" rtl="0">
              <a:lnSpc>
                <a:spcPct val="115000"/>
              </a:lnSpc>
              <a:spcBef>
                <a:spcPts val="1200"/>
              </a:spcBef>
              <a:spcAft>
                <a:spcPts val="0"/>
              </a:spcAft>
              <a:buClr>
                <a:schemeClr val="dk1"/>
              </a:buClr>
              <a:buSzPts val="1100"/>
              <a:buFont typeface="Arial"/>
              <a:buNone/>
            </a:pPr>
            <a:r>
              <a:rPr lang="en-US"/>
              <a:t>Процесс лицензирования вакцин варьирует от страны к стране, но основные компоненты в основном одинаковы.</a:t>
            </a:r>
            <a:endParaRPr/>
          </a:p>
          <a:p>
            <a:pPr marL="0" lvl="0" indent="0" algn="l" rtl="0">
              <a:lnSpc>
                <a:spcPct val="115000"/>
              </a:lnSpc>
              <a:spcBef>
                <a:spcPts val="1200"/>
              </a:spcBef>
              <a:spcAft>
                <a:spcPts val="0"/>
              </a:spcAft>
              <a:buClr>
                <a:schemeClr val="dk1"/>
              </a:buClr>
              <a:buSzPts val="1100"/>
              <a:buFont typeface="Arial"/>
              <a:buNone/>
            </a:pPr>
            <a:r>
              <a:rPr lang="en-US"/>
              <a:t>Перед внедрением вакцины в программу иммунизации кандидат на вакцину должен пройти несколько этапов все более масштабных клинических испытаний. Если вакцина считается безопасной и эффективной, а выгоды перевешивают риски, то производственные мощности готовы обеспечить безопасность и качество вакцины после выдачи лицензии.</a:t>
            </a:r>
            <a:endParaRPr/>
          </a:p>
          <a:p>
            <a:pPr marL="0" lvl="0" indent="0" algn="l" rtl="0">
              <a:lnSpc>
                <a:spcPct val="115000"/>
              </a:lnSpc>
              <a:spcBef>
                <a:spcPts val="1200"/>
              </a:spcBef>
              <a:spcAft>
                <a:spcPts val="0"/>
              </a:spcAft>
              <a:buClr>
                <a:schemeClr val="dk1"/>
              </a:buClr>
              <a:buSzPts val="1100"/>
              <a:buFont typeface="Arial"/>
              <a:buNone/>
            </a:pPr>
            <a:r>
              <a:rPr lang="en-US"/>
              <a:t>После введения вакцина постоянно контролируется с использованием обширных систем наблюдения. Национальные регулирующие органы продолжают отслеживать и расследовать нежелательные явления после иммунизации, чтобы обеспечить безопасность вакцины. В дополнение к национальному эпиднадзору существует также глобальный эпиднадзор для выявления, регистрации и расследования любых побочных реакций на иммунизацию.</a:t>
            </a:r>
            <a:endParaRPr/>
          </a:p>
          <a:p>
            <a:pPr marL="0" lvl="0" indent="0" algn="l" rtl="0">
              <a:lnSpc>
                <a:spcPct val="115000"/>
              </a:lnSpc>
              <a:spcBef>
                <a:spcPts val="1200"/>
              </a:spcBef>
              <a:spcAft>
                <a:spcPts val="0"/>
              </a:spcAft>
              <a:buClr>
                <a:schemeClr val="dk1"/>
              </a:buClr>
              <a:buSzPts val="1100"/>
              <a:buFont typeface="Arial"/>
              <a:buNone/>
            </a:pPr>
            <a:r>
              <a:rPr lang="en-US"/>
              <a:t>Во многом благодаря этой надежной инфраструктуре безопасности вакцин до, во время и после внедрения вакцин случаи заболеваний или травм, вызванных вакцинами, невероятно редки.</a:t>
            </a:r>
            <a:endParaRPr/>
          </a:p>
          <a:p>
            <a:pPr marL="0" lvl="0" indent="0" algn="l" rtl="0">
              <a:lnSpc>
                <a:spcPct val="115000"/>
              </a:lnSpc>
              <a:spcBef>
                <a:spcPts val="1200"/>
              </a:spcBef>
              <a:spcAft>
                <a:spcPts val="0"/>
              </a:spcAft>
              <a:buClr>
                <a:schemeClr val="dk1"/>
              </a:buClr>
              <a:buSzPts val="1100"/>
              <a:buFont typeface="Arial"/>
              <a:buNone/>
            </a:pPr>
            <a:r>
              <a:rPr lang="en-US"/>
              <a:t>Мы рассмотрим распространенные опасения и неправильные представления о вакцинах и иммунизации позже, но важно помнить - и общаться с пациентами - что преимущества иммунизации значительно перевешивают риски, во многом благодаря этим мерам.</a:t>
            </a:r>
            <a:endParaRPr/>
          </a:p>
          <a:p>
            <a:pPr marL="0" lvl="0" indent="0" algn="l" rtl="0">
              <a:spcBef>
                <a:spcPts val="0"/>
              </a:spcBef>
              <a:spcAft>
                <a:spcPts val="0"/>
              </a:spcAft>
              <a:buNone/>
            </a:pPr>
            <a:endParaRPr/>
          </a:p>
        </p:txBody>
      </p:sp>
      <p:sp>
        <p:nvSpPr>
          <p:cNvPr id="271" name="Google Shape;27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2035050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t>Подобно тому, как графики плановой иммунизации составляются с использованием надежных научных данных, меры безопасности вакцин являются тщательными и основаны на строгой научной практике для информирования о тестировании, мониторинге и надзоре за вакцинами.</a:t>
            </a:r>
            <a:endParaRPr sz="1100"/>
          </a:p>
          <a:p>
            <a:pPr marL="0" lvl="0" indent="0" algn="l" rtl="0">
              <a:lnSpc>
                <a:spcPct val="115000"/>
              </a:lnSpc>
              <a:spcBef>
                <a:spcPts val="1200"/>
              </a:spcBef>
              <a:spcAft>
                <a:spcPts val="0"/>
              </a:spcAft>
              <a:buClr>
                <a:schemeClr val="dk1"/>
              </a:buClr>
              <a:buSzPts val="1100"/>
              <a:buFont typeface="Arial"/>
              <a:buNone/>
            </a:pPr>
            <a:r>
              <a:rPr lang="en-US"/>
              <a:t>Но, как и все лекарства, вакцины могут вызывать побочные эффекты.</a:t>
            </a:r>
            <a:endParaRPr/>
          </a:p>
          <a:p>
            <a:pPr marL="0" lvl="0" indent="0" algn="l" rtl="0">
              <a:lnSpc>
                <a:spcPct val="115000"/>
              </a:lnSpc>
              <a:spcBef>
                <a:spcPts val="1200"/>
              </a:spcBef>
              <a:spcAft>
                <a:spcPts val="0"/>
              </a:spcAft>
              <a:buClr>
                <a:schemeClr val="dk1"/>
              </a:buClr>
              <a:buSzPts val="1100"/>
              <a:buFont typeface="Arial"/>
              <a:buNone/>
            </a:pPr>
            <a:r>
              <a:rPr lang="en-US"/>
              <a:t>Тестирование, мониторинг и наблюдение проводятся до и после введения вакцины, чтобы минимизировать возможные побочные эффекты и гарантировать, что все вакцины безопасны и эффективны (источник: https://vaccine-safety-training.org/expectations-towards-safety-of-vaccines.html).</a:t>
            </a:r>
            <a:endParaRPr/>
          </a:p>
          <a:p>
            <a:pPr marL="0" lvl="0" indent="0" algn="l" rtl="0">
              <a:lnSpc>
                <a:spcPct val="115000"/>
              </a:lnSpc>
              <a:spcBef>
                <a:spcPts val="1200"/>
              </a:spcBef>
              <a:spcAft>
                <a:spcPts val="0"/>
              </a:spcAft>
              <a:buClr>
                <a:schemeClr val="dk1"/>
              </a:buClr>
              <a:buSzPts val="1100"/>
              <a:buFont typeface="Arial"/>
              <a:buNone/>
            </a:pPr>
            <a:r>
              <a:rPr lang="en-US"/>
              <a:t>ВОЗ тесно сотрудничает с национальными регулирующими органами для обеспечения того, чтобы глобальные стандарты и руководящие принципы были разработаны и легкодоступны для оценки качества, безопасности и иммуногенности вакцин.</a:t>
            </a:r>
            <a:endParaRPr/>
          </a:p>
          <a:p>
            <a:pPr marL="0" lvl="0" indent="0" algn="l" rtl="0">
              <a:lnSpc>
                <a:spcPct val="115000"/>
              </a:lnSpc>
              <a:spcBef>
                <a:spcPts val="1200"/>
              </a:spcBef>
              <a:spcAft>
                <a:spcPts val="0"/>
              </a:spcAft>
              <a:buClr>
                <a:schemeClr val="dk1"/>
              </a:buClr>
              <a:buSzPts val="1100"/>
              <a:buFont typeface="Arial"/>
              <a:buNone/>
            </a:pPr>
            <a:r>
              <a:rPr lang="en-US"/>
              <a:t>Процесс лицензирования вакцин варьирует от страны к стране, но основные компоненты в основном одинаковы.</a:t>
            </a:r>
            <a:endParaRPr/>
          </a:p>
          <a:p>
            <a:pPr marL="0" lvl="0" indent="0" algn="l" rtl="0">
              <a:lnSpc>
                <a:spcPct val="115000"/>
              </a:lnSpc>
              <a:spcBef>
                <a:spcPts val="1200"/>
              </a:spcBef>
              <a:spcAft>
                <a:spcPts val="0"/>
              </a:spcAft>
              <a:buClr>
                <a:schemeClr val="dk1"/>
              </a:buClr>
              <a:buSzPts val="1100"/>
              <a:buFont typeface="Arial"/>
              <a:buNone/>
            </a:pPr>
            <a:r>
              <a:rPr lang="en-US"/>
              <a:t>Перед внедрением вакцины в программу иммунизации кандидат на вакцину должен пройти несколько этапов все более масштабных клинических испытаний. Если вакцина считается безопасной и эффективной, а выгоды перевешивают риски, то производственные мощности готовы обеспечить безопасность и качество вакцины после выдачи лицензии.</a:t>
            </a:r>
            <a:endParaRPr/>
          </a:p>
          <a:p>
            <a:pPr marL="0" lvl="0" indent="0" algn="l" rtl="0">
              <a:lnSpc>
                <a:spcPct val="115000"/>
              </a:lnSpc>
              <a:spcBef>
                <a:spcPts val="1200"/>
              </a:spcBef>
              <a:spcAft>
                <a:spcPts val="0"/>
              </a:spcAft>
              <a:buClr>
                <a:schemeClr val="dk1"/>
              </a:buClr>
              <a:buSzPts val="1100"/>
              <a:buFont typeface="Arial"/>
              <a:buNone/>
            </a:pPr>
            <a:r>
              <a:rPr lang="en-US"/>
              <a:t>После введения вакцина постоянно контролируется с использованием обширных систем наблюдения. Национальные регулирующие органы продолжают отслеживать и расследовать нежелательные явления после иммунизации, чтобы обеспечить безопасность вакцины. В дополнение к национальному эпиднадзору существует также глобальный эпиднадзор для выявления, регистрации и расследования любых побочных реакций на иммунизацию.</a:t>
            </a:r>
            <a:endParaRPr/>
          </a:p>
          <a:p>
            <a:pPr marL="0" lvl="0" indent="0" algn="l" rtl="0">
              <a:lnSpc>
                <a:spcPct val="115000"/>
              </a:lnSpc>
              <a:spcBef>
                <a:spcPts val="1200"/>
              </a:spcBef>
              <a:spcAft>
                <a:spcPts val="0"/>
              </a:spcAft>
              <a:buClr>
                <a:schemeClr val="dk1"/>
              </a:buClr>
              <a:buSzPts val="1100"/>
              <a:buFont typeface="Arial"/>
              <a:buNone/>
            </a:pPr>
            <a:r>
              <a:rPr lang="en-US"/>
              <a:t>Во многом благодаря этой надежной инфраструктуре безопасности вакцин до, во время и после внедрения вакцин случаи заболеваний или травм, вызванных вакцинами, невероятно редки.</a:t>
            </a:r>
            <a:endParaRPr/>
          </a:p>
          <a:p>
            <a:pPr marL="0" lvl="0" indent="0" algn="l" rtl="0">
              <a:spcBef>
                <a:spcPts val="0"/>
              </a:spcBef>
              <a:spcAft>
                <a:spcPts val="0"/>
              </a:spcAft>
              <a:buNone/>
            </a:pPr>
            <a:r>
              <a:rPr lang="en-US"/>
              <a:t>Мы рассмотрим распространенные опасения и неправильные представления о вакцинах и иммунизации позже, но важно помнить - и общаться с пациентами - что преимущества иммунизации значительно перевешивают риски, во многом благодаря этим мерам.</a:t>
            </a:r>
            <a:endParaRPr/>
          </a:p>
        </p:txBody>
      </p:sp>
      <p:sp>
        <p:nvSpPr>
          <p:cNvPr id="292" name="Google Shape;29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550309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t>Однако есть некоторые обстоятельства, при которых вакцины не следует вводить. Важно, чтобы медицинские работники проверяли пациентов на противопоказания и меры предосторожности перед введением каждой дозы вакцины.</a:t>
            </a:r>
            <a:endParaRPr sz="1100"/>
          </a:p>
          <a:p>
            <a:pPr marL="0" lvl="0" indent="0" algn="l" rtl="0">
              <a:lnSpc>
                <a:spcPct val="115000"/>
              </a:lnSpc>
              <a:spcBef>
                <a:spcPts val="1200"/>
              </a:spcBef>
              <a:spcAft>
                <a:spcPts val="0"/>
              </a:spcAft>
              <a:buClr>
                <a:schemeClr val="dk1"/>
              </a:buClr>
              <a:buSzPts val="1100"/>
              <a:buFont typeface="Arial"/>
              <a:buNone/>
            </a:pPr>
            <a:r>
              <a:rPr lang="en-US"/>
              <a:t>Противопоказанием к иммунизации является редкое состояние у реципиента, которое увеличивает риск серьезных побочных реакций. При наличии противопоказаний вводить вакцину не следует. Игнорирование противопоказаний может привести к нежелательным реакциям, которые могут нанести вред здоровью человека (источник: https://www.cdc.gov/vaccines/hcp/acip-recs/general-recs/contraindications.htmlhttps://www.cdc.gov/vaccines/hcp/acip-recs/general-recs/contraindications.html).</a:t>
            </a:r>
            <a:endParaRPr/>
          </a:p>
          <a:p>
            <a:pPr marL="0" lvl="0" indent="0" algn="l" rtl="0">
              <a:lnSpc>
                <a:spcPct val="115000"/>
              </a:lnSpc>
              <a:spcBef>
                <a:spcPts val="1200"/>
              </a:spcBef>
              <a:spcAft>
                <a:spcPts val="0"/>
              </a:spcAft>
              <a:buClr>
                <a:schemeClr val="dk1"/>
              </a:buClr>
              <a:buSzPts val="1100"/>
              <a:buFont typeface="Arial"/>
              <a:buNone/>
            </a:pPr>
            <a:r>
              <a:rPr lang="en-US"/>
              <a:t>Единственным противопоказанием, применимым ко всем вакцинам, является наличие в анамнезе тяжелой аллергической реакции после предыдущей дозы вакцины или составляющей вакцины (предполагаемая частота тяжелых аллергических реакций на иммунизацию составляет 1 на 1 000 000 (источник: https://www.cdc.gov/vaccines/vac-gen/side-effects.htm)). Медицинские работники, применяющие вакцины, должны знать признаки аллергических реакций и быть готовыми к немедленным действиям.</a:t>
            </a:r>
            <a:endParaRPr/>
          </a:p>
          <a:p>
            <a:pPr marL="0" lvl="0" indent="0" algn="l" rtl="0">
              <a:lnSpc>
                <a:spcPct val="115000"/>
              </a:lnSpc>
              <a:spcBef>
                <a:spcPts val="1200"/>
              </a:spcBef>
              <a:spcAft>
                <a:spcPts val="0"/>
              </a:spcAft>
              <a:buSzPts val="1100"/>
              <a:buNone/>
            </a:pPr>
            <a:r>
              <a:rPr lang="en-US"/>
              <a:t>Мера предосторожности - это состояние у реципиента, которое может увеличить риск серьезной побочной реакции, может вызвать диагностическую путаницу или может поставить под угрозу способность вакцины создавать иммунитет (источник: https://www.cdc.gov/vaccines/hcp/acip-recs/general-recs/contraindications.html).</a:t>
            </a:r>
            <a:endParaRPr/>
          </a:p>
          <a:p>
            <a:pPr marL="0" lvl="0" indent="0" algn="l" rtl="0">
              <a:lnSpc>
                <a:spcPct val="115000"/>
              </a:lnSpc>
              <a:spcBef>
                <a:spcPts val="1200"/>
              </a:spcBef>
              <a:spcAft>
                <a:spcPts val="0"/>
              </a:spcAft>
              <a:buClr>
                <a:schemeClr val="dk1"/>
              </a:buClr>
              <a:buSzPts val="1100"/>
              <a:buFont typeface="Arial"/>
              <a:buNone/>
            </a:pPr>
            <a:r>
              <a:rPr lang="en-US"/>
              <a:t>Меры предосторожности обычно являются причиной для отсрочки введения вакцины, хотя медицинский работник может решить, что польза от иммунизации превышает риск неблагоприятной реакции.</a:t>
            </a:r>
            <a:endParaRPr/>
          </a:p>
          <a:p>
            <a:pPr marL="0" lvl="0" indent="0" algn="l" rtl="0">
              <a:lnSpc>
                <a:spcPct val="115000"/>
              </a:lnSpc>
              <a:spcBef>
                <a:spcPts val="1200"/>
              </a:spcBef>
              <a:spcAft>
                <a:spcPts val="0"/>
              </a:spcAft>
              <a:buClr>
                <a:schemeClr val="dk1"/>
              </a:buClr>
              <a:buSzPts val="1100"/>
              <a:buFont typeface="Arial"/>
              <a:buNone/>
            </a:pPr>
            <a:r>
              <a:rPr lang="en-US"/>
              <a:t>Большинство противопоказаний и мер предосторожности носят временный характер, и вакцина может быть введена позже.</a:t>
            </a:r>
            <a:endParaRPr/>
          </a:p>
          <a:p>
            <a:pPr marL="0" lvl="0" indent="0" algn="l" rtl="0">
              <a:lnSpc>
                <a:spcPct val="115000"/>
              </a:lnSpc>
              <a:spcBef>
                <a:spcPts val="1200"/>
              </a:spcBef>
              <a:spcAft>
                <a:spcPts val="0"/>
              </a:spcAft>
              <a:buClr>
                <a:schemeClr val="dk1"/>
              </a:buClr>
              <a:buSzPts val="1100"/>
              <a:buFont typeface="Arial"/>
              <a:buNone/>
            </a:pPr>
            <a:r>
              <a:rPr lang="en-US"/>
              <a:t>Медицинские работники должны отклоняться от рекомендуемых графиков иммунизации, только если у пациента имеются известные противопоказания или меры предосторожности. Неправильное представление об определенных условиях или обстоятельствах или неправильное определение противопоказаний или мер предосторожности, может привести к упущенным возможностям применения рекомендуемых вакцин, в результате чего люди подвергаются большему риску заболевания.</a:t>
            </a:r>
            <a:endParaRPr/>
          </a:p>
          <a:p>
            <a:pPr marL="0" lvl="0" indent="0" algn="l" rtl="0">
              <a:lnSpc>
                <a:spcPct val="115000"/>
              </a:lnSpc>
              <a:spcBef>
                <a:spcPts val="0"/>
              </a:spcBef>
              <a:spcAft>
                <a:spcPts val="0"/>
              </a:spcAft>
              <a:buClr>
                <a:schemeClr val="dk1"/>
              </a:buClr>
              <a:buSzPts val="1100"/>
              <a:buFont typeface="Arial"/>
              <a:buNone/>
            </a:pPr>
            <a:r>
              <a:rPr lang="en-US" sz="1100"/>
              <a:t>Подробный список противопоказаний и мер предосторожности для каждой вакцины приведен для справки среди дополнительных ресурсов в конце презентации.</a:t>
            </a:r>
            <a:endParaRPr sz="1100"/>
          </a:p>
          <a:p>
            <a:pPr marL="0" lvl="0" indent="0" algn="l" rtl="0">
              <a:spcBef>
                <a:spcPts val="0"/>
              </a:spcBef>
              <a:spcAft>
                <a:spcPts val="0"/>
              </a:spcAft>
              <a:buNone/>
            </a:pPr>
            <a:endParaRPr/>
          </a:p>
        </p:txBody>
      </p:sp>
      <p:sp>
        <p:nvSpPr>
          <p:cNvPr id="308" name="Google Shape;30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3085175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t>Продвижение планов плановой иммунизации является важным компонентом обеспечения того, чтобы высокий процент населения был защищен вакцинами, что, в свою очередь, приносит много пользы сообществам.</a:t>
            </a:r>
            <a:endParaRPr sz="1100"/>
          </a:p>
          <a:p>
            <a:pPr marL="0" lvl="0" indent="0" algn="l" rtl="0">
              <a:lnSpc>
                <a:spcPct val="115000"/>
              </a:lnSpc>
              <a:spcBef>
                <a:spcPts val="1200"/>
              </a:spcBef>
              <a:spcAft>
                <a:spcPts val="0"/>
              </a:spcAft>
              <a:buClr>
                <a:schemeClr val="dk1"/>
              </a:buClr>
              <a:buSzPts val="1100"/>
              <a:buFont typeface="Arial"/>
              <a:buNone/>
            </a:pPr>
            <a:r>
              <a:rPr lang="en-US"/>
              <a:t>Но важно помнить, что высокий уровень охвата вакцинацией среди большой популяции не обязательно означает, что все защищены.</a:t>
            </a:r>
            <a:endParaRPr/>
          </a:p>
          <a:p>
            <a:pPr marL="0" lvl="0" indent="0" algn="l" rtl="0">
              <a:lnSpc>
                <a:spcPct val="115000"/>
              </a:lnSpc>
              <a:spcBef>
                <a:spcPts val="1200"/>
              </a:spcBef>
              <a:spcAft>
                <a:spcPts val="0"/>
              </a:spcAft>
              <a:buClr>
                <a:schemeClr val="dk1"/>
              </a:buClr>
              <a:buSzPts val="1100"/>
              <a:buFont typeface="Arial"/>
              <a:buNone/>
            </a:pPr>
            <a:r>
              <a:rPr lang="en-US"/>
              <a:t>Среди широких областей с высоким уровнем охвата могут быть очаги низкого охвата, которые могут привести к вспышкам.</a:t>
            </a:r>
            <a:endParaRPr/>
          </a:p>
          <a:p>
            <a:pPr marL="0" lvl="0" indent="0" algn="l" rtl="0">
              <a:lnSpc>
                <a:spcPct val="115000"/>
              </a:lnSpc>
              <a:spcBef>
                <a:spcPts val="1200"/>
              </a:spcBef>
              <a:spcAft>
                <a:spcPts val="0"/>
              </a:spcAft>
              <a:buClr>
                <a:schemeClr val="dk1"/>
              </a:buClr>
              <a:buSzPts val="1100"/>
              <a:buFont typeface="Arial"/>
              <a:buNone/>
            </a:pPr>
            <a:r>
              <a:rPr lang="en-US"/>
              <a:t>Корь часто является первым инфекционным заболеванием, которое извлекает выгоду из этих очагов низкого охвата вакцинами, потому что это одно из самых заразных заболеваний.</a:t>
            </a:r>
            <a:endParaRPr/>
          </a:p>
          <a:p>
            <a:pPr marL="0" lvl="0" indent="0" algn="l" rtl="0">
              <a:lnSpc>
                <a:spcPct val="115000"/>
              </a:lnSpc>
              <a:spcBef>
                <a:spcPts val="1200"/>
              </a:spcBef>
              <a:spcAft>
                <a:spcPts val="0"/>
              </a:spcAft>
              <a:buClr>
                <a:schemeClr val="dk1"/>
              </a:buClr>
              <a:buSzPts val="1100"/>
              <a:buFont typeface="Arial"/>
              <a:buNone/>
            </a:pPr>
            <a:r>
              <a:rPr lang="en-US"/>
              <a:t>Если охват вакцинацией против кори в сообществе падает ниже 96 процентов, корь может начать распространяться. Когда это происходит, один случай кори может быстро перерасти в вспышку.</a:t>
            </a:r>
            <a:endParaRPr/>
          </a:p>
          <a:p>
            <a:pPr marL="0" lvl="0" indent="0" algn="l" rtl="0">
              <a:lnSpc>
                <a:spcPct val="115000"/>
              </a:lnSpc>
              <a:spcBef>
                <a:spcPts val="1200"/>
              </a:spcBef>
              <a:spcAft>
                <a:spcPts val="0"/>
              </a:spcAft>
              <a:buClr>
                <a:schemeClr val="dk1"/>
              </a:buClr>
              <a:buSzPts val="1100"/>
              <a:buFont typeface="Arial"/>
              <a:buNone/>
            </a:pPr>
            <a:r>
              <a:rPr lang="en-US"/>
              <a:t>Этот трагический сценарий, которого можно было избежать, неоднократно разыгрывался в последние годы во всем мире, в том числе в Румынии, Молдове, Сербии, США, Франции, Италии, Греции, Бразилии, на Филиппинах и во многих других странах.</a:t>
            </a:r>
            <a:endParaRPr/>
          </a:p>
          <a:p>
            <a:pPr marL="0" lvl="0" indent="0" algn="l" rtl="0">
              <a:lnSpc>
                <a:spcPct val="115000"/>
              </a:lnSpc>
              <a:spcBef>
                <a:spcPts val="1200"/>
              </a:spcBef>
              <a:spcAft>
                <a:spcPts val="0"/>
              </a:spcAft>
              <a:buClr>
                <a:schemeClr val="dk1"/>
              </a:buClr>
              <a:buSzPts val="1100"/>
              <a:buFont typeface="Arial"/>
              <a:buNone/>
            </a:pPr>
            <a:r>
              <a:rPr lang="en-US"/>
              <a:t>Имея безопасную и эффективную вакцину против кори, эти вспышки - и страдания, которые они причинили - можно полностью избежать.</a:t>
            </a:r>
            <a:endParaRPr/>
          </a:p>
          <a:p>
            <a:pPr marL="0" lvl="0" indent="0" algn="l" rtl="0">
              <a:spcBef>
                <a:spcPts val="0"/>
              </a:spcBef>
              <a:spcAft>
                <a:spcPts val="0"/>
              </a:spcAft>
              <a:buNone/>
            </a:pPr>
            <a:endParaRPr/>
          </a:p>
        </p:txBody>
      </p:sp>
      <p:sp>
        <p:nvSpPr>
          <p:cNvPr id="320" name="Google Shape;32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1315062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dirty="0"/>
              <a:t>В </a:t>
            </a:r>
            <a:r>
              <a:rPr lang="en-US" sz="1100" dirty="0" err="1"/>
              <a:t>некоторых</a:t>
            </a:r>
            <a:r>
              <a:rPr lang="en-US" sz="1100" dirty="0"/>
              <a:t> </a:t>
            </a:r>
            <a:r>
              <a:rPr lang="en-US" sz="1100" dirty="0" err="1"/>
              <a:t>районах</a:t>
            </a:r>
            <a:r>
              <a:rPr lang="en-US" sz="1100" dirty="0"/>
              <a:t> </a:t>
            </a:r>
            <a:r>
              <a:rPr lang="en-US" sz="1100" dirty="0" err="1"/>
              <a:t>низкий</a:t>
            </a:r>
            <a:r>
              <a:rPr lang="en-US" sz="1100" dirty="0"/>
              <a:t> </a:t>
            </a:r>
            <a:r>
              <a:rPr lang="en-US" sz="1100" dirty="0" err="1"/>
              <a:t>уровень</a:t>
            </a:r>
            <a:r>
              <a:rPr lang="en-US" sz="1100" dirty="0"/>
              <a:t> </a:t>
            </a:r>
            <a:r>
              <a:rPr lang="en-US" sz="1100" dirty="0" err="1"/>
              <a:t>охвата</a:t>
            </a:r>
            <a:r>
              <a:rPr lang="en-US" sz="1100" dirty="0"/>
              <a:t> </a:t>
            </a:r>
            <a:r>
              <a:rPr lang="en-US" sz="1100" dirty="0" err="1"/>
              <a:t>вакцинами</a:t>
            </a:r>
            <a:r>
              <a:rPr lang="en-US" sz="1100" dirty="0"/>
              <a:t> </a:t>
            </a:r>
            <a:r>
              <a:rPr lang="en-US" sz="1100" dirty="0" err="1"/>
              <a:t>вызван</a:t>
            </a:r>
            <a:r>
              <a:rPr lang="en-US" sz="1100" dirty="0"/>
              <a:t> </a:t>
            </a:r>
            <a:r>
              <a:rPr lang="en-US" sz="1100" dirty="0" err="1"/>
              <a:t>слабыми</a:t>
            </a:r>
            <a:r>
              <a:rPr lang="en-US" sz="1100" dirty="0"/>
              <a:t> </a:t>
            </a:r>
            <a:r>
              <a:rPr lang="en-US" sz="1100" dirty="0" err="1"/>
              <a:t>системами</a:t>
            </a:r>
            <a:r>
              <a:rPr lang="en-US" sz="1100" dirty="0"/>
              <a:t> </a:t>
            </a:r>
            <a:r>
              <a:rPr lang="en-US" sz="1100" dirty="0" err="1"/>
              <a:t>здравоохранения</a:t>
            </a:r>
            <a:r>
              <a:rPr lang="en-US" sz="1100" dirty="0"/>
              <a:t> </a:t>
            </a:r>
            <a:r>
              <a:rPr lang="en-US" sz="1100" dirty="0" err="1"/>
              <a:t>или</a:t>
            </a:r>
            <a:r>
              <a:rPr lang="en-US" sz="1100" dirty="0"/>
              <a:t> </a:t>
            </a:r>
            <a:r>
              <a:rPr lang="en-US" sz="1100" dirty="0" err="1"/>
              <a:t>отсутствием</a:t>
            </a:r>
            <a:r>
              <a:rPr lang="en-US" sz="1100" dirty="0"/>
              <a:t> </a:t>
            </a:r>
            <a:r>
              <a:rPr lang="en-US" sz="1100" dirty="0" err="1"/>
              <a:t>необходимой</a:t>
            </a:r>
            <a:r>
              <a:rPr lang="en-US" sz="1100" dirty="0"/>
              <a:t> </a:t>
            </a:r>
            <a:r>
              <a:rPr lang="en-US" sz="1100" dirty="0" err="1"/>
              <a:t>инфраструктуры</a:t>
            </a:r>
            <a:r>
              <a:rPr lang="en-US" sz="1100" dirty="0"/>
              <a:t> </a:t>
            </a:r>
            <a:r>
              <a:rPr lang="en-US" sz="1100" dirty="0" err="1"/>
              <a:t>или</a:t>
            </a:r>
            <a:r>
              <a:rPr lang="en-US" sz="1100" dirty="0"/>
              <a:t> </a:t>
            </a:r>
            <a:r>
              <a:rPr lang="en-US" sz="1100" dirty="0" err="1"/>
              <a:t>реализации</a:t>
            </a:r>
            <a:r>
              <a:rPr lang="en-US" sz="1100" dirty="0"/>
              <a:t>, </a:t>
            </a:r>
            <a:r>
              <a:rPr lang="en-US" sz="1100" dirty="0" err="1"/>
              <a:t>чтобы</a:t>
            </a:r>
            <a:r>
              <a:rPr lang="en-US" sz="1100" dirty="0"/>
              <a:t> </a:t>
            </a:r>
            <a:r>
              <a:rPr lang="en-US" sz="1100" dirty="0" err="1"/>
              <a:t>обеспечить</a:t>
            </a:r>
            <a:r>
              <a:rPr lang="en-US" sz="1100" dirty="0"/>
              <a:t> </a:t>
            </a:r>
            <a:r>
              <a:rPr lang="en-US" sz="1100" dirty="0" err="1"/>
              <a:t>соответствие</a:t>
            </a:r>
            <a:r>
              <a:rPr lang="en-US" sz="1100" dirty="0"/>
              <a:t> </a:t>
            </a:r>
            <a:r>
              <a:rPr lang="en-US" sz="1100" dirty="0" err="1"/>
              <a:t>вакцин</a:t>
            </a:r>
            <a:r>
              <a:rPr lang="en-US" sz="1100" dirty="0"/>
              <a:t> </a:t>
            </a:r>
            <a:r>
              <a:rPr lang="en-US" sz="1100" dirty="0" err="1"/>
              <a:t>населению</a:t>
            </a:r>
            <a:r>
              <a:rPr lang="en-US" sz="1100" dirty="0"/>
              <a:t>, </a:t>
            </a:r>
            <a:r>
              <a:rPr lang="en-US" sz="1100" dirty="0" err="1"/>
              <a:t>которое</a:t>
            </a:r>
            <a:r>
              <a:rPr lang="en-US" sz="1100" dirty="0"/>
              <a:t> в </a:t>
            </a:r>
            <a:r>
              <a:rPr lang="en-US" sz="1100" dirty="0" err="1"/>
              <a:t>них</a:t>
            </a:r>
            <a:r>
              <a:rPr lang="en-US" sz="1100" dirty="0"/>
              <a:t> </a:t>
            </a:r>
            <a:r>
              <a:rPr lang="en-US" sz="1100" dirty="0" err="1"/>
              <a:t>больше</a:t>
            </a:r>
            <a:r>
              <a:rPr lang="en-US" sz="1100" dirty="0"/>
              <a:t> </a:t>
            </a:r>
            <a:r>
              <a:rPr lang="en-US" sz="1100" dirty="0" err="1"/>
              <a:t>всего</a:t>
            </a:r>
            <a:r>
              <a:rPr lang="en-US" sz="1100" dirty="0"/>
              <a:t> </a:t>
            </a:r>
            <a:r>
              <a:rPr lang="en-US" sz="1100" dirty="0" err="1"/>
              <a:t>нуждается</a:t>
            </a:r>
            <a:r>
              <a:rPr lang="en-US" sz="1100" dirty="0"/>
              <a:t>.</a:t>
            </a:r>
            <a:endParaRPr sz="1100" dirty="0"/>
          </a:p>
          <a:p>
            <a:pPr marL="0" lvl="0" indent="0" algn="l" rtl="0">
              <a:lnSpc>
                <a:spcPct val="115000"/>
              </a:lnSpc>
              <a:spcBef>
                <a:spcPts val="1200"/>
              </a:spcBef>
              <a:spcAft>
                <a:spcPts val="0"/>
              </a:spcAft>
              <a:buClr>
                <a:schemeClr val="dk1"/>
              </a:buClr>
              <a:buSzPts val="1100"/>
              <a:buFont typeface="Arial"/>
              <a:buNone/>
            </a:pPr>
            <a:r>
              <a:rPr lang="en-US" dirty="0" err="1">
                <a:latin typeface="Times New Roman"/>
                <a:ea typeface="Times New Roman"/>
                <a:cs typeface="Times New Roman"/>
                <a:sym typeface="Times New Roman"/>
              </a:rPr>
              <a:t>Но</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все</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более</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низкий</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уровень</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охвата</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является</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результатом</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распространенных</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заблуждений</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относительно</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вакцин</a:t>
            </a:r>
            <a:r>
              <a:rPr lang="en-US" dirty="0">
                <a:latin typeface="Times New Roman"/>
                <a:ea typeface="Times New Roman"/>
                <a:cs typeface="Times New Roman"/>
                <a:sym typeface="Times New Roman"/>
              </a:rPr>
              <a:t> и </a:t>
            </a:r>
            <a:r>
              <a:rPr lang="en-US" dirty="0" err="1">
                <a:latin typeface="Times New Roman"/>
                <a:ea typeface="Times New Roman"/>
                <a:cs typeface="Times New Roman"/>
                <a:sym typeface="Times New Roman"/>
              </a:rPr>
              <a:t>иммунизации</a:t>
            </a:r>
            <a:r>
              <a:rPr lang="en-US" dirty="0">
                <a:latin typeface="Times New Roman"/>
                <a:ea typeface="Times New Roman"/>
                <a:cs typeface="Times New Roman"/>
                <a:sym typeface="Times New Roman"/>
              </a:rPr>
              <a:t>.</a:t>
            </a:r>
            <a:endParaRPr dirty="0">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US" dirty="0" err="1">
                <a:latin typeface="Times New Roman"/>
                <a:ea typeface="Times New Roman"/>
                <a:cs typeface="Times New Roman"/>
                <a:sym typeface="Times New Roman"/>
              </a:rPr>
              <a:t>Одним</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из</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распространенных</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мифов</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является</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то</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что</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вакцины</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вызывают</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аутизм</a:t>
            </a:r>
            <a:r>
              <a:rPr lang="en-US" dirty="0">
                <a:latin typeface="Times New Roman"/>
                <a:ea typeface="Times New Roman"/>
                <a:cs typeface="Times New Roman"/>
                <a:sym typeface="Times New Roman"/>
              </a:rPr>
              <a:t>.</a:t>
            </a:r>
            <a:endParaRPr dirty="0">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US" dirty="0" err="1">
                <a:latin typeface="Times New Roman"/>
                <a:ea typeface="Times New Roman"/>
                <a:cs typeface="Times New Roman"/>
                <a:sym typeface="Times New Roman"/>
              </a:rPr>
              <a:t>Этот</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миф</a:t>
            </a:r>
            <a:r>
              <a:rPr lang="en-US" dirty="0">
                <a:latin typeface="Times New Roman"/>
                <a:ea typeface="Times New Roman"/>
                <a:cs typeface="Times New Roman"/>
                <a:sym typeface="Times New Roman"/>
              </a:rPr>
              <a:t> в </a:t>
            </a:r>
            <a:r>
              <a:rPr lang="en-US" dirty="0" err="1">
                <a:latin typeface="Times New Roman"/>
                <a:ea typeface="Times New Roman"/>
                <a:cs typeface="Times New Roman"/>
                <a:sym typeface="Times New Roman"/>
              </a:rPr>
              <a:t>значительной</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степени</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подогревается</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исследованием</a:t>
            </a:r>
            <a:r>
              <a:rPr lang="en-US" dirty="0">
                <a:latin typeface="Times New Roman"/>
                <a:ea typeface="Times New Roman"/>
                <a:cs typeface="Times New Roman"/>
                <a:sym typeface="Times New Roman"/>
              </a:rPr>
              <a:t> 1998 </a:t>
            </a:r>
            <a:r>
              <a:rPr lang="en-US" dirty="0" err="1">
                <a:latin typeface="Times New Roman"/>
                <a:ea typeface="Times New Roman"/>
                <a:cs typeface="Times New Roman"/>
                <a:sym typeface="Times New Roman"/>
              </a:rPr>
              <a:t>года</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которое</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вызвало</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обеспокоенность</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по</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поводу</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возможной</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связи</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между</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вакциной</a:t>
            </a:r>
            <a:r>
              <a:rPr lang="en-US" dirty="0">
                <a:latin typeface="Times New Roman"/>
                <a:ea typeface="Times New Roman"/>
                <a:cs typeface="Times New Roman"/>
                <a:sym typeface="Times New Roman"/>
              </a:rPr>
              <a:t> MMR и </a:t>
            </a:r>
            <a:r>
              <a:rPr lang="en-US" dirty="0" err="1">
                <a:latin typeface="Times New Roman"/>
                <a:ea typeface="Times New Roman"/>
                <a:cs typeface="Times New Roman"/>
                <a:sym typeface="Times New Roman"/>
              </a:rPr>
              <a:t>аутизмом</a:t>
            </a:r>
            <a:r>
              <a:rPr lang="en-US" dirty="0">
                <a:latin typeface="Times New Roman"/>
                <a:ea typeface="Times New Roman"/>
                <a:cs typeface="Times New Roman"/>
                <a:sym typeface="Times New Roman"/>
              </a:rPr>
              <a:t>.</a:t>
            </a:r>
            <a:endParaRPr dirty="0">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US" dirty="0" err="1">
                <a:latin typeface="Times New Roman"/>
                <a:ea typeface="Times New Roman"/>
                <a:cs typeface="Times New Roman"/>
                <a:sym typeface="Times New Roman"/>
              </a:rPr>
              <a:t>После</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публикации</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это</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исследование</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было</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признано</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ошибочным</a:t>
            </a:r>
            <a:r>
              <a:rPr lang="en-US" dirty="0">
                <a:latin typeface="Times New Roman"/>
                <a:ea typeface="Times New Roman"/>
                <a:cs typeface="Times New Roman"/>
                <a:sym typeface="Times New Roman"/>
              </a:rPr>
              <a:t> и </a:t>
            </a:r>
            <a:r>
              <a:rPr lang="en-US" dirty="0" err="1">
                <a:latin typeface="Times New Roman"/>
                <a:ea typeface="Times New Roman"/>
                <a:cs typeface="Times New Roman"/>
                <a:sym typeface="Times New Roman"/>
              </a:rPr>
              <a:t>мошенническим</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Он</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был</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отозван</a:t>
            </a:r>
            <a:r>
              <a:rPr lang="en-US" dirty="0">
                <a:latin typeface="Times New Roman"/>
                <a:ea typeface="Times New Roman"/>
                <a:cs typeface="Times New Roman"/>
                <a:sym typeface="Times New Roman"/>
              </a:rPr>
              <a:t>, и у </a:t>
            </a:r>
            <a:r>
              <a:rPr lang="en-US" dirty="0" err="1">
                <a:latin typeface="Times New Roman"/>
                <a:ea typeface="Times New Roman"/>
                <a:cs typeface="Times New Roman"/>
                <a:sym typeface="Times New Roman"/>
              </a:rPr>
              <a:t>ведущего</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автора</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была</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отозвана</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его</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медицинская</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лицензия</a:t>
            </a:r>
            <a:r>
              <a:rPr lang="en-US" dirty="0">
                <a:latin typeface="Times New Roman"/>
                <a:ea typeface="Times New Roman"/>
                <a:cs typeface="Times New Roman"/>
                <a:sym typeface="Times New Roman"/>
              </a:rPr>
              <a:t>.</a:t>
            </a:r>
            <a:endParaRPr dirty="0">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US" dirty="0" err="1">
                <a:latin typeface="Times New Roman"/>
                <a:ea typeface="Times New Roman"/>
                <a:cs typeface="Times New Roman"/>
                <a:sym typeface="Times New Roman"/>
              </a:rPr>
              <a:t>Многие</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последующие</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исследования</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не</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показывают</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никаких</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доказательств</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связи</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между</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вакциной</a:t>
            </a:r>
            <a:r>
              <a:rPr lang="en-US" dirty="0">
                <a:latin typeface="Times New Roman"/>
                <a:ea typeface="Times New Roman"/>
                <a:cs typeface="Times New Roman"/>
                <a:sym typeface="Times New Roman"/>
              </a:rPr>
              <a:t> MMR и </a:t>
            </a:r>
            <a:r>
              <a:rPr lang="en-US" dirty="0" err="1">
                <a:latin typeface="Times New Roman"/>
                <a:ea typeface="Times New Roman"/>
                <a:cs typeface="Times New Roman"/>
                <a:sym typeface="Times New Roman"/>
              </a:rPr>
              <a:t>аутизмом</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или</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любыми</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другими</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вакцинами</a:t>
            </a:r>
            <a:r>
              <a:rPr lang="en-US" dirty="0">
                <a:latin typeface="Times New Roman"/>
                <a:ea typeface="Times New Roman"/>
                <a:cs typeface="Times New Roman"/>
                <a:sym typeface="Times New Roman"/>
              </a:rPr>
              <a:t> и </a:t>
            </a:r>
            <a:r>
              <a:rPr lang="en-US" dirty="0" err="1">
                <a:latin typeface="Times New Roman"/>
                <a:ea typeface="Times New Roman"/>
                <a:cs typeface="Times New Roman"/>
                <a:sym typeface="Times New Roman"/>
              </a:rPr>
              <a:t>аутизмом</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Дополнительная</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информация</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по</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этой</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теме</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от</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Центров</a:t>
            </a:r>
            <a:r>
              <a:rPr lang="en-US" dirty="0">
                <a:latin typeface="Times New Roman"/>
                <a:ea typeface="Times New Roman"/>
                <a:cs typeface="Times New Roman"/>
                <a:sym typeface="Times New Roman"/>
              </a:rPr>
              <a:t> США </a:t>
            </a:r>
            <a:r>
              <a:rPr lang="en-US" dirty="0" err="1">
                <a:latin typeface="Times New Roman"/>
                <a:ea typeface="Times New Roman"/>
                <a:cs typeface="Times New Roman"/>
                <a:sym typeface="Times New Roman"/>
              </a:rPr>
              <a:t>по</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контролю</a:t>
            </a:r>
            <a:r>
              <a:rPr lang="en-US" dirty="0">
                <a:latin typeface="Times New Roman"/>
                <a:ea typeface="Times New Roman"/>
                <a:cs typeface="Times New Roman"/>
                <a:sym typeface="Times New Roman"/>
              </a:rPr>
              <a:t> и </a:t>
            </a:r>
            <a:r>
              <a:rPr lang="en-US" dirty="0" err="1">
                <a:latin typeface="Times New Roman"/>
                <a:ea typeface="Times New Roman"/>
                <a:cs typeface="Times New Roman"/>
                <a:sym typeface="Times New Roman"/>
              </a:rPr>
              <a:t>профилактике</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заболеваний</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включена</a:t>
            </a:r>
            <a:r>
              <a:rPr lang="en-US" dirty="0">
                <a:latin typeface="Times New Roman"/>
                <a:ea typeface="Times New Roman"/>
                <a:cs typeface="Times New Roman"/>
                <a:sym typeface="Times New Roman"/>
              </a:rPr>
              <a:t> в </a:t>
            </a:r>
            <a:r>
              <a:rPr lang="en-US" dirty="0" err="1">
                <a:latin typeface="Times New Roman"/>
                <a:ea typeface="Times New Roman"/>
                <a:cs typeface="Times New Roman"/>
                <a:sym typeface="Times New Roman"/>
              </a:rPr>
              <a:t>ресурсы</a:t>
            </a:r>
            <a:r>
              <a:rPr lang="en-US" dirty="0">
                <a:latin typeface="Times New Roman"/>
                <a:ea typeface="Times New Roman"/>
                <a:cs typeface="Times New Roman"/>
                <a:sym typeface="Times New Roman"/>
              </a:rPr>
              <a:t> в </a:t>
            </a:r>
            <a:r>
              <a:rPr lang="en-US" dirty="0" err="1">
                <a:latin typeface="Times New Roman"/>
                <a:ea typeface="Times New Roman"/>
                <a:cs typeface="Times New Roman"/>
                <a:sym typeface="Times New Roman"/>
              </a:rPr>
              <a:t>конце</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этой</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презентации</a:t>
            </a:r>
            <a:r>
              <a:rPr lang="en-US" dirty="0">
                <a:latin typeface="Times New Roman"/>
                <a:ea typeface="Times New Roman"/>
                <a:cs typeface="Times New Roman"/>
                <a:sym typeface="Times New Roman"/>
              </a:rPr>
              <a:t>.</a:t>
            </a:r>
            <a:endParaRPr dirty="0">
              <a:latin typeface="Times New Roman"/>
              <a:ea typeface="Times New Roman"/>
              <a:cs typeface="Times New Roman"/>
              <a:sym typeface="Times New Roman"/>
            </a:endParaRPr>
          </a:p>
          <a:p>
            <a:pPr marL="0" lvl="0" indent="0" algn="l" rtl="0">
              <a:spcBef>
                <a:spcPts val="0"/>
              </a:spcBef>
              <a:spcAft>
                <a:spcPts val="0"/>
              </a:spcAft>
              <a:buClr>
                <a:schemeClr val="dk1"/>
              </a:buClr>
              <a:buSzPts val="1200"/>
              <a:buFont typeface="Arial"/>
              <a:buNone/>
            </a:pPr>
            <a:endParaRPr dirty="0"/>
          </a:p>
        </p:txBody>
      </p:sp>
      <p:sp>
        <p:nvSpPr>
          <p:cNvPr id="337" name="Google Shape;33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2156670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t>Другой распространенный миф заключается в том, что обычная схема иммунизации подвергает детей слишком большому количеству патогенов. Этот миф может привести родителей к задержке введения некоторых вакцин.</a:t>
            </a:r>
            <a:endParaRPr sz="1100"/>
          </a:p>
          <a:p>
            <a:pPr marL="0" lvl="0" indent="0" algn="l" rtl="0">
              <a:lnSpc>
                <a:spcPct val="115000"/>
              </a:lnSpc>
              <a:spcBef>
                <a:spcPts val="1200"/>
              </a:spcBef>
              <a:spcAft>
                <a:spcPts val="0"/>
              </a:spcAft>
              <a:buClr>
                <a:schemeClr val="dk1"/>
              </a:buClr>
              <a:buSzPts val="1100"/>
              <a:buFont typeface="Arial"/>
              <a:buNone/>
            </a:pPr>
            <a:r>
              <a:rPr lang="en-US"/>
              <a:t>С момента рождения детей они подвергаются воздействию триллионов бактерий и вирусов, на которые их иммунная система реагирует и вырабатывает антитела.</a:t>
            </a:r>
            <a:endParaRPr/>
          </a:p>
          <a:p>
            <a:pPr marL="0" lvl="0" indent="0" algn="l" rtl="0">
              <a:lnSpc>
                <a:spcPct val="115000"/>
              </a:lnSpc>
              <a:spcBef>
                <a:spcPts val="1200"/>
              </a:spcBef>
              <a:spcAft>
                <a:spcPts val="0"/>
              </a:spcAft>
              <a:buClr>
                <a:schemeClr val="dk1"/>
              </a:buClr>
              <a:buSzPts val="1100"/>
              <a:buFont typeface="Arial"/>
              <a:buNone/>
            </a:pPr>
            <a:r>
              <a:rPr lang="en-US"/>
              <a:t>Иммунная система детей не только более чем способна реагировать на вакцины, но задержка вакцинации увеличивает время, в течение которого дети остаются уязвимыми к болезням.</a:t>
            </a:r>
            <a:endParaRPr/>
          </a:p>
          <a:p>
            <a:pPr marL="0" lvl="0" indent="0" algn="l" rtl="0">
              <a:lnSpc>
                <a:spcPct val="115000"/>
              </a:lnSpc>
              <a:spcBef>
                <a:spcPts val="1200"/>
              </a:spcBef>
              <a:spcAft>
                <a:spcPts val="0"/>
              </a:spcAft>
              <a:buClr>
                <a:schemeClr val="dk1"/>
              </a:buClr>
              <a:buSzPts val="1100"/>
              <a:buFont typeface="Arial"/>
              <a:buNone/>
            </a:pPr>
            <a:r>
              <a:rPr lang="en-US"/>
              <a:t>Нет никаких доказательств того, что распространение графика снижает риск побочных реакций, но есть доказательства того, что рекомендуемый график иммунизации является наиболее эффективным способом защиты детей от болезней, предупреждаемых с помощью вакцин.</a:t>
            </a:r>
            <a:endParaRPr/>
          </a:p>
          <a:p>
            <a:pPr marL="0" lvl="0" indent="0" algn="l" rtl="0">
              <a:lnSpc>
                <a:spcPct val="115000"/>
              </a:lnSpc>
              <a:spcBef>
                <a:spcPts val="1200"/>
              </a:spcBef>
              <a:spcAft>
                <a:spcPts val="0"/>
              </a:spcAft>
              <a:buClr>
                <a:schemeClr val="dk1"/>
              </a:buClr>
              <a:buSzPts val="1100"/>
              <a:buFont typeface="Arial"/>
              <a:buNone/>
            </a:pPr>
            <a:r>
              <a:rPr lang="en-US"/>
              <a:t>Самое главное, что введение нескольких вакцин одновременно, как рекомендовано в графиках регулярных иммунизаций, является безопасным и эффективным. Но соблюдение рекомендованного графика иммунизации также дает логистические преимущества: введение нескольких вакцин за одно посещение освобождает время и ресурсы как для медицинских работников, так и для лиц, осуществляющих уход, без ущерба для безопасности или здоровья.</a:t>
            </a:r>
            <a:endParaRPr/>
          </a:p>
          <a:p>
            <a:pPr marL="0" lvl="0" indent="0" algn="l" rtl="0">
              <a:spcBef>
                <a:spcPts val="0"/>
              </a:spcBef>
              <a:spcAft>
                <a:spcPts val="0"/>
              </a:spcAft>
              <a:buClr>
                <a:schemeClr val="dk1"/>
              </a:buClr>
              <a:buSzPts val="1200"/>
              <a:buFont typeface="Arial"/>
              <a:buNone/>
            </a:pPr>
            <a:endParaRPr/>
          </a:p>
        </p:txBody>
      </p:sp>
      <p:sp>
        <p:nvSpPr>
          <p:cNvPr id="348" name="Google Shape;34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2572342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t>Другой распространенный миф заключается в том, что вакцины вызывают болезнь, которую они призваны предотвратить. Это может сделать родителей нерешительными для вакцинации своих детей, потому что они могут опасаться, что иммунизация может сделать их детей больными.</a:t>
            </a:r>
            <a:endParaRPr sz="1100"/>
          </a:p>
          <a:p>
            <a:pPr marL="0" lvl="0" indent="0" algn="l" rtl="0">
              <a:lnSpc>
                <a:spcPct val="115000"/>
              </a:lnSpc>
              <a:spcBef>
                <a:spcPts val="1200"/>
              </a:spcBef>
              <a:spcAft>
                <a:spcPts val="0"/>
              </a:spcAft>
              <a:buClr>
                <a:schemeClr val="dk1"/>
              </a:buClr>
              <a:buSzPts val="1100"/>
              <a:buFont typeface="Arial"/>
              <a:buNone/>
            </a:pPr>
            <a:r>
              <a:rPr lang="en-US"/>
              <a:t>В вакцинах используются ослабленные или убитые формы патогенов, которые не способны вызвать заболевание. Инактивированные вакцины не могут вызывать заболевания, и для живых аттенуированных вакцин вызывать заболевание крайне редко.</a:t>
            </a:r>
            <a:endParaRPr/>
          </a:p>
          <a:p>
            <a:pPr marL="0" lvl="0" indent="0" algn="l" rtl="0">
              <a:lnSpc>
                <a:spcPct val="115000"/>
              </a:lnSpc>
              <a:spcBef>
                <a:spcPts val="1200"/>
              </a:spcBef>
              <a:spcAft>
                <a:spcPts val="0"/>
              </a:spcAft>
              <a:buClr>
                <a:schemeClr val="dk1"/>
              </a:buClr>
              <a:buSzPts val="1100"/>
              <a:buFont typeface="Arial"/>
              <a:buNone/>
            </a:pPr>
            <a:r>
              <a:rPr lang="en-US"/>
              <a:t>В редких случаях иммунизация может вызвать легкие симптомы, похожие на болезнь, от которой вакцина защищает. Эти симптомы являются не инфекцией, а скорее свидетельством иммунного ответа организма на вакцину.</a:t>
            </a:r>
            <a:endParaRPr/>
          </a:p>
          <a:p>
            <a:pPr marL="0" lvl="0" indent="0" algn="l" rtl="0">
              <a:lnSpc>
                <a:spcPct val="115000"/>
              </a:lnSpc>
              <a:spcBef>
                <a:spcPts val="1200"/>
              </a:spcBef>
              <a:spcAft>
                <a:spcPts val="0"/>
              </a:spcAft>
              <a:buClr>
                <a:schemeClr val="dk1"/>
              </a:buClr>
              <a:buSzPts val="1100"/>
              <a:buFont typeface="Arial"/>
              <a:buNone/>
            </a:pPr>
            <a:r>
              <a:rPr lang="en-US">
                <a:latin typeface="Times New Roman"/>
                <a:ea typeface="Times New Roman"/>
                <a:cs typeface="Times New Roman"/>
                <a:sym typeface="Times New Roman"/>
              </a:rPr>
              <a:t> </a:t>
            </a:r>
            <a:endParaRPr>
              <a:latin typeface="Times New Roman"/>
              <a:ea typeface="Times New Roman"/>
              <a:cs typeface="Times New Roman"/>
              <a:sym typeface="Times New Roman"/>
            </a:endParaRPr>
          </a:p>
          <a:p>
            <a:pPr marL="0" lvl="0" indent="0" algn="l" rtl="0">
              <a:spcBef>
                <a:spcPts val="0"/>
              </a:spcBef>
              <a:spcAft>
                <a:spcPts val="0"/>
              </a:spcAft>
              <a:buNone/>
            </a:pPr>
            <a:endParaRPr/>
          </a:p>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359" name="Google Shape;35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3684990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t>Другой распространенный миф заключается в том, что вакцины не безопасны и более опасны, чем болезни, которые они предотвращают. Это связано с низким предполагаемым риском инфекционных заболеваний.</a:t>
            </a:r>
            <a:endParaRPr sz="1100"/>
          </a:p>
          <a:p>
            <a:pPr marL="0" lvl="0" indent="0" algn="l" rtl="0">
              <a:lnSpc>
                <a:spcPct val="115000"/>
              </a:lnSpc>
              <a:spcBef>
                <a:spcPts val="1200"/>
              </a:spcBef>
              <a:spcAft>
                <a:spcPts val="0"/>
              </a:spcAft>
              <a:buClr>
                <a:schemeClr val="dk1"/>
              </a:buClr>
              <a:buSzPts val="1100"/>
              <a:buFont typeface="Arial"/>
              <a:buNone/>
            </a:pPr>
            <a:r>
              <a:rPr lang="en-US"/>
              <a:t>Преимущества иммунизации значительно перевешивают риски для каждой рекомендуемой вакцины.</a:t>
            </a:r>
            <a:endParaRPr/>
          </a:p>
          <a:p>
            <a:pPr marL="0" lvl="0" indent="0" algn="l" rtl="0">
              <a:lnSpc>
                <a:spcPct val="115000"/>
              </a:lnSpc>
              <a:spcBef>
                <a:spcPts val="1200"/>
              </a:spcBef>
              <a:spcAft>
                <a:spcPts val="0"/>
              </a:spcAft>
              <a:buClr>
                <a:schemeClr val="dk1"/>
              </a:buClr>
              <a:buSzPts val="1100"/>
              <a:buFont typeface="Arial"/>
              <a:buNone/>
            </a:pPr>
            <a:r>
              <a:rPr lang="en-US"/>
              <a:t>Неблагоприятные события от иммунизации невероятно редки (шансы серьезных аллергических реакций составляют 1 на 1 миллион)</a:t>
            </a:r>
            <a:endParaRPr/>
          </a:p>
          <a:p>
            <a:pPr marL="0" lvl="0" indent="0" algn="l" rtl="0">
              <a:lnSpc>
                <a:spcPct val="115000"/>
              </a:lnSpc>
              <a:spcBef>
                <a:spcPts val="1200"/>
              </a:spcBef>
              <a:spcAft>
                <a:spcPts val="0"/>
              </a:spcAft>
              <a:buClr>
                <a:schemeClr val="dk1"/>
              </a:buClr>
              <a:buSzPts val="1100"/>
              <a:buFont typeface="Arial"/>
              <a:buNone/>
            </a:pPr>
            <a:r>
              <a:rPr lang="en-US"/>
              <a:t>Иммунизация является наилучшей защитой от опасных для жизни заболеваний, которые могут быстро распространяться и вновь возникать при низком охвате иммунизации.</a:t>
            </a:r>
            <a:endParaRPr/>
          </a:p>
          <a:p>
            <a:pPr marL="0" lvl="0" indent="0" algn="l" rtl="0">
              <a:lnSpc>
                <a:spcPct val="115000"/>
              </a:lnSpc>
              <a:spcBef>
                <a:spcPts val="1200"/>
              </a:spcBef>
              <a:spcAft>
                <a:spcPts val="0"/>
              </a:spcAft>
              <a:buClr>
                <a:schemeClr val="dk1"/>
              </a:buClr>
              <a:buSzPts val="1100"/>
              <a:buFont typeface="Arial"/>
              <a:buNone/>
            </a:pPr>
            <a:r>
              <a:rPr lang="en-US"/>
              <a:t>Преимущества иммунизации включают профилактику отдельных заболеваний, крупномасштабных вспышек.</a:t>
            </a:r>
            <a:endParaRPr/>
          </a:p>
          <a:p>
            <a:pPr marL="0" lvl="0" indent="0" algn="l" rtl="0">
              <a:spcBef>
                <a:spcPts val="0"/>
              </a:spcBef>
              <a:spcAft>
                <a:spcPts val="0"/>
              </a:spcAft>
              <a:buClr>
                <a:schemeClr val="dk1"/>
              </a:buClr>
              <a:buSzPts val="1200"/>
              <a:buFont typeface="Arial"/>
              <a:buNone/>
            </a:pPr>
            <a:endParaRPr/>
          </a:p>
        </p:txBody>
      </p:sp>
      <p:sp>
        <p:nvSpPr>
          <p:cNvPr id="370" name="Google Shape;37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178003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t>Медицинские работники являются одними из самых надежных источников медицинской информации для пациентов и, следовательно, играют решающую роль в распространении точной информации и советов о том, как вакцины могут поддерживать здоровье их и их близких.</a:t>
            </a:r>
            <a:endParaRPr sz="1100"/>
          </a:p>
          <a:p>
            <a:pPr marL="0" lvl="0" indent="0" algn="l" rtl="0">
              <a:lnSpc>
                <a:spcPct val="115000"/>
              </a:lnSpc>
              <a:spcBef>
                <a:spcPts val="1200"/>
              </a:spcBef>
              <a:spcAft>
                <a:spcPts val="0"/>
              </a:spcAft>
              <a:buClr>
                <a:schemeClr val="dk1"/>
              </a:buClr>
              <a:buSzPts val="1100"/>
              <a:buFont typeface="Arial"/>
              <a:buNone/>
            </a:pPr>
            <a:r>
              <a:rPr lang="en-US"/>
              <a:t>Во время беседы с пациентами о вакцинах важно, чтобы медицинские работники эффективно решали проблемы и рассказывали о пользе иммунизации.</a:t>
            </a:r>
            <a:endParaRPr/>
          </a:p>
          <a:p>
            <a:pPr marL="0" lvl="0" indent="0" algn="l" rtl="0">
              <a:lnSpc>
                <a:spcPct val="115000"/>
              </a:lnSpc>
              <a:spcBef>
                <a:spcPts val="1200"/>
              </a:spcBef>
              <a:spcAft>
                <a:spcPts val="0"/>
              </a:spcAft>
              <a:buClr>
                <a:schemeClr val="dk1"/>
              </a:buClr>
              <a:buSzPts val="1100"/>
              <a:buFont typeface="Arial"/>
              <a:buNone/>
            </a:pPr>
            <a:r>
              <a:rPr lang="en-US"/>
              <a:t>Для этого есть несколько стратегий (источник: https://ecdc.europa.eu/sites/portal/files/media/en/publications/Publications/lets-talk-about-hesitancy-vaccination-guide.pdf):</a:t>
            </a:r>
            <a:endParaRPr/>
          </a:p>
          <a:p>
            <a:pPr marL="0" lvl="0" indent="0" algn="l" rtl="0">
              <a:lnSpc>
                <a:spcPct val="115000"/>
              </a:lnSpc>
              <a:spcBef>
                <a:spcPts val="1200"/>
              </a:spcBef>
              <a:spcAft>
                <a:spcPts val="0"/>
              </a:spcAft>
              <a:buClr>
                <a:schemeClr val="dk1"/>
              </a:buClr>
              <a:buSzPts val="1100"/>
              <a:buFont typeface="Arial"/>
              <a:buNone/>
            </a:pPr>
            <a:r>
              <a:rPr lang="en-US"/>
              <a:t>Сначала предположим, что пациент согласится с  вакцинацией. Исследования показывают, что сообщения от поставщиков, предполагающих что пациенты будут вакцинированы, вместо того, чтобы спрашивать пациентов, как они относятся к иммунизации, являются более эффективными (источник: https://ecdc.europa.eu/sites/portal/files/media/en/publications/Publications/lets-talk-about-protection-vaccination-guide.pdf).</a:t>
            </a:r>
            <a:endParaRPr/>
          </a:p>
          <a:p>
            <a:pPr marL="0" lvl="0" indent="0" algn="l" rtl="0">
              <a:lnSpc>
                <a:spcPct val="115000"/>
              </a:lnSpc>
              <a:spcBef>
                <a:spcPts val="1200"/>
              </a:spcBef>
              <a:spcAft>
                <a:spcPts val="0"/>
              </a:spcAft>
              <a:buClr>
                <a:schemeClr val="dk1"/>
              </a:buClr>
              <a:buSzPts val="1100"/>
              <a:buFont typeface="Arial"/>
              <a:buNone/>
            </a:pPr>
            <a:r>
              <a:rPr lang="en-US"/>
              <a:t>Если пациент колеблется или сопротивляется, выслушайте его опасения. Получите представление об причинах его нерешительности к вакцинации (нерешительность к вакцинации - это задержка в принятии или отказе от иммунизации, несмотря на наличие служб иммунизации (источник: https://www.ncbi.nlm.nih.gov/pubmed/25896383). Пациенты или родители могут не решиться сделать прививку себе или своим детям по разным причинам. Некоторые из наиболее распространенных проблем связаны с безопасностью вакцин, теориями заговора, мифами или отсутствием информации.</a:t>
            </a:r>
            <a:endParaRPr/>
          </a:p>
          <a:p>
            <a:pPr marL="0" lvl="0" indent="0" algn="l" rtl="0">
              <a:lnSpc>
                <a:spcPct val="115000"/>
              </a:lnSpc>
              <a:spcBef>
                <a:spcPts val="1200"/>
              </a:spcBef>
              <a:spcAft>
                <a:spcPts val="0"/>
              </a:spcAft>
              <a:buClr>
                <a:schemeClr val="dk1"/>
              </a:buClr>
              <a:buSzPts val="1100"/>
              <a:buFont typeface="Arial"/>
              <a:buNone/>
            </a:pPr>
            <a:r>
              <a:rPr lang="en-US"/>
              <a:t>Как только вы услышите их опасения, устраните их, признавая законные опасения, предоставляя положительную информацию о вакцинах и развенчивая мифы. Как и любые лекарства, вакцины могут вызывать побочные эффекты. Будьте честны с пациентами в отношении рисков, но подчеркивайте, что откладывать или пропускать вакцины опаснее, чем делать прививки.</a:t>
            </a:r>
            <a:endParaRPr/>
          </a:p>
          <a:p>
            <a:pPr marL="0" lvl="0" indent="0" algn="l" rtl="0">
              <a:lnSpc>
                <a:spcPct val="115000"/>
              </a:lnSpc>
              <a:spcBef>
                <a:spcPts val="1200"/>
              </a:spcBef>
              <a:spcAft>
                <a:spcPts val="0"/>
              </a:spcAft>
              <a:buClr>
                <a:schemeClr val="dk1"/>
              </a:buClr>
              <a:buSzPts val="1100"/>
              <a:buFont typeface="Arial"/>
              <a:buNone/>
            </a:pPr>
            <a:r>
              <a:rPr lang="en-US"/>
              <a:t>И, наконец, может быть полезным представить свою собственную историю о том, как вы пришли к выводу, что вакцины безопасны и эффективны.. Поделитесь своими личными историями о том, как сделать прививку самостоятельно или сделать прививку своим детям. Это может привить большее чувство связи и доверия между пациентом и поставщиком (источник: http://pediatrics.aappublications.org/content/138/3/e20162146).</a:t>
            </a:r>
            <a:endParaRPr/>
          </a:p>
          <a:p>
            <a:pPr marL="0" lvl="0" indent="0" algn="l" rtl="0">
              <a:lnSpc>
                <a:spcPct val="115000"/>
              </a:lnSpc>
              <a:spcBef>
                <a:spcPts val="1200"/>
              </a:spcBef>
              <a:spcAft>
                <a:spcPts val="0"/>
              </a:spcAft>
              <a:buClr>
                <a:schemeClr val="dk1"/>
              </a:buClr>
              <a:buSzPts val="1100"/>
              <a:buFont typeface="Arial"/>
              <a:buNone/>
            </a:pPr>
            <a:r>
              <a:rPr lang="en-US"/>
              <a:t>Даже если пациент не принимает вакцину во время одного визита, он может в будущем. Продолжайте разговор в будущем посещении.</a:t>
            </a:r>
            <a:endParaRPr/>
          </a:p>
          <a:p>
            <a:pPr marL="0" lvl="0" indent="0" algn="l" rtl="0">
              <a:lnSpc>
                <a:spcPct val="115000"/>
              </a:lnSpc>
              <a:spcBef>
                <a:spcPts val="1200"/>
              </a:spcBef>
              <a:spcAft>
                <a:spcPts val="0"/>
              </a:spcAft>
              <a:buClr>
                <a:schemeClr val="dk1"/>
              </a:buClr>
              <a:buSzPts val="1100"/>
              <a:buFont typeface="Arial"/>
              <a:buNone/>
            </a:pPr>
            <a:r>
              <a:rPr lang="en-US"/>
              <a:t>В конечном счете, преимущества вакцин могут быть реализованы только путем иммунизации. Эффективное информирование о преимуществах - это одна из самых важных вещей, которую медицинские работники могут сделать для обеспечения защиты сообществ от болезней.</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81" name="Google Shape;381;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4105401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a:t>Вакцины являются одним из самых эффективных вмешательств общественного здравоохранения в истории.</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Иммунизация предотвращает до 3 миллионов смертей от болезней, предупреждаемых с помощью вакцин, ежегодно (источник: https://www.who.int/topics/immunization/en/).</a:t>
            </a:r>
            <a:endParaRPr>
              <a:latin typeface="Times New Roman"/>
              <a:ea typeface="Times New Roman"/>
              <a:cs typeface="Times New Roman"/>
              <a:sym typeface="Times New Roman"/>
            </a:endParaRPr>
          </a:p>
          <a:p>
            <a:pPr marL="0" lvl="0" indent="0" algn="l" rtl="0">
              <a:spcBef>
                <a:spcPts val="0"/>
              </a:spcBef>
              <a:spcAft>
                <a:spcPts val="0"/>
              </a:spcAft>
              <a:buSzPts val="1100"/>
              <a:buNone/>
            </a:pPr>
            <a:endParaRPr/>
          </a:p>
          <a:p>
            <a:pPr marL="0" lvl="0" indent="0" algn="l" rtl="0">
              <a:spcBef>
                <a:spcPts val="0"/>
              </a:spcBef>
              <a:spcAft>
                <a:spcPts val="0"/>
              </a:spcAft>
              <a:buClr>
                <a:schemeClr val="dk1"/>
              </a:buClr>
              <a:buSzPts val="1100"/>
              <a:buFont typeface="Arial"/>
              <a:buNone/>
            </a:pPr>
            <a:r>
              <a:rPr lang="en-US"/>
              <a:t>Благодаря широким усилиям по иммунизации показатели заболеваемости, вызванной болезнями, предупреждаемыми с помощью вакцин, значительно снизились.</a:t>
            </a:r>
            <a:endParaRPr>
              <a:latin typeface="Times New Roman"/>
              <a:ea typeface="Times New Roman"/>
              <a:cs typeface="Times New Roman"/>
              <a:sym typeface="Times New Roman"/>
            </a:endParaRPr>
          </a:p>
          <a:p>
            <a:pPr marL="0" lvl="0" indent="0" algn="l" rtl="0">
              <a:spcBef>
                <a:spcPts val="0"/>
              </a:spcBef>
              <a:spcAft>
                <a:spcPts val="0"/>
              </a:spcAft>
              <a:buSzPts val="1100"/>
              <a:buNone/>
            </a:pPr>
            <a:endParaRPr/>
          </a:p>
          <a:p>
            <a:pPr marL="0" lvl="0" indent="0" algn="l" rtl="0">
              <a:spcBef>
                <a:spcPts val="0"/>
              </a:spcBef>
              <a:spcAft>
                <a:spcPts val="0"/>
              </a:spcAft>
              <a:buClr>
                <a:schemeClr val="dk1"/>
              </a:buClr>
              <a:buSzPts val="1100"/>
              <a:buFont typeface="Arial"/>
              <a:buNone/>
            </a:pPr>
            <a:r>
              <a:rPr lang="en-US"/>
              <a:t>Наука о вакцинах постоянно развивается. В настоящее время имеются вакцины для защиты от 26 инфекционных заболеваний, и многие другие находятся в стадии разработки (источник: https://www.who.int/immunization/diseases/en/).</a:t>
            </a:r>
            <a:endParaRPr/>
          </a:p>
        </p:txBody>
      </p:sp>
      <p:sp>
        <p:nvSpPr>
          <p:cNvPr id="142" name="Google Shape;14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2955039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t>Спасибо, что нашли время, чтобы узнать побольше о вакцинах и иммунизации.</a:t>
            </a:r>
            <a:endParaRPr sz="1100"/>
          </a:p>
          <a:p>
            <a:pPr marL="0" lvl="0" indent="0" algn="l" rtl="0">
              <a:lnSpc>
                <a:spcPct val="115000"/>
              </a:lnSpc>
              <a:spcBef>
                <a:spcPts val="1200"/>
              </a:spcBef>
              <a:spcAft>
                <a:spcPts val="0"/>
              </a:spcAft>
              <a:buClr>
                <a:schemeClr val="dk1"/>
              </a:buClr>
              <a:buSzPts val="1100"/>
              <a:buFont typeface="Arial"/>
              <a:buNone/>
            </a:pPr>
            <a:r>
              <a:rPr lang="en-US"/>
              <a:t>Мы надеемся, что благодаря этой презентации вы почувствуете себя более уверенно в своих знаниях о влиянии иммунизации, о том, как работают вакцины, о безопасности вакцин, распространенных мифах об иммунизации и о лучших методах информирования пациентов о важности иммунизации.</a:t>
            </a:r>
            <a:endParaRPr/>
          </a:p>
          <a:p>
            <a:pPr marL="0" lvl="0" indent="0" algn="l" rtl="0">
              <a:lnSpc>
                <a:spcPct val="115000"/>
              </a:lnSpc>
              <a:spcBef>
                <a:spcPts val="1200"/>
              </a:spcBef>
              <a:spcAft>
                <a:spcPts val="0"/>
              </a:spcAft>
              <a:buClr>
                <a:schemeClr val="dk1"/>
              </a:buClr>
              <a:buSzPts val="1100"/>
              <a:buFont typeface="Arial"/>
              <a:buNone/>
            </a:pPr>
            <a:r>
              <a:rPr lang="en-US"/>
              <a:t>Будучи медицинским работником, мы надеемся, что вы примените то, что вы узнали сегодня, в своей работе и поделитесь этими знаниями с коллегами.</a:t>
            </a:r>
            <a:endParaRPr/>
          </a:p>
          <a:p>
            <a:pPr marL="0" lvl="0" indent="0" algn="l" rtl="0">
              <a:lnSpc>
                <a:spcPct val="115000"/>
              </a:lnSpc>
              <a:spcBef>
                <a:spcPts val="1200"/>
              </a:spcBef>
              <a:spcAft>
                <a:spcPts val="0"/>
              </a:spcAft>
              <a:buClr>
                <a:schemeClr val="dk1"/>
              </a:buClr>
              <a:buSzPts val="1100"/>
              <a:buFont typeface="Arial"/>
              <a:buNone/>
            </a:pPr>
            <a:r>
              <a:rPr lang="en-US"/>
              <a:t>Мы надеемся, что вы будете использовать эту презентацию в качестве ресурса, включая дополнительные материалы, прилагаемые к этому слайду.</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390" name="Google Shape;39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1505280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t>Спасибо, что нашли время, чтобы узнать побольше о вакцинах и иммунизации.</a:t>
            </a:r>
            <a:endParaRPr sz="1100"/>
          </a:p>
          <a:p>
            <a:pPr marL="0" lvl="0" indent="0" algn="l" rtl="0">
              <a:lnSpc>
                <a:spcPct val="115000"/>
              </a:lnSpc>
              <a:spcBef>
                <a:spcPts val="1200"/>
              </a:spcBef>
              <a:spcAft>
                <a:spcPts val="0"/>
              </a:spcAft>
              <a:buClr>
                <a:schemeClr val="dk1"/>
              </a:buClr>
              <a:buSzPts val="1100"/>
              <a:buFont typeface="Arial"/>
              <a:buNone/>
            </a:pPr>
            <a:r>
              <a:rPr lang="en-US"/>
              <a:t>Мы надеемся, что благодаря этой презентации вы почувствуете себя более уверенно в своих знаниях о влиянии иммунизации, о том, как работают вакцины, о безопасности вакцин, распространенных мифах об иммунизации и о лучших методах информирования пациентов о важности иммунизации.</a:t>
            </a:r>
            <a:endParaRPr/>
          </a:p>
          <a:p>
            <a:pPr marL="0" lvl="0" indent="0" algn="l" rtl="0">
              <a:lnSpc>
                <a:spcPct val="115000"/>
              </a:lnSpc>
              <a:spcBef>
                <a:spcPts val="1200"/>
              </a:spcBef>
              <a:spcAft>
                <a:spcPts val="0"/>
              </a:spcAft>
              <a:buClr>
                <a:schemeClr val="dk1"/>
              </a:buClr>
              <a:buSzPts val="1100"/>
              <a:buFont typeface="Arial"/>
              <a:buNone/>
            </a:pPr>
            <a:r>
              <a:rPr lang="en-US"/>
              <a:t>Будучи медицинским работником, мы надеемся, что вы примените то, что вы узнали сегодня, в своей работе и поделитесь этими знаниями с коллегами.</a:t>
            </a:r>
            <a:endParaRPr/>
          </a:p>
          <a:p>
            <a:pPr marL="0" lvl="0" indent="0" algn="l" rtl="0">
              <a:lnSpc>
                <a:spcPct val="115000"/>
              </a:lnSpc>
              <a:spcBef>
                <a:spcPts val="1200"/>
              </a:spcBef>
              <a:spcAft>
                <a:spcPts val="0"/>
              </a:spcAft>
              <a:buClr>
                <a:schemeClr val="dk1"/>
              </a:buClr>
              <a:buSzPts val="1100"/>
              <a:buFont typeface="Arial"/>
              <a:buNone/>
            </a:pPr>
            <a:r>
              <a:rPr lang="en-US"/>
              <a:t>Мы надеемся, что вы будете использовать эту презентацию в качестве ресурса, включая дополнительные материалы, прилагаемые к этому слайду.</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397" name="Google Shape;39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1243098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a:t>Вакцины играют важную роль в предотвращении болезней и смерти в общинах по всему миру.</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Усилия по иммунизации привели к ликвидации оспы и почти полной ликвидации полиомиелита, причем число случаев дикого полиовируса сократилось более чем на 99%, с 350 000 случаев в 1988 году до 33 случаев в 2018 году (источник: http://polioeradication.org/polio-today/polio-now/).</a:t>
            </a:r>
            <a:endParaRPr>
              <a:latin typeface="Times New Roman"/>
              <a:ea typeface="Times New Roman"/>
              <a:cs typeface="Times New Roman"/>
              <a:sym typeface="Times New Roman"/>
            </a:endParaRPr>
          </a:p>
          <a:p>
            <a:pPr marL="0" lvl="0" indent="0" algn="l" rtl="0">
              <a:spcBef>
                <a:spcPts val="0"/>
              </a:spcBef>
              <a:spcAft>
                <a:spcPts val="0"/>
              </a:spcAft>
              <a:buSzPts val="1100"/>
              <a:buNone/>
            </a:pPr>
            <a:endParaRPr/>
          </a:p>
          <a:p>
            <a:pPr marL="0" lvl="0" indent="0" algn="l" rtl="0">
              <a:spcBef>
                <a:spcPts val="0"/>
              </a:spcBef>
              <a:spcAft>
                <a:spcPts val="0"/>
              </a:spcAft>
              <a:buClr>
                <a:schemeClr val="dk1"/>
              </a:buClr>
              <a:buSzPts val="1100"/>
              <a:buFont typeface="Arial"/>
              <a:buNone/>
            </a:pPr>
            <a:r>
              <a:rPr lang="en-US"/>
              <a:t>Это огромные достижения, которые казались невозможными всего несколько десятилетий назад, но еще предстоит проделать большую работу, прежде чем мы сможем полностью реализовать потенциал вакцин. Последние данные показывают, что глобальный охват вакцинацией остался на уровне 86 процентов (источник: https://www.who.int/news-room/fact-sheets/detail/immunization-coverage)</a:t>
            </a:r>
            <a:endParaRPr>
              <a:latin typeface="Times New Roman"/>
              <a:ea typeface="Times New Roman"/>
              <a:cs typeface="Times New Roman"/>
              <a:sym typeface="Times New Roman"/>
            </a:endParaRPr>
          </a:p>
          <a:p>
            <a:pPr marL="0" lvl="0" indent="0" algn="l" rtl="0">
              <a:spcBef>
                <a:spcPts val="0"/>
              </a:spcBef>
              <a:spcAft>
                <a:spcPts val="0"/>
              </a:spcAft>
              <a:buSzPts val="1100"/>
              <a:buNone/>
            </a:pPr>
            <a:endParaRPr/>
          </a:p>
          <a:p>
            <a:pPr marL="0" lvl="0" indent="0" algn="l" rtl="0">
              <a:spcBef>
                <a:spcPts val="0"/>
              </a:spcBef>
              <a:spcAft>
                <a:spcPts val="0"/>
              </a:spcAft>
              <a:buClr>
                <a:schemeClr val="dk1"/>
              </a:buClr>
              <a:buSzPts val="1100"/>
              <a:buFont typeface="Arial"/>
              <a:buNone/>
            </a:pPr>
            <a:r>
              <a:rPr lang="en-US"/>
              <a:t>В некоторых районах уровень охвата вакцинацией снизился, что привело к вспышкам. В 2017 году вспышки кори, вызванные снижением охвата вакцинацией, затронули 1  из 4 европейских стран после того, как в 2016 году было зарегистрировано рекордно низкое число случаев заболевания (источник: http://www.euro.who.int/en/media-centre/sections/press-releases/2018/europe-observes-a-4-fold-increase-in-measles-cases-in-2017-compared-to-previous-year)</a:t>
            </a:r>
            <a:endParaRPr>
              <a:latin typeface="Times New Roman"/>
              <a:ea typeface="Times New Roman"/>
              <a:cs typeface="Times New Roman"/>
              <a:sym typeface="Times New Roman"/>
            </a:endParaRPr>
          </a:p>
          <a:p>
            <a:pPr marL="0" lvl="0" indent="0" algn="l" rtl="0">
              <a:spcBef>
                <a:spcPts val="0"/>
              </a:spcBef>
              <a:spcAft>
                <a:spcPts val="0"/>
              </a:spcAft>
              <a:buSzPts val="1100"/>
              <a:buNone/>
            </a:pPr>
            <a:endParaRPr/>
          </a:p>
          <a:p>
            <a:pPr marL="0" lvl="0" indent="0" algn="l" rtl="0">
              <a:spcBef>
                <a:spcPts val="0"/>
              </a:spcBef>
              <a:spcAft>
                <a:spcPts val="0"/>
              </a:spcAft>
              <a:buClr>
                <a:schemeClr val="dk1"/>
              </a:buClr>
              <a:buSzPts val="1100"/>
              <a:buFont typeface="Arial"/>
              <a:buNone/>
            </a:pPr>
            <a:r>
              <a:rPr lang="en-US"/>
              <a:t>Медицинские работники играют важную роль в обеспечении того, чтобы люди не только получали жизненно важные вакцины, но и понимали постоянную важность иммунизации в современном мире.</a:t>
            </a:r>
            <a:endParaRPr/>
          </a:p>
        </p:txBody>
      </p:sp>
      <p:sp>
        <p:nvSpPr>
          <p:cNvPr id="153" name="Google Shape;15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3640626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Вакцины способны достичь этих преимуществ, имитируя естественную инфекцию, но с меньшим риском заболевания.</a:t>
            </a:r>
            <a:endParaRPr>
              <a:latin typeface="Times New Roman"/>
              <a:ea typeface="Times New Roman"/>
              <a:cs typeface="Times New Roman"/>
              <a:sym typeface="Times New Roman"/>
            </a:endParaRPr>
          </a:p>
          <a:p>
            <a:pPr marL="0" lvl="0" indent="0" algn="l" rtl="0">
              <a:spcBef>
                <a:spcPts val="0"/>
              </a:spcBef>
              <a:spcAft>
                <a:spcPts val="0"/>
              </a:spcAft>
              <a:buSzPts val="1100"/>
              <a:buNone/>
            </a:pPr>
            <a:endParaRPr/>
          </a:p>
          <a:p>
            <a:pPr marL="0" lvl="0" indent="0" algn="l" rtl="0">
              <a:spcBef>
                <a:spcPts val="0"/>
              </a:spcBef>
              <a:spcAft>
                <a:spcPts val="0"/>
              </a:spcAft>
              <a:buClr>
                <a:schemeClr val="dk1"/>
              </a:buClr>
              <a:buSzPts val="1100"/>
              <a:buFont typeface="Arial"/>
              <a:buNone/>
            </a:pPr>
            <a:r>
              <a:rPr lang="en-US"/>
              <a:t>Когда человек подвергается воздействию патогенных микроорганизмов, вызывающих инфекционные заболевания в результате естественной инфекции, иммунная система организма реагирует на это тем, что его иммунные клетки, такие как лейкоциты, реплицируются и нацеливаются на эти патогены с помощью антител, которые представляют собой белки крови, которые связываются с патогенами и уничтожают их. (источник: https://www.cdc.gov/vaccines/terms/glossary.html).</a:t>
            </a:r>
            <a:endParaRPr>
              <a:latin typeface="Times New Roman"/>
              <a:ea typeface="Times New Roman"/>
              <a:cs typeface="Times New Roman"/>
              <a:sym typeface="Times New Roman"/>
            </a:endParaRPr>
          </a:p>
          <a:p>
            <a:pPr marL="0" lvl="0" indent="0" algn="l" rtl="0">
              <a:spcBef>
                <a:spcPts val="0"/>
              </a:spcBef>
              <a:spcAft>
                <a:spcPts val="0"/>
              </a:spcAft>
              <a:buSzPts val="1100"/>
              <a:buNone/>
            </a:pPr>
            <a:endParaRPr/>
          </a:p>
          <a:p>
            <a:pPr marL="0" lvl="0" indent="0" algn="l" rtl="0">
              <a:spcBef>
                <a:spcPts val="0"/>
              </a:spcBef>
              <a:spcAft>
                <a:spcPts val="0"/>
              </a:spcAft>
              <a:buClr>
                <a:schemeClr val="dk1"/>
              </a:buClr>
              <a:buSzPts val="1100"/>
              <a:buFont typeface="Arial"/>
              <a:buNone/>
            </a:pPr>
            <a:r>
              <a:rPr lang="en-US"/>
              <a:t>После уничтожения патогена иммунные клетки распадаются, и активность иммунной системы возвращается к нормальным уровням, но ключевые клетки, известные как клетки памяти, остаются.</a:t>
            </a:r>
            <a:endParaRPr>
              <a:latin typeface="Times New Roman"/>
              <a:ea typeface="Times New Roman"/>
              <a:cs typeface="Times New Roman"/>
              <a:sym typeface="Times New Roman"/>
            </a:endParaRPr>
          </a:p>
          <a:p>
            <a:pPr marL="0" lvl="0" indent="0" algn="l" rtl="0">
              <a:spcBef>
                <a:spcPts val="0"/>
              </a:spcBef>
              <a:spcAft>
                <a:spcPts val="0"/>
              </a:spcAft>
              <a:buSzPts val="1100"/>
              <a:buNone/>
            </a:pPr>
            <a:endParaRPr/>
          </a:p>
          <a:p>
            <a:pPr marL="0" lvl="0" indent="0" algn="l" rtl="0">
              <a:spcBef>
                <a:spcPts val="0"/>
              </a:spcBef>
              <a:spcAft>
                <a:spcPts val="0"/>
              </a:spcAft>
              <a:buClr>
                <a:schemeClr val="dk1"/>
              </a:buClr>
              <a:buSzPts val="1100"/>
              <a:buFont typeface="Arial"/>
              <a:buNone/>
            </a:pPr>
            <a:r>
              <a:rPr lang="en-US"/>
              <a:t>Если человек подвергается воздействию того же патогена в будущем, эти клетки памяти способны идентифицировать патоген и невероятно быстро реагировать с помощью соответствующих антител - часто еще до того, как человек может почувствовать себя больным от иммунного ответа - и предотвратить заболевание.</a:t>
            </a:r>
            <a:endParaRPr/>
          </a:p>
        </p:txBody>
      </p:sp>
      <p:sp>
        <p:nvSpPr>
          <p:cNvPr id="168" name="Google Shape;16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1247307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Вакцины могут защитить не только человека. Это известно как коммунитарный иммунитет (или стадный иммунитет). Коммунитарный иммунитет возникает, когда достаточное количество людей в популяции защищены от инфекционного заболевания, чтобы значительно прервать передачу заболевания (источник: https://www.cdc.gov/vaccines/terms/glossary.html)</a:t>
            </a:r>
            <a:endParaRPr>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Порог заболевания - это минимальный процент людей с иммунной системой, которые необходимы сообществу для предотвращения вспышки. Пороги, необходимые для достижения коммунитарного иммунитета, варьируют от болезни к болезни; чем более заразен возбудитель, тем выше должен быть порог иммунитета для защиты сообщества.</a:t>
            </a:r>
            <a:endParaRPr>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Коммунитарный иммунитет особенно важен для защиты здоровья пожилых людей, детей младшего возраста и лиц с ослабленной иммунной системой, которые могут не иметь возможности получать вакцины.</a:t>
            </a:r>
            <a:endParaRPr>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b="1"/>
          </a:p>
          <a:p>
            <a:pPr marL="0" lvl="0" indent="0" algn="l" rtl="0">
              <a:spcBef>
                <a:spcPts val="0"/>
              </a:spcBef>
              <a:spcAft>
                <a:spcPts val="0"/>
              </a:spcAft>
              <a:buClr>
                <a:schemeClr val="dk1"/>
              </a:buClr>
              <a:buSzPts val="1100"/>
              <a:buFont typeface="Arial"/>
              <a:buNone/>
            </a:pPr>
            <a:r>
              <a:rPr lang="en-US" b="1"/>
              <a:t>Источник:</a:t>
            </a:r>
            <a:endParaRPr>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b="1"/>
              <a:t>страны ЕС/ЕЭЗ</a:t>
            </a:r>
            <a:r>
              <a:rPr lang="en-US" sz="1800" b="1"/>
              <a:t> </a:t>
            </a:r>
            <a:r>
              <a:rPr lang="en-US" b="1"/>
              <a:t>достигли порога охвата в 95%, необходимого для предотвращения вспышек кори в 2017 году</a:t>
            </a:r>
            <a:endParaRPr>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u="sng">
                <a:latin typeface="Rockwell"/>
                <a:ea typeface="Rockwell"/>
                <a:cs typeface="Rockwell"/>
                <a:sym typeface="Rockwell"/>
                <a:hlinkClick r:id="rId3"/>
              </a:rPr>
              <a:t>https://ecdc.europa.eu/en/publications-data/vaccination-coverage-second-dose-measles-containing-vaccine-eueea-2017</a:t>
            </a:r>
            <a:endParaRPr/>
          </a:p>
          <a:p>
            <a:pPr marL="0" lvl="0" indent="0" algn="l" rtl="0">
              <a:spcBef>
                <a:spcPts val="0"/>
              </a:spcBef>
              <a:spcAft>
                <a:spcPts val="0"/>
              </a:spcAft>
              <a:buNone/>
            </a:pPr>
            <a:endParaRPr sz="1200" b="1">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84" name="Google Shape;18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3240661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3713582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Глобально рекомендуемые вакцины делятся на четыре основные категории (источник: </a:t>
            </a:r>
            <a:r>
              <a:rPr lang="en-US" u="sng">
                <a:hlinkClick r:id="rId3"/>
              </a:rPr>
              <a:t>https://www.vaccines.gov/basics/types/index.html</a:t>
            </a:r>
            <a:r>
              <a:rPr lang="en-US"/>
              <a:t>):</a:t>
            </a:r>
            <a:endParaRPr>
              <a:latin typeface="Times New Roman"/>
              <a:ea typeface="Times New Roman"/>
              <a:cs typeface="Times New Roman"/>
              <a:sym typeface="Times New Roman"/>
            </a:endParaRPr>
          </a:p>
          <a:p>
            <a:pPr marL="0" lvl="0" indent="0" algn="l" rtl="0">
              <a:spcBef>
                <a:spcPts val="0"/>
              </a:spcBef>
              <a:spcAft>
                <a:spcPts val="0"/>
              </a:spcAft>
              <a:buSzPts val="1100"/>
              <a:buNone/>
            </a:pPr>
            <a:endParaRPr/>
          </a:p>
          <a:p>
            <a:pPr marL="0" lvl="0" indent="0" algn="l" rtl="0">
              <a:spcBef>
                <a:spcPts val="0"/>
              </a:spcBef>
              <a:spcAft>
                <a:spcPts val="0"/>
              </a:spcAft>
              <a:buClr>
                <a:schemeClr val="dk1"/>
              </a:buClr>
              <a:buSzPts val="1100"/>
              <a:buFont typeface="Arial"/>
              <a:buNone/>
            </a:pPr>
            <a:r>
              <a:rPr lang="en-US"/>
              <a:t>Живые ослабленные вакцины - используют ослабленную форму возбудителя, которая не вызывает заболевания. Эти вакцины создают сильный и длительный иммунный ответ; Одна или две дозы большинства живых вакцин могут обеспечить защиту на всю жизнь. Примеры живых ослабленных вакцин включают вакцины против кори, эпидемического паротита, краснухи (MMR) и вакцины против ротавируса и ветряной оспы. </a:t>
            </a:r>
            <a:endParaRPr>
              <a:latin typeface="Times New Roman"/>
              <a:ea typeface="Times New Roman"/>
              <a:cs typeface="Times New Roman"/>
              <a:sym typeface="Times New Roman"/>
            </a:endParaRPr>
          </a:p>
          <a:p>
            <a:pPr marL="0" lvl="0" indent="0" algn="l" rtl="0">
              <a:spcBef>
                <a:spcPts val="0"/>
              </a:spcBef>
              <a:spcAft>
                <a:spcPts val="0"/>
              </a:spcAft>
              <a:buSzPts val="1100"/>
              <a:buNone/>
            </a:pPr>
            <a:endParaRPr/>
          </a:p>
          <a:p>
            <a:pPr marL="0" lvl="0" indent="0" algn="l" rtl="0">
              <a:spcBef>
                <a:spcPts val="0"/>
              </a:spcBef>
              <a:spcAft>
                <a:spcPts val="0"/>
              </a:spcAft>
              <a:buClr>
                <a:schemeClr val="dk1"/>
              </a:buClr>
              <a:buSzPts val="1100"/>
              <a:buFont typeface="Arial"/>
              <a:buNone/>
            </a:pPr>
            <a:r>
              <a:rPr lang="en-US"/>
              <a:t>Инактивированные вакцины - используют убитую форму возбудителя. Инактивированные вакцины, как правило, не обеспечивают такую же защиту, как и живые ослабленные вакцины, поэтому со временем необходимо вводить несколько доз, чтобы вызвать постоянный иммунитет. Эти дополнительные дозы называются бустерные дозы. Примеры инактивированных вакцин включают вакцины против гепатита А, гриппа и бешенства.</a:t>
            </a:r>
            <a:endParaRPr>
              <a:latin typeface="Times New Roman"/>
              <a:ea typeface="Times New Roman"/>
              <a:cs typeface="Times New Roman"/>
              <a:sym typeface="Times New Roman"/>
            </a:endParaRPr>
          </a:p>
          <a:p>
            <a:pPr marL="0" lvl="0" indent="0" algn="l" rtl="0">
              <a:spcBef>
                <a:spcPts val="0"/>
              </a:spcBef>
              <a:spcAft>
                <a:spcPts val="0"/>
              </a:spcAft>
              <a:buSzPts val="1100"/>
              <a:buNone/>
            </a:pPr>
            <a:endParaRPr/>
          </a:p>
          <a:p>
            <a:pPr marL="0" lvl="0" indent="0" algn="l" rtl="0">
              <a:spcBef>
                <a:spcPts val="0"/>
              </a:spcBef>
              <a:spcAft>
                <a:spcPts val="0"/>
              </a:spcAft>
              <a:buClr>
                <a:schemeClr val="dk1"/>
              </a:buClr>
              <a:buSzPts val="1100"/>
              <a:buFont typeface="Arial"/>
              <a:buNone/>
            </a:pPr>
            <a:r>
              <a:rPr lang="en-US"/>
              <a:t>Субъединичные вакцины - как инактивированные вакцины, субъединичные вакцины не содержат живых патогенов, но они отличаются тем, что содержат только отдельные антигенные части патогена - части, которые необходимы для вызывания защитного иммунного ответа. Они также требуют бустерных доз. Примеры субъединичных вакцин включают Hib, HPV и пневмококковые вакцины.</a:t>
            </a:r>
            <a:endParaRPr>
              <a:latin typeface="Times New Roman"/>
              <a:ea typeface="Times New Roman"/>
              <a:cs typeface="Times New Roman"/>
              <a:sym typeface="Times New Roman"/>
            </a:endParaRPr>
          </a:p>
          <a:p>
            <a:pPr marL="0" lvl="0" indent="0" algn="l" rtl="0">
              <a:spcBef>
                <a:spcPts val="0"/>
              </a:spcBef>
              <a:spcAft>
                <a:spcPts val="0"/>
              </a:spcAft>
              <a:buSzPts val="1100"/>
              <a:buNone/>
            </a:pPr>
            <a:endParaRPr/>
          </a:p>
          <a:p>
            <a:pPr marL="0" lvl="0" indent="0" algn="l" rtl="0">
              <a:spcBef>
                <a:spcPts val="0"/>
              </a:spcBef>
              <a:spcAft>
                <a:spcPts val="0"/>
              </a:spcAft>
              <a:buClr>
                <a:schemeClr val="dk1"/>
              </a:buClr>
              <a:buSzPts val="1100"/>
              <a:buFont typeface="Arial"/>
              <a:buNone/>
            </a:pPr>
            <a:r>
              <a:rPr lang="en-US"/>
              <a:t>Токсоид - используют токсин (вредный продукт), вырабатываемый возбудителем, вызывающим заболевание. Это означает, что иммунный ответ направлен на токсин, а не на весь патоген. Они могут потребовать дополнительных доз. Примерами токсоидных вакцин являются вакцины против дифтерии и столбняка.</a:t>
            </a:r>
            <a:endParaRPr/>
          </a:p>
        </p:txBody>
      </p:sp>
      <p:sp>
        <p:nvSpPr>
          <p:cNvPr id="221" name="Google Shape;22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2611320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Различные типы вакцин означают, что сроки и дозы вакцин могут различаться (источник: https://www.chop.edu/centers-programs/vaccine-education-center/vaccine-safety/dosing-safety).</a:t>
            </a:r>
            <a:endParaRPr>
              <a:latin typeface="Times New Roman"/>
              <a:ea typeface="Times New Roman"/>
              <a:cs typeface="Times New Roman"/>
              <a:sym typeface="Times New Roman"/>
            </a:endParaRPr>
          </a:p>
          <a:p>
            <a:pPr marL="0" lvl="0" indent="0" algn="l" rtl="0">
              <a:spcBef>
                <a:spcPts val="0"/>
              </a:spcBef>
              <a:spcAft>
                <a:spcPts val="0"/>
              </a:spcAft>
              <a:buSzPts val="1100"/>
              <a:buNone/>
            </a:pPr>
            <a:endParaRPr/>
          </a:p>
          <a:p>
            <a:pPr marL="0" lvl="0" indent="0" algn="l" rtl="0">
              <a:spcBef>
                <a:spcPts val="0"/>
              </a:spcBef>
              <a:spcAft>
                <a:spcPts val="0"/>
              </a:spcAft>
              <a:buClr>
                <a:schemeClr val="dk1"/>
              </a:buClr>
              <a:buSzPts val="1100"/>
              <a:buFont typeface="Arial"/>
              <a:buNone/>
            </a:pPr>
            <a:r>
              <a:rPr lang="en-US"/>
              <a:t>Некоторые вакцины лучше всего могут защитить наибольшее количество людей, если </a:t>
            </a:r>
            <a:r>
              <a:rPr lang="en-US" i="1">
                <a:latin typeface="Times New Roman"/>
                <a:ea typeface="Times New Roman"/>
                <a:cs typeface="Times New Roman"/>
                <a:sym typeface="Times New Roman"/>
              </a:rPr>
              <a:t>их </a:t>
            </a:r>
            <a:r>
              <a:rPr lang="en-US"/>
              <a:t>получ</a:t>
            </a:r>
            <a:r>
              <a:rPr lang="en-US" i="1">
                <a:latin typeface="Times New Roman"/>
                <a:ea typeface="Times New Roman"/>
                <a:cs typeface="Times New Roman"/>
                <a:sym typeface="Times New Roman"/>
              </a:rPr>
              <a:t>яют </a:t>
            </a:r>
            <a:r>
              <a:rPr lang="en-US"/>
              <a:t>более одного раза. Вакцина против ветряной оспы является одним из примеров этого: после 1 дозы 78 из 100 взрослых будут защищены, но после второй дозы будут защищены 99 из 100 взрослых. Всем рекомендуется получить вторую дозу, поскольку она безопасна для приема и обеспечивает защиту большего числа людей.</a:t>
            </a:r>
            <a:endParaRPr>
              <a:latin typeface="Times New Roman"/>
              <a:ea typeface="Times New Roman"/>
              <a:cs typeface="Times New Roman"/>
              <a:sym typeface="Times New Roman"/>
            </a:endParaRPr>
          </a:p>
          <a:p>
            <a:pPr marL="0" lvl="0" indent="0" algn="l" rtl="0">
              <a:spcBef>
                <a:spcPts val="0"/>
              </a:spcBef>
              <a:spcAft>
                <a:spcPts val="0"/>
              </a:spcAft>
              <a:buSzPts val="1100"/>
              <a:buNone/>
            </a:pPr>
            <a:endParaRPr/>
          </a:p>
          <a:p>
            <a:pPr marL="0" lvl="0" indent="0" algn="l" rtl="0">
              <a:spcBef>
                <a:spcPts val="0"/>
              </a:spcBef>
              <a:spcAft>
                <a:spcPts val="0"/>
              </a:spcAft>
              <a:buClr>
                <a:schemeClr val="dk1"/>
              </a:buClr>
              <a:buSzPts val="1100"/>
              <a:buFont typeface="Arial"/>
              <a:buNone/>
            </a:pPr>
            <a:r>
              <a:rPr lang="en-US"/>
              <a:t>Некоторые вакцины обеспечивают большую реакцию и более высокий уровень защиты после второй дозы. Haemophilusinfluenzae типа b или Hib является примером этого.</a:t>
            </a:r>
            <a:endParaRPr>
              <a:latin typeface="Times New Roman"/>
              <a:ea typeface="Times New Roman"/>
              <a:cs typeface="Times New Roman"/>
              <a:sym typeface="Times New Roman"/>
            </a:endParaRPr>
          </a:p>
          <a:p>
            <a:pPr marL="0" lvl="0" indent="0" algn="l" rtl="0">
              <a:spcBef>
                <a:spcPts val="0"/>
              </a:spcBef>
              <a:spcAft>
                <a:spcPts val="0"/>
              </a:spcAft>
              <a:buSzPts val="1100"/>
              <a:buNone/>
            </a:pPr>
            <a:endParaRPr/>
          </a:p>
          <a:p>
            <a:pPr marL="0" lvl="0" indent="0" algn="l" rtl="0">
              <a:spcBef>
                <a:spcPts val="0"/>
              </a:spcBef>
              <a:spcAft>
                <a:spcPts val="0"/>
              </a:spcAft>
              <a:buClr>
                <a:schemeClr val="dk1"/>
              </a:buClr>
              <a:buSzPts val="1100"/>
              <a:buFont typeface="Arial"/>
              <a:buNone/>
            </a:pPr>
            <a:r>
              <a:rPr lang="en-US"/>
              <a:t>Некоторым нужно несколько доз для получения сильнейшего иммунного ответа. Вакцины DTaP являются примером этого.</a:t>
            </a:r>
            <a:endParaRPr>
              <a:latin typeface="Times New Roman"/>
              <a:ea typeface="Times New Roman"/>
              <a:cs typeface="Times New Roman"/>
              <a:sym typeface="Times New Roman"/>
            </a:endParaRPr>
          </a:p>
          <a:p>
            <a:pPr marL="0" lvl="0" indent="0" algn="l" rtl="0">
              <a:spcBef>
                <a:spcPts val="0"/>
              </a:spcBef>
              <a:spcAft>
                <a:spcPts val="0"/>
              </a:spcAft>
              <a:buSzPts val="1100"/>
              <a:buNone/>
            </a:pPr>
            <a:endParaRPr/>
          </a:p>
          <a:p>
            <a:pPr marL="0" lvl="0" indent="0" algn="l" rtl="0">
              <a:spcBef>
                <a:spcPts val="0"/>
              </a:spcBef>
              <a:spcAft>
                <a:spcPts val="0"/>
              </a:spcAft>
              <a:buClr>
                <a:schemeClr val="dk1"/>
              </a:buClr>
              <a:buSzPts val="1100"/>
              <a:buFont typeface="Arial"/>
              <a:buNone/>
            </a:pPr>
            <a:r>
              <a:rPr lang="en-US"/>
              <a:t>Некоторые вакцины защищают от болезнетворных микроорганизмов, которые мутируют так часто, что старые версии вакцин не обеспечивают защиту. Вакцины против гриппа являются примером этого, новые вакцины против гриппа рекомендуются каждый год.</a:t>
            </a:r>
            <a:endParaRPr/>
          </a:p>
          <a:p>
            <a:pPr marL="0" lvl="0" indent="0" algn="l" rtl="0">
              <a:spcBef>
                <a:spcPts val="0"/>
              </a:spcBef>
              <a:spcAft>
                <a:spcPts val="0"/>
              </a:spcAft>
              <a:buSzPts val="1100"/>
              <a:buNone/>
            </a:pPr>
            <a:endParaRPr/>
          </a:p>
          <a:p>
            <a:pPr marL="0" lvl="0" indent="0" algn="l" rtl="0">
              <a:spcBef>
                <a:spcPts val="0"/>
              </a:spcBef>
              <a:spcAft>
                <a:spcPts val="0"/>
              </a:spcAft>
              <a:buClr>
                <a:schemeClr val="dk1"/>
              </a:buClr>
              <a:buSzPts val="1100"/>
              <a:buFont typeface="Arial"/>
              <a:buNone/>
            </a:pPr>
            <a:r>
              <a:rPr lang="en-US"/>
              <a:t>Важно, чтобы поставщики медицинских услуг пересматривали рекомендации по дозировке для каждой вакцины, чтобы гарантировать, что пациенты соблюдают рекомендации по иммунизации на протяжении всей своей жизни, от рождения до  зрелого возраста.</a:t>
            </a:r>
            <a:endParaRPr/>
          </a:p>
          <a:p>
            <a:pPr marL="0" lvl="0" indent="0" algn="l" rtl="0">
              <a:spcBef>
                <a:spcPts val="0"/>
              </a:spcBef>
              <a:spcAft>
                <a:spcPts val="0"/>
              </a:spcAft>
              <a:buNone/>
            </a:pPr>
            <a:endParaRPr/>
          </a:p>
        </p:txBody>
      </p:sp>
      <p:sp>
        <p:nvSpPr>
          <p:cNvPr id="235" name="Google Shape;2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4252357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В современных вакцинах используются только те ингредиенты, которые необходимы им для обеспечения безопасности и эффективности. </a:t>
            </a:r>
            <a:endParaRPr/>
          </a:p>
          <a:p>
            <a:pPr marL="0" lvl="0" indent="0" algn="l" rtl="0">
              <a:spcBef>
                <a:spcPts val="800"/>
              </a:spcBef>
              <a:spcAft>
                <a:spcPts val="0"/>
              </a:spcAft>
              <a:buClr>
                <a:schemeClr val="dk1"/>
              </a:buClr>
              <a:buSzPts val="1100"/>
              <a:buFont typeface="Arial"/>
              <a:buNone/>
            </a:pPr>
            <a:r>
              <a:rPr lang="en-US"/>
              <a:t>Каждый ингредиент в вакцине служит определенной цели (источник: https://www.vaccines.gov/basics/vaccine_ingredients/index.html).</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Например, ингредиенты вакцины могут помочь обеспечить иммунитет (защиту) от конкретного заболевания:</a:t>
            </a:r>
            <a:endParaRPr/>
          </a:p>
          <a:p>
            <a:pPr marL="457200" lvl="0" indent="-317500" algn="l" rtl="0">
              <a:spcBef>
                <a:spcPts val="0"/>
              </a:spcBef>
              <a:spcAft>
                <a:spcPts val="0"/>
              </a:spcAft>
              <a:buSzPts val="1400"/>
              <a:buChar char="●"/>
            </a:pPr>
            <a:r>
              <a:rPr lang="en-US"/>
              <a:t>Антигены - это очень небольшое количество слабых или мертвых патогенов, которые могут вызывать заболевания. Они помогают иммунной системе научиться бороться с инфекциями быстрее и эффективнее. Вирус гриппа является примером антигена.</a:t>
            </a:r>
            <a:endParaRPr/>
          </a:p>
          <a:p>
            <a:pPr marL="457200" lvl="0" indent="-317500" algn="l" rtl="0">
              <a:spcBef>
                <a:spcPts val="0"/>
              </a:spcBef>
              <a:spcAft>
                <a:spcPts val="0"/>
              </a:spcAft>
              <a:buSzPts val="1400"/>
              <a:buChar char="●"/>
            </a:pPr>
            <a:r>
              <a:rPr lang="en-US"/>
              <a:t>Адъюванты, которые содержатся в некоторых вакцинах, представляют собой вещества, которые помогают иммунной системе более сильно реагировать на вакцины. Это повышает иммунитет против заболевания. Алюминий является самым распространенным металлом в мире, который содержится в растениях, почве, воде и воздухе. Количество алюминия в вакцинах низкое и строго регулируется.</a:t>
            </a:r>
            <a:endParaRPr/>
          </a:p>
          <a:p>
            <a:pPr marL="0" lvl="0" indent="0" algn="l" rtl="0">
              <a:spcBef>
                <a:spcPts val="0"/>
              </a:spcBef>
              <a:spcAft>
                <a:spcPts val="0"/>
              </a:spcAft>
              <a:buSzPts val="1100"/>
              <a:buNone/>
            </a:pPr>
            <a:endParaRPr/>
          </a:p>
          <a:p>
            <a:pPr marL="0" lvl="0" indent="0" algn="l" rtl="0">
              <a:spcBef>
                <a:spcPts val="0"/>
              </a:spcBef>
              <a:spcAft>
                <a:spcPts val="0"/>
              </a:spcAft>
              <a:buClr>
                <a:schemeClr val="dk1"/>
              </a:buClr>
              <a:buSzPts val="1100"/>
              <a:buFont typeface="Arial"/>
              <a:buNone/>
            </a:pPr>
            <a:r>
              <a:rPr lang="en-US"/>
              <a:t>Некоторые ингредиенты помогают убедиться, что вакцина продолжает работать так, как она должна, и что она не содержит посторонних патогенов. Например: </a:t>
            </a:r>
            <a:endParaRPr/>
          </a:p>
          <a:p>
            <a:pPr marL="457200" lvl="0" indent="-317500" algn="l" rtl="0">
              <a:spcBef>
                <a:spcPts val="0"/>
              </a:spcBef>
              <a:spcAft>
                <a:spcPts val="0"/>
              </a:spcAft>
              <a:buSzPts val="1400"/>
              <a:buChar char="●"/>
            </a:pPr>
            <a:r>
              <a:rPr lang="en-US"/>
              <a:t>Консерванты защищают вакцину от внешних бактерий или грибка. Сегодня консерванты обычно используются во флаконах (контейнерах) вакцин, которые имеют более 1 дозы. Большинство вакцин выпускаются во флаконах с одной дозой и не содержат консервантов. </a:t>
            </a:r>
            <a:endParaRPr/>
          </a:p>
          <a:p>
            <a:pPr marL="457200" lvl="0" indent="-317500" algn="l" rtl="0">
              <a:spcBef>
                <a:spcPts val="0"/>
              </a:spcBef>
              <a:spcAft>
                <a:spcPts val="0"/>
              </a:spcAft>
              <a:buSzPts val="1400"/>
              <a:buChar char="●"/>
            </a:pPr>
            <a:r>
              <a:rPr lang="en-US"/>
              <a:t>Стабилизаторы, такие как сахар или желатин, помогают активным ингредиентам в вакцинах продолжать работать, пока вакцина производится, хранится и перемещается.</a:t>
            </a:r>
            <a:endParaRPr/>
          </a:p>
          <a:p>
            <a:pPr marL="0" lvl="0" indent="0" algn="l" rtl="0">
              <a:spcBef>
                <a:spcPts val="0"/>
              </a:spcBef>
              <a:spcAft>
                <a:spcPts val="0"/>
              </a:spcAft>
              <a:buSzPts val="1100"/>
              <a:buNone/>
            </a:pPr>
            <a:endParaRPr/>
          </a:p>
          <a:p>
            <a:pPr marL="0" lvl="0" indent="0" algn="l" rtl="0">
              <a:spcBef>
                <a:spcPts val="0"/>
              </a:spcBef>
              <a:spcAft>
                <a:spcPts val="0"/>
              </a:spcAft>
              <a:buClr>
                <a:schemeClr val="dk1"/>
              </a:buClr>
              <a:buSzPts val="1100"/>
              <a:buFont typeface="Arial"/>
              <a:buNone/>
            </a:pPr>
            <a:r>
              <a:rPr lang="en-US"/>
              <a:t>Иногда следовые количества ингредиентов, которые производят вакцины, остаются в конечном продукте. Примеры этих не вредных ингредиентов включают в себя:</a:t>
            </a:r>
            <a:endParaRPr/>
          </a:p>
          <a:p>
            <a:pPr marL="457200" lvl="0" indent="-317500" algn="l" rtl="0">
              <a:spcBef>
                <a:spcPts val="0"/>
              </a:spcBef>
              <a:spcAft>
                <a:spcPts val="0"/>
              </a:spcAft>
              <a:buSzPts val="1400"/>
              <a:buChar char="●"/>
            </a:pPr>
            <a:r>
              <a:rPr lang="en-US"/>
              <a:t>Материал клеточной культуры (рост), такой как яйца, для выращивания вакцинных антигенов.</a:t>
            </a:r>
            <a:endParaRPr/>
          </a:p>
          <a:p>
            <a:pPr marL="457200" lvl="0" indent="-317500" algn="l" rtl="0">
              <a:spcBef>
                <a:spcPts val="0"/>
              </a:spcBef>
              <a:spcAft>
                <a:spcPts val="0"/>
              </a:spcAft>
              <a:buSzPts val="1400"/>
              <a:buChar char="●"/>
            </a:pPr>
            <a:r>
              <a:rPr lang="en-US"/>
              <a:t>Инактивация (уничтожение микробов) ингредиентов, таких как формальдегид, для ослабления или уничтожения вирусов, бактерий или токсинов в вакцине.</a:t>
            </a:r>
            <a:endParaRPr/>
          </a:p>
          <a:p>
            <a:pPr marL="457200" lvl="0" indent="-317500" algn="l" rtl="0">
              <a:spcBef>
                <a:spcPts val="0"/>
              </a:spcBef>
              <a:spcAft>
                <a:spcPts val="0"/>
              </a:spcAft>
              <a:buSzPts val="1400"/>
              <a:buChar char="●"/>
            </a:pPr>
            <a:r>
              <a:rPr lang="en-US"/>
              <a:t>Антибиотики, такие как неомицин, помогают предотвратить рост микробов и бактерий в вакцине.</a:t>
            </a:r>
            <a:endParaRPr/>
          </a:p>
          <a:p>
            <a:pPr marL="457200" lvl="0" indent="0" algn="l" rtl="0">
              <a:spcBef>
                <a:spcPts val="0"/>
              </a:spcBef>
              <a:spcAft>
                <a:spcPts val="0"/>
              </a:spcAft>
              <a:buNone/>
            </a:pPr>
            <a:endParaRPr/>
          </a:p>
        </p:txBody>
      </p:sp>
      <p:sp>
        <p:nvSpPr>
          <p:cNvPr id="251" name="Google Shape;25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9574111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685800" y="2260600"/>
            <a:ext cx="5625548" cy="156686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400"/>
              <a:buFont typeface="Rockwell"/>
              <a:buNone/>
              <a:defRPr sz="4400" b="1" i="0">
                <a:solidFill>
                  <a:schemeClr val="lt1"/>
                </a:solidFill>
                <a:latin typeface="Rockwell"/>
                <a:ea typeface="Rockwell"/>
                <a:cs typeface="Rockwell"/>
                <a:sym typeface="Rockwe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685800" y="3989112"/>
            <a:ext cx="4622800" cy="1967188"/>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solidFill>
                  <a:schemeClr val="lt1"/>
                </a:solidFill>
                <a:latin typeface="Rockwell"/>
                <a:ea typeface="Rockwell"/>
                <a:cs typeface="Rockwell"/>
                <a:sym typeface="Rockwe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p:nvPr/>
        </p:nvSpPr>
        <p:spPr>
          <a:xfrm>
            <a:off x="5520994" y="3774471"/>
            <a:ext cx="2332039" cy="2332039"/>
          </a:xfrm>
          <a:prstGeom prst="ellipse">
            <a:avLst/>
          </a:prstGeom>
          <a:noFill/>
          <a:ln w="292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  </a:t>
            </a:r>
            <a:endParaRPr/>
          </a:p>
        </p:txBody>
      </p:sp>
      <p:sp>
        <p:nvSpPr>
          <p:cNvPr id="19" name="Google Shape;19;p23"/>
          <p:cNvSpPr/>
          <p:nvPr/>
        </p:nvSpPr>
        <p:spPr>
          <a:xfrm>
            <a:off x="125125" y="-881273"/>
            <a:ext cx="2028843" cy="2028843"/>
          </a:xfrm>
          <a:prstGeom prst="ellipse">
            <a:avLst/>
          </a:prstGeom>
          <a:noFill/>
          <a:ln w="292100" cap="flat" cmpd="sng">
            <a:solidFill>
              <a:srgbClr val="D64E0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  </a:t>
            </a:r>
            <a:endParaRPr/>
          </a:p>
        </p:txBody>
      </p:sp>
      <p:cxnSp>
        <p:nvCxnSpPr>
          <p:cNvPr id="20" name="Google Shape;20;p23"/>
          <p:cNvCxnSpPr/>
          <p:nvPr/>
        </p:nvCxnSpPr>
        <p:spPr>
          <a:xfrm>
            <a:off x="685800" y="2064026"/>
            <a:ext cx="983974" cy="0"/>
          </a:xfrm>
          <a:prstGeom prst="straightConnector1">
            <a:avLst/>
          </a:prstGeom>
          <a:noFill/>
          <a:ln w="25400" cap="flat" cmpd="sng">
            <a:solidFill>
              <a:srgbClr val="E07004"/>
            </a:solidFill>
            <a:prstDash val="solid"/>
            <a:miter lim="800000"/>
            <a:headEnd type="none" w="sm" len="sm"/>
            <a:tailEnd type="none" w="sm" len="sm"/>
          </a:ln>
        </p:spPr>
      </p:cxnSp>
      <p:pic>
        <p:nvPicPr>
          <p:cNvPr id="21" name="Google Shape;21;p23"/>
          <p:cNvPicPr preferRelativeResize="0"/>
          <p:nvPr/>
        </p:nvPicPr>
        <p:blipFill rotWithShape="1">
          <a:blip r:embed="rId3">
            <a:alphaModFix/>
          </a:blip>
          <a:srcRect/>
          <a:stretch/>
        </p:blipFill>
        <p:spPr>
          <a:xfrm>
            <a:off x="6235623" y="446136"/>
            <a:ext cx="2402603" cy="130645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2"/>
        <p:cNvGrpSpPr/>
        <p:nvPr/>
      </p:nvGrpSpPr>
      <p:grpSpPr>
        <a:xfrm>
          <a:off x="0" y="0"/>
          <a:ext cx="0" cy="0"/>
          <a:chOff x="0" y="0"/>
          <a:chExt cx="0" cy="0"/>
        </a:xfrm>
      </p:grpSpPr>
      <p:sp>
        <p:nvSpPr>
          <p:cNvPr id="103" name="Google Shape;103;p3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6"/>
        <p:cNvGrpSpPr/>
        <p:nvPr/>
      </p:nvGrpSpPr>
      <p:grpSpPr>
        <a:xfrm>
          <a:off x="0" y="0"/>
          <a:ext cx="0" cy="0"/>
          <a:chOff x="0" y="0"/>
          <a:chExt cx="0" cy="0"/>
        </a:xfrm>
      </p:grpSpPr>
      <p:sp>
        <p:nvSpPr>
          <p:cNvPr id="107" name="Google Shape;107;p33"/>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Rockwel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33"/>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SzPts val="3200"/>
              <a:buChar char="•"/>
              <a:defRPr sz="3200"/>
            </a:lvl1pPr>
            <a:lvl2pPr marL="914400" lvl="1" indent="-406400" algn="l">
              <a:lnSpc>
                <a:spcPct val="90000"/>
              </a:lnSpc>
              <a:spcBef>
                <a:spcPts val="500"/>
              </a:spcBef>
              <a:spcAft>
                <a:spcPts val="0"/>
              </a:spcAft>
              <a:buSzPts val="2800"/>
              <a:buChar char="•"/>
              <a:defRPr sz="2800"/>
            </a:lvl2pPr>
            <a:lvl3pPr marL="1371600" lvl="2" indent="-381000" algn="l">
              <a:lnSpc>
                <a:spcPct val="90000"/>
              </a:lnSpc>
              <a:spcBef>
                <a:spcPts val="500"/>
              </a:spcBef>
              <a:spcAft>
                <a:spcPts val="0"/>
              </a:spcAft>
              <a:buSzPts val="2400"/>
              <a:buChar char="•"/>
              <a:defRPr sz="24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9" name="Google Shape;109;p33"/>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0" name="Google Shape;110;p3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3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3"/>
        <p:cNvGrpSpPr/>
        <p:nvPr/>
      </p:nvGrpSpPr>
      <p:grpSpPr>
        <a:xfrm>
          <a:off x="0" y="0"/>
          <a:ext cx="0" cy="0"/>
          <a:chOff x="0" y="0"/>
          <a:chExt cx="0" cy="0"/>
        </a:xfrm>
      </p:grpSpPr>
      <p:sp>
        <p:nvSpPr>
          <p:cNvPr id="114" name="Google Shape;114;p3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Rockwel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34"/>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E07004"/>
              </a:buClr>
              <a:buSzPts val="3200"/>
              <a:buFont typeface="Arial"/>
              <a:buNone/>
              <a:defRPr sz="3200" b="0" i="0" u="none" strike="noStrike" cap="none">
                <a:solidFill>
                  <a:srgbClr val="6B6B6B"/>
                </a:solidFill>
                <a:latin typeface="Arial"/>
                <a:ea typeface="Arial"/>
                <a:cs typeface="Arial"/>
                <a:sym typeface="Arial"/>
              </a:defRPr>
            </a:lvl1pPr>
            <a:lvl2pPr marR="0" lvl="1" algn="l" rtl="0">
              <a:lnSpc>
                <a:spcPct val="90000"/>
              </a:lnSpc>
              <a:spcBef>
                <a:spcPts val="500"/>
              </a:spcBef>
              <a:spcAft>
                <a:spcPts val="0"/>
              </a:spcAft>
              <a:buClr>
                <a:srgbClr val="E07004"/>
              </a:buClr>
              <a:buSzPts val="2800"/>
              <a:buFont typeface="Arial"/>
              <a:buNone/>
              <a:defRPr sz="2800" b="0" i="0" u="none" strike="noStrike" cap="none">
                <a:solidFill>
                  <a:srgbClr val="6B6B6B"/>
                </a:solidFill>
                <a:latin typeface="Arial"/>
                <a:ea typeface="Arial"/>
                <a:cs typeface="Arial"/>
                <a:sym typeface="Arial"/>
              </a:defRPr>
            </a:lvl2pPr>
            <a:lvl3pPr marR="0" lvl="2" algn="l" rtl="0">
              <a:lnSpc>
                <a:spcPct val="90000"/>
              </a:lnSpc>
              <a:spcBef>
                <a:spcPts val="500"/>
              </a:spcBef>
              <a:spcAft>
                <a:spcPts val="0"/>
              </a:spcAft>
              <a:buClr>
                <a:srgbClr val="E07004"/>
              </a:buClr>
              <a:buSzPts val="2400"/>
              <a:buFont typeface="Arial"/>
              <a:buNone/>
              <a:defRPr sz="2400" b="0" i="0" u="none" strike="noStrike" cap="none">
                <a:solidFill>
                  <a:srgbClr val="6B6B6B"/>
                </a:solidFill>
                <a:latin typeface="Arial"/>
                <a:ea typeface="Arial"/>
                <a:cs typeface="Arial"/>
                <a:sym typeface="Arial"/>
              </a:defRPr>
            </a:lvl3pPr>
            <a:lvl4pPr marR="0" lvl="3" algn="l" rtl="0">
              <a:lnSpc>
                <a:spcPct val="90000"/>
              </a:lnSpc>
              <a:spcBef>
                <a:spcPts val="500"/>
              </a:spcBef>
              <a:spcAft>
                <a:spcPts val="0"/>
              </a:spcAft>
              <a:buClr>
                <a:srgbClr val="E07004"/>
              </a:buClr>
              <a:buSzPts val="2000"/>
              <a:buFont typeface="Arial"/>
              <a:buNone/>
              <a:defRPr sz="2000" b="0" i="0" u="none" strike="noStrike" cap="none">
                <a:solidFill>
                  <a:srgbClr val="6B6B6B"/>
                </a:solidFill>
                <a:latin typeface="Arial"/>
                <a:ea typeface="Arial"/>
                <a:cs typeface="Arial"/>
                <a:sym typeface="Arial"/>
              </a:defRPr>
            </a:lvl4pPr>
            <a:lvl5pPr marR="0" lvl="4" algn="l" rtl="0">
              <a:lnSpc>
                <a:spcPct val="90000"/>
              </a:lnSpc>
              <a:spcBef>
                <a:spcPts val="500"/>
              </a:spcBef>
              <a:spcAft>
                <a:spcPts val="0"/>
              </a:spcAft>
              <a:buClr>
                <a:srgbClr val="E07004"/>
              </a:buClr>
              <a:buSzPts val="2000"/>
              <a:buFont typeface="Arial"/>
              <a:buNone/>
              <a:defRPr sz="2000" b="0" i="0" u="none" strike="noStrike" cap="none">
                <a:solidFill>
                  <a:srgbClr val="6B6B6B"/>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16" name="Google Shape;116;p34"/>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7" name="Google Shape;117;p3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3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0"/>
        <p:cNvGrpSpPr/>
        <p:nvPr/>
      </p:nvGrpSpPr>
      <p:grpSpPr>
        <a:xfrm>
          <a:off x="0" y="0"/>
          <a:ext cx="0" cy="0"/>
          <a:chOff x="0" y="0"/>
          <a:chExt cx="0" cy="0"/>
        </a:xfrm>
      </p:grpSpPr>
      <p:sp>
        <p:nvSpPr>
          <p:cNvPr id="121" name="Google Shape;121;p3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35"/>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3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3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6"/>
        <p:cNvGrpSpPr/>
        <p:nvPr/>
      </p:nvGrpSpPr>
      <p:grpSpPr>
        <a:xfrm>
          <a:off x="0" y="0"/>
          <a:ext cx="0" cy="0"/>
          <a:chOff x="0" y="0"/>
          <a:chExt cx="0" cy="0"/>
        </a:xfrm>
      </p:grpSpPr>
      <p:sp>
        <p:nvSpPr>
          <p:cNvPr id="127" name="Google Shape;127;p36"/>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36"/>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3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3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24"/>
          <p:cNvSpPr/>
          <p:nvPr/>
        </p:nvSpPr>
        <p:spPr>
          <a:xfrm>
            <a:off x="3200400" y="985843"/>
            <a:ext cx="4393623" cy="4393623"/>
          </a:xfrm>
          <a:prstGeom prst="ellipse">
            <a:avLst/>
          </a:prstGeom>
          <a:noFill/>
          <a:ln w="3810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  </a:t>
            </a:r>
            <a:endParaRPr/>
          </a:p>
        </p:txBody>
      </p:sp>
      <p:sp>
        <p:nvSpPr>
          <p:cNvPr id="24" name="Google Shape;24;p24"/>
          <p:cNvSpPr txBox="1">
            <a:spLocks noGrp="1"/>
          </p:cNvSpPr>
          <p:nvPr>
            <p:ph type="title"/>
          </p:nvPr>
        </p:nvSpPr>
        <p:spPr>
          <a:xfrm>
            <a:off x="812800" y="1069848"/>
            <a:ext cx="7156450" cy="1033271"/>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Rockwell"/>
              <a:buNone/>
              <a:defRPr sz="3200" b="1">
                <a:latin typeface="Rockwell"/>
                <a:ea typeface="Rockwell"/>
                <a:cs typeface="Rockwell"/>
                <a:sym typeface="Rockwe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4"/>
          <p:cNvSpPr txBox="1">
            <a:spLocks noGrp="1"/>
          </p:cNvSpPr>
          <p:nvPr>
            <p:ph type="body" idx="1"/>
          </p:nvPr>
        </p:nvSpPr>
        <p:spPr>
          <a:xfrm>
            <a:off x="819150" y="2622701"/>
            <a:ext cx="7150100" cy="382096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E07004"/>
              </a:buClr>
              <a:buSzPts val="2800"/>
              <a:buChar char="•"/>
              <a:defRPr>
                <a:solidFill>
                  <a:srgbClr val="6B6B6B"/>
                </a:solidFill>
                <a:latin typeface="Arial"/>
                <a:ea typeface="Arial"/>
                <a:cs typeface="Arial"/>
                <a:sym typeface="Arial"/>
              </a:defRPr>
            </a:lvl1pPr>
            <a:lvl2pPr marL="914400" lvl="1" indent="-381000" algn="l">
              <a:lnSpc>
                <a:spcPct val="90000"/>
              </a:lnSpc>
              <a:spcBef>
                <a:spcPts val="500"/>
              </a:spcBef>
              <a:spcAft>
                <a:spcPts val="0"/>
              </a:spcAft>
              <a:buClr>
                <a:srgbClr val="E07004"/>
              </a:buClr>
              <a:buSzPts val="2400"/>
              <a:buChar char="•"/>
              <a:defRPr>
                <a:solidFill>
                  <a:srgbClr val="6B6B6B"/>
                </a:solidFill>
                <a:latin typeface="Arial"/>
                <a:ea typeface="Arial"/>
                <a:cs typeface="Arial"/>
                <a:sym typeface="Arial"/>
              </a:defRPr>
            </a:lvl2pPr>
            <a:lvl3pPr marL="1371600" lvl="2" indent="-355600" algn="l">
              <a:lnSpc>
                <a:spcPct val="90000"/>
              </a:lnSpc>
              <a:spcBef>
                <a:spcPts val="500"/>
              </a:spcBef>
              <a:spcAft>
                <a:spcPts val="0"/>
              </a:spcAft>
              <a:buClr>
                <a:srgbClr val="E07004"/>
              </a:buClr>
              <a:buSzPts val="2000"/>
              <a:buChar char="•"/>
              <a:defRPr>
                <a:solidFill>
                  <a:srgbClr val="6B6B6B"/>
                </a:solidFill>
                <a:latin typeface="Arial"/>
                <a:ea typeface="Arial"/>
                <a:cs typeface="Arial"/>
                <a:sym typeface="Arial"/>
              </a:defRPr>
            </a:lvl3pPr>
            <a:lvl4pPr marL="1828800" lvl="3" indent="-342900" algn="l">
              <a:lnSpc>
                <a:spcPct val="90000"/>
              </a:lnSpc>
              <a:spcBef>
                <a:spcPts val="500"/>
              </a:spcBef>
              <a:spcAft>
                <a:spcPts val="0"/>
              </a:spcAft>
              <a:buClr>
                <a:srgbClr val="E07004"/>
              </a:buClr>
              <a:buSzPts val="1800"/>
              <a:buChar char="•"/>
              <a:defRPr>
                <a:solidFill>
                  <a:srgbClr val="6B6B6B"/>
                </a:solidFill>
                <a:latin typeface="Arial"/>
                <a:ea typeface="Arial"/>
                <a:cs typeface="Arial"/>
                <a:sym typeface="Arial"/>
              </a:defRPr>
            </a:lvl4pPr>
            <a:lvl5pPr marL="2286000" lvl="4" indent="-342900" algn="l">
              <a:lnSpc>
                <a:spcPct val="90000"/>
              </a:lnSpc>
              <a:spcBef>
                <a:spcPts val="500"/>
              </a:spcBef>
              <a:spcAft>
                <a:spcPts val="0"/>
              </a:spcAft>
              <a:buClr>
                <a:srgbClr val="E07004"/>
              </a:buClr>
              <a:buSzPts val="1800"/>
              <a:buChar char="•"/>
              <a:defRPr>
                <a:solidFill>
                  <a:srgbClr val="6B6B6B"/>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6" name="Google Shape;26;p24"/>
          <p:cNvCxnSpPr/>
          <p:nvPr/>
        </p:nvCxnSpPr>
        <p:spPr>
          <a:xfrm>
            <a:off x="882650" y="812473"/>
            <a:ext cx="914400" cy="0"/>
          </a:xfrm>
          <a:prstGeom prst="straightConnector1">
            <a:avLst/>
          </a:prstGeom>
          <a:noFill/>
          <a:ln w="38100" cap="flat" cmpd="sng">
            <a:solidFill>
              <a:srgbClr val="3F5E9D"/>
            </a:solidFill>
            <a:prstDash val="solid"/>
            <a:miter lim="800000"/>
            <a:headEnd type="none" w="sm" len="sm"/>
            <a:tailEnd type="none" w="sm" len="sm"/>
          </a:ln>
        </p:spPr>
      </p:cxnSp>
      <p:pic>
        <p:nvPicPr>
          <p:cNvPr id="27" name="Google Shape;27;p24"/>
          <p:cNvPicPr preferRelativeResize="0"/>
          <p:nvPr/>
        </p:nvPicPr>
        <p:blipFill rotWithShape="1">
          <a:blip r:embed="rId2">
            <a:alphaModFix/>
          </a:blip>
          <a:srcRect/>
          <a:stretch/>
        </p:blipFill>
        <p:spPr>
          <a:xfrm>
            <a:off x="235" y="0"/>
            <a:ext cx="1000790" cy="951369"/>
          </a:xfrm>
          <a:prstGeom prst="rect">
            <a:avLst/>
          </a:prstGeom>
          <a:noFill/>
          <a:ln>
            <a:noFill/>
          </a:ln>
        </p:spPr>
      </p:pic>
      <p:pic>
        <p:nvPicPr>
          <p:cNvPr id="28" name="Google Shape;28;p24"/>
          <p:cNvPicPr preferRelativeResize="0"/>
          <p:nvPr/>
        </p:nvPicPr>
        <p:blipFill rotWithShape="1">
          <a:blip r:embed="rId3">
            <a:alphaModFix/>
          </a:blip>
          <a:srcRect/>
          <a:stretch/>
        </p:blipFill>
        <p:spPr>
          <a:xfrm>
            <a:off x="7310962" y="113812"/>
            <a:ext cx="1654149" cy="90525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9"/>
        <p:cNvGrpSpPr/>
        <p:nvPr/>
      </p:nvGrpSpPr>
      <p:grpSpPr>
        <a:xfrm>
          <a:off x="0" y="0"/>
          <a:ext cx="0" cy="0"/>
          <a:chOff x="0" y="0"/>
          <a:chExt cx="0" cy="0"/>
        </a:xfrm>
      </p:grpSpPr>
      <p:sp>
        <p:nvSpPr>
          <p:cNvPr id="30" name="Google Shape;30;p25"/>
          <p:cNvSpPr txBox="1">
            <a:spLocks noGrp="1"/>
          </p:cNvSpPr>
          <p:nvPr>
            <p:ph type="title"/>
          </p:nvPr>
        </p:nvSpPr>
        <p:spPr>
          <a:xfrm>
            <a:off x="812800" y="1069848"/>
            <a:ext cx="7156450" cy="1709984"/>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4400"/>
              <a:buFont typeface="Rockwell"/>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1" name="Google Shape;31;p25"/>
          <p:cNvCxnSpPr/>
          <p:nvPr/>
        </p:nvCxnSpPr>
        <p:spPr>
          <a:xfrm>
            <a:off x="882650" y="812473"/>
            <a:ext cx="914400" cy="0"/>
          </a:xfrm>
          <a:prstGeom prst="straightConnector1">
            <a:avLst/>
          </a:prstGeom>
          <a:noFill/>
          <a:ln w="38100" cap="flat" cmpd="sng">
            <a:solidFill>
              <a:srgbClr val="3F5E9D"/>
            </a:solidFill>
            <a:prstDash val="solid"/>
            <a:miter lim="800000"/>
            <a:headEnd type="none" w="sm" len="sm"/>
            <a:tailEnd type="none" w="sm" len="sm"/>
          </a:ln>
        </p:spPr>
      </p:cxnSp>
      <p:pic>
        <p:nvPicPr>
          <p:cNvPr id="32" name="Google Shape;32;p25"/>
          <p:cNvPicPr preferRelativeResize="0"/>
          <p:nvPr/>
        </p:nvPicPr>
        <p:blipFill rotWithShape="1">
          <a:blip r:embed="rId2">
            <a:alphaModFix/>
          </a:blip>
          <a:srcRect/>
          <a:stretch/>
        </p:blipFill>
        <p:spPr>
          <a:xfrm>
            <a:off x="235" y="0"/>
            <a:ext cx="1000790" cy="951369"/>
          </a:xfrm>
          <a:prstGeom prst="rect">
            <a:avLst/>
          </a:prstGeom>
          <a:noFill/>
          <a:ln>
            <a:noFill/>
          </a:ln>
        </p:spPr>
      </p:pic>
      <p:pic>
        <p:nvPicPr>
          <p:cNvPr id="33" name="Google Shape;33;p25"/>
          <p:cNvPicPr preferRelativeResize="0"/>
          <p:nvPr/>
        </p:nvPicPr>
        <p:blipFill rotWithShape="1">
          <a:blip r:embed="rId3">
            <a:alphaModFix/>
          </a:blip>
          <a:srcRect/>
          <a:stretch/>
        </p:blipFill>
        <p:spPr>
          <a:xfrm>
            <a:off x="613410" y="5704739"/>
            <a:ext cx="2298083" cy="1162885"/>
          </a:xfrm>
          <a:prstGeom prst="rect">
            <a:avLst/>
          </a:prstGeom>
          <a:noFill/>
          <a:ln>
            <a:noFill/>
          </a:ln>
        </p:spPr>
      </p:pic>
      <p:pic>
        <p:nvPicPr>
          <p:cNvPr id="34" name="Google Shape;34;p25"/>
          <p:cNvPicPr preferRelativeResize="0"/>
          <p:nvPr/>
        </p:nvPicPr>
        <p:blipFill rotWithShape="1">
          <a:blip r:embed="rId4">
            <a:alphaModFix/>
          </a:blip>
          <a:srcRect/>
          <a:stretch/>
        </p:blipFill>
        <p:spPr>
          <a:xfrm>
            <a:off x="7310962" y="113812"/>
            <a:ext cx="1654149" cy="90525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5"/>
        <p:cNvGrpSpPr/>
        <p:nvPr/>
      </p:nvGrpSpPr>
      <p:grpSpPr>
        <a:xfrm>
          <a:off x="0" y="0"/>
          <a:ext cx="0" cy="0"/>
          <a:chOff x="0" y="0"/>
          <a:chExt cx="0" cy="0"/>
        </a:xfrm>
      </p:grpSpPr>
      <p:sp>
        <p:nvSpPr>
          <p:cNvPr id="36" name="Google Shape;36;p26"/>
          <p:cNvSpPr txBox="1">
            <a:spLocks noGrp="1"/>
          </p:cNvSpPr>
          <p:nvPr>
            <p:ph type="body" idx="1"/>
          </p:nvPr>
        </p:nvSpPr>
        <p:spPr>
          <a:xfrm>
            <a:off x="805039" y="3294520"/>
            <a:ext cx="3685382" cy="52952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1800"/>
              <a:buNone/>
              <a:defRPr sz="1800" b="0">
                <a:solidFill>
                  <a:schemeClr val="dk1"/>
                </a:solidFill>
                <a:latin typeface="Rockwell"/>
                <a:ea typeface="Rockwell"/>
                <a:cs typeface="Rockwell"/>
                <a:sym typeface="Rockwe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26"/>
          <p:cNvSpPr txBox="1">
            <a:spLocks noGrp="1"/>
          </p:cNvSpPr>
          <p:nvPr>
            <p:ph type="body" idx="2"/>
          </p:nvPr>
        </p:nvSpPr>
        <p:spPr>
          <a:xfrm>
            <a:off x="812800" y="3907390"/>
            <a:ext cx="3685382" cy="228227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6"/>
          <p:cNvSpPr txBox="1">
            <a:spLocks noGrp="1"/>
          </p:cNvSpPr>
          <p:nvPr>
            <p:ph type="body" idx="3"/>
          </p:nvPr>
        </p:nvSpPr>
        <p:spPr>
          <a:xfrm>
            <a:off x="4629150" y="3276531"/>
            <a:ext cx="3887391" cy="529526"/>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1800"/>
              <a:buNone/>
              <a:defRPr sz="1800" b="0">
                <a:solidFill>
                  <a:schemeClr val="dk1"/>
                </a:solidFill>
                <a:latin typeface="Rockwell"/>
                <a:ea typeface="Rockwell"/>
                <a:cs typeface="Rockwell"/>
                <a:sym typeface="Rockwe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6"/>
          <p:cNvSpPr txBox="1">
            <a:spLocks noGrp="1"/>
          </p:cNvSpPr>
          <p:nvPr>
            <p:ph type="body" idx="4"/>
          </p:nvPr>
        </p:nvSpPr>
        <p:spPr>
          <a:xfrm>
            <a:off x="4629150" y="3907389"/>
            <a:ext cx="3887391" cy="228227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3" name="Google Shape;43;p26"/>
          <p:cNvSpPr txBox="1">
            <a:spLocks noGrp="1"/>
          </p:cNvSpPr>
          <p:nvPr>
            <p:ph type="title"/>
          </p:nvPr>
        </p:nvSpPr>
        <p:spPr>
          <a:xfrm>
            <a:off x="812800" y="1069848"/>
            <a:ext cx="7156450" cy="96740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200"/>
              <a:buFont typeface="Rockwell"/>
              <a:buNone/>
              <a:defRPr sz="3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44" name="Google Shape;44;p26"/>
          <p:cNvCxnSpPr/>
          <p:nvPr/>
        </p:nvCxnSpPr>
        <p:spPr>
          <a:xfrm>
            <a:off x="882650" y="812473"/>
            <a:ext cx="914400" cy="0"/>
          </a:xfrm>
          <a:prstGeom prst="straightConnector1">
            <a:avLst/>
          </a:prstGeom>
          <a:noFill/>
          <a:ln w="38100" cap="flat" cmpd="sng">
            <a:solidFill>
              <a:srgbClr val="3F5E9D"/>
            </a:solidFill>
            <a:prstDash val="solid"/>
            <a:miter lim="800000"/>
            <a:headEnd type="none" w="sm" len="sm"/>
            <a:tailEnd type="none" w="sm" len="sm"/>
          </a:ln>
        </p:spPr>
      </p:cxnSp>
      <p:pic>
        <p:nvPicPr>
          <p:cNvPr id="45" name="Google Shape;45;p26"/>
          <p:cNvPicPr preferRelativeResize="0"/>
          <p:nvPr/>
        </p:nvPicPr>
        <p:blipFill rotWithShape="1">
          <a:blip r:embed="rId2">
            <a:alphaModFix/>
          </a:blip>
          <a:srcRect/>
          <a:stretch/>
        </p:blipFill>
        <p:spPr>
          <a:xfrm>
            <a:off x="235" y="0"/>
            <a:ext cx="1000790" cy="951369"/>
          </a:xfrm>
          <a:prstGeom prst="rect">
            <a:avLst/>
          </a:prstGeom>
          <a:noFill/>
          <a:ln>
            <a:noFill/>
          </a:ln>
        </p:spPr>
      </p:pic>
      <p:sp>
        <p:nvSpPr>
          <p:cNvPr id="46" name="Google Shape;46;p26"/>
          <p:cNvSpPr txBox="1">
            <a:spLocks noGrp="1"/>
          </p:cNvSpPr>
          <p:nvPr>
            <p:ph type="body" idx="5"/>
          </p:nvPr>
        </p:nvSpPr>
        <p:spPr>
          <a:xfrm>
            <a:off x="829732" y="2064464"/>
            <a:ext cx="7139518" cy="63817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1800"/>
              <a:buNone/>
              <a:defRPr sz="1800" b="0">
                <a:solidFill>
                  <a:srgbClr val="6B6B6B"/>
                </a:solidFill>
                <a:latin typeface="Arial"/>
                <a:ea typeface="Arial"/>
                <a:cs typeface="Arial"/>
                <a:sym typeface="Aria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pic>
        <p:nvPicPr>
          <p:cNvPr id="47" name="Google Shape;47;p26"/>
          <p:cNvPicPr preferRelativeResize="0"/>
          <p:nvPr/>
        </p:nvPicPr>
        <p:blipFill rotWithShape="1">
          <a:blip r:embed="rId3">
            <a:alphaModFix/>
          </a:blip>
          <a:srcRect/>
          <a:stretch/>
        </p:blipFill>
        <p:spPr>
          <a:xfrm>
            <a:off x="7310962" y="113812"/>
            <a:ext cx="1654149" cy="90525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8"/>
        <p:cNvGrpSpPr/>
        <p:nvPr/>
      </p:nvGrpSpPr>
      <p:grpSpPr>
        <a:xfrm>
          <a:off x="0" y="0"/>
          <a:ext cx="0" cy="0"/>
          <a:chOff x="0" y="0"/>
          <a:chExt cx="0" cy="0"/>
        </a:xfrm>
      </p:grpSpPr>
      <p:sp>
        <p:nvSpPr>
          <p:cNvPr id="49" name="Google Shape;49;p27"/>
          <p:cNvSpPr txBox="1">
            <a:spLocks noGrp="1"/>
          </p:cNvSpPr>
          <p:nvPr>
            <p:ph type="title"/>
          </p:nvPr>
        </p:nvSpPr>
        <p:spPr>
          <a:xfrm>
            <a:off x="812800" y="1069848"/>
            <a:ext cx="7156450" cy="96740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200"/>
              <a:buFont typeface="Rockwell"/>
              <a:buNone/>
              <a:defRPr sz="3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50" name="Google Shape;50;p27"/>
          <p:cNvCxnSpPr/>
          <p:nvPr/>
        </p:nvCxnSpPr>
        <p:spPr>
          <a:xfrm>
            <a:off x="882650" y="812473"/>
            <a:ext cx="914400" cy="0"/>
          </a:xfrm>
          <a:prstGeom prst="straightConnector1">
            <a:avLst/>
          </a:prstGeom>
          <a:noFill/>
          <a:ln w="38100" cap="flat" cmpd="sng">
            <a:solidFill>
              <a:srgbClr val="3F5E9D"/>
            </a:solidFill>
            <a:prstDash val="solid"/>
            <a:miter lim="800000"/>
            <a:headEnd type="none" w="sm" len="sm"/>
            <a:tailEnd type="none" w="sm" len="sm"/>
          </a:ln>
        </p:spPr>
      </p:cxnSp>
      <p:sp>
        <p:nvSpPr>
          <p:cNvPr id="51" name="Google Shape;51;p27"/>
          <p:cNvSpPr/>
          <p:nvPr/>
        </p:nvSpPr>
        <p:spPr>
          <a:xfrm>
            <a:off x="546339" y="2171390"/>
            <a:ext cx="1409908" cy="1409908"/>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 name="Google Shape;52;p27"/>
          <p:cNvSpPr txBox="1">
            <a:spLocks noGrp="1"/>
          </p:cNvSpPr>
          <p:nvPr>
            <p:ph type="body" idx="1"/>
          </p:nvPr>
        </p:nvSpPr>
        <p:spPr>
          <a:xfrm>
            <a:off x="487243" y="3803431"/>
            <a:ext cx="1933017" cy="66269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3" name="Google Shape;53;p27"/>
          <p:cNvCxnSpPr/>
          <p:nvPr/>
        </p:nvCxnSpPr>
        <p:spPr>
          <a:xfrm>
            <a:off x="568539" y="4247765"/>
            <a:ext cx="481653" cy="0"/>
          </a:xfrm>
          <a:prstGeom prst="straightConnector1">
            <a:avLst/>
          </a:prstGeom>
          <a:noFill/>
          <a:ln w="28575" cap="flat" cmpd="sng">
            <a:solidFill>
              <a:srgbClr val="E07004"/>
            </a:solidFill>
            <a:prstDash val="solid"/>
            <a:miter lim="800000"/>
            <a:headEnd type="none" w="sm" len="sm"/>
            <a:tailEnd type="none" w="sm" len="sm"/>
          </a:ln>
        </p:spPr>
      </p:cxnSp>
      <p:sp>
        <p:nvSpPr>
          <p:cNvPr id="54" name="Google Shape;54;p27"/>
          <p:cNvSpPr txBox="1">
            <a:spLocks noGrp="1"/>
          </p:cNvSpPr>
          <p:nvPr>
            <p:ph type="body" idx="2"/>
          </p:nvPr>
        </p:nvSpPr>
        <p:spPr>
          <a:xfrm>
            <a:off x="487243" y="4569280"/>
            <a:ext cx="1933017" cy="190852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SzPts val="1800"/>
              <a:buChar char="•"/>
              <a:defRPr sz="1800">
                <a:solidFill>
                  <a:srgbClr val="6B6B6B"/>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7"/>
          <p:cNvSpPr/>
          <p:nvPr/>
        </p:nvSpPr>
        <p:spPr>
          <a:xfrm>
            <a:off x="2690523" y="2171390"/>
            <a:ext cx="1409908" cy="1409908"/>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 name="Google Shape;56;p27"/>
          <p:cNvSpPr txBox="1">
            <a:spLocks noGrp="1"/>
          </p:cNvSpPr>
          <p:nvPr>
            <p:ph type="body" idx="3"/>
          </p:nvPr>
        </p:nvSpPr>
        <p:spPr>
          <a:xfrm>
            <a:off x="2657570" y="3803431"/>
            <a:ext cx="1933017" cy="66269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7" name="Google Shape;57;p27"/>
          <p:cNvCxnSpPr/>
          <p:nvPr/>
        </p:nvCxnSpPr>
        <p:spPr>
          <a:xfrm>
            <a:off x="2738866" y="4247765"/>
            <a:ext cx="481653" cy="0"/>
          </a:xfrm>
          <a:prstGeom prst="straightConnector1">
            <a:avLst/>
          </a:prstGeom>
          <a:noFill/>
          <a:ln w="28575" cap="flat" cmpd="sng">
            <a:solidFill>
              <a:srgbClr val="E07004"/>
            </a:solidFill>
            <a:prstDash val="solid"/>
            <a:miter lim="800000"/>
            <a:headEnd type="none" w="sm" len="sm"/>
            <a:tailEnd type="none" w="sm" len="sm"/>
          </a:ln>
        </p:spPr>
      </p:cxnSp>
      <p:sp>
        <p:nvSpPr>
          <p:cNvPr id="58" name="Google Shape;58;p27"/>
          <p:cNvSpPr txBox="1">
            <a:spLocks noGrp="1"/>
          </p:cNvSpPr>
          <p:nvPr>
            <p:ph type="body" idx="4"/>
          </p:nvPr>
        </p:nvSpPr>
        <p:spPr>
          <a:xfrm>
            <a:off x="2657570" y="4569280"/>
            <a:ext cx="1933017" cy="190852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SzPts val="1800"/>
              <a:buChar char="•"/>
              <a:defRPr sz="1800">
                <a:solidFill>
                  <a:srgbClr val="6B6B6B"/>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27"/>
          <p:cNvSpPr/>
          <p:nvPr/>
        </p:nvSpPr>
        <p:spPr>
          <a:xfrm>
            <a:off x="4834707" y="2155500"/>
            <a:ext cx="1409908" cy="1409908"/>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 name="Google Shape;60;p27"/>
          <p:cNvSpPr txBox="1">
            <a:spLocks noGrp="1"/>
          </p:cNvSpPr>
          <p:nvPr>
            <p:ph type="body" idx="5"/>
          </p:nvPr>
        </p:nvSpPr>
        <p:spPr>
          <a:xfrm>
            <a:off x="4827899" y="3787541"/>
            <a:ext cx="1933017" cy="66269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61" name="Google Shape;61;p27"/>
          <p:cNvCxnSpPr/>
          <p:nvPr/>
        </p:nvCxnSpPr>
        <p:spPr>
          <a:xfrm>
            <a:off x="4909195" y="4231875"/>
            <a:ext cx="481653" cy="0"/>
          </a:xfrm>
          <a:prstGeom prst="straightConnector1">
            <a:avLst/>
          </a:prstGeom>
          <a:noFill/>
          <a:ln w="28575" cap="flat" cmpd="sng">
            <a:solidFill>
              <a:srgbClr val="E07004"/>
            </a:solidFill>
            <a:prstDash val="solid"/>
            <a:miter lim="800000"/>
            <a:headEnd type="none" w="sm" len="sm"/>
            <a:tailEnd type="none" w="sm" len="sm"/>
          </a:ln>
        </p:spPr>
      </p:cxnSp>
      <p:sp>
        <p:nvSpPr>
          <p:cNvPr id="62" name="Google Shape;62;p27"/>
          <p:cNvSpPr txBox="1">
            <a:spLocks noGrp="1"/>
          </p:cNvSpPr>
          <p:nvPr>
            <p:ph type="body" idx="6"/>
          </p:nvPr>
        </p:nvSpPr>
        <p:spPr>
          <a:xfrm>
            <a:off x="4827899" y="4553390"/>
            <a:ext cx="1933017" cy="190852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SzPts val="1800"/>
              <a:buChar char="•"/>
              <a:defRPr sz="1800">
                <a:solidFill>
                  <a:srgbClr val="6B6B6B"/>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27"/>
          <p:cNvSpPr/>
          <p:nvPr/>
        </p:nvSpPr>
        <p:spPr>
          <a:xfrm>
            <a:off x="6978890" y="2171390"/>
            <a:ext cx="1409908" cy="1409908"/>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 name="Google Shape;64;p27"/>
          <p:cNvSpPr txBox="1">
            <a:spLocks noGrp="1"/>
          </p:cNvSpPr>
          <p:nvPr>
            <p:ph type="body" idx="7"/>
          </p:nvPr>
        </p:nvSpPr>
        <p:spPr>
          <a:xfrm>
            <a:off x="7041714" y="3803431"/>
            <a:ext cx="1933017" cy="66269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65" name="Google Shape;65;p27"/>
          <p:cNvCxnSpPr/>
          <p:nvPr/>
        </p:nvCxnSpPr>
        <p:spPr>
          <a:xfrm>
            <a:off x="7123010" y="4247765"/>
            <a:ext cx="481653" cy="0"/>
          </a:xfrm>
          <a:prstGeom prst="straightConnector1">
            <a:avLst/>
          </a:prstGeom>
          <a:noFill/>
          <a:ln w="28575" cap="flat" cmpd="sng">
            <a:solidFill>
              <a:srgbClr val="E07004"/>
            </a:solidFill>
            <a:prstDash val="solid"/>
            <a:miter lim="800000"/>
            <a:headEnd type="none" w="sm" len="sm"/>
            <a:tailEnd type="none" w="sm" len="sm"/>
          </a:ln>
        </p:spPr>
      </p:cxnSp>
      <p:sp>
        <p:nvSpPr>
          <p:cNvPr id="66" name="Google Shape;66;p27"/>
          <p:cNvSpPr txBox="1">
            <a:spLocks noGrp="1"/>
          </p:cNvSpPr>
          <p:nvPr>
            <p:ph type="body" idx="8"/>
          </p:nvPr>
        </p:nvSpPr>
        <p:spPr>
          <a:xfrm>
            <a:off x="7041714" y="4569280"/>
            <a:ext cx="1933017" cy="190852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SzPts val="1800"/>
              <a:buChar char="•"/>
              <a:defRPr sz="1800">
                <a:solidFill>
                  <a:srgbClr val="6B6B6B"/>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7" name="Google Shape;67;p27"/>
          <p:cNvPicPr preferRelativeResize="0"/>
          <p:nvPr/>
        </p:nvPicPr>
        <p:blipFill rotWithShape="1">
          <a:blip r:embed="rId2">
            <a:alphaModFix/>
          </a:blip>
          <a:srcRect/>
          <a:stretch/>
        </p:blipFill>
        <p:spPr>
          <a:xfrm>
            <a:off x="235" y="0"/>
            <a:ext cx="1000790" cy="951369"/>
          </a:xfrm>
          <a:prstGeom prst="rect">
            <a:avLst/>
          </a:prstGeom>
          <a:noFill/>
          <a:ln>
            <a:noFill/>
          </a:ln>
        </p:spPr>
      </p:pic>
      <p:pic>
        <p:nvPicPr>
          <p:cNvPr id="68" name="Google Shape;68;p27"/>
          <p:cNvPicPr preferRelativeResize="0"/>
          <p:nvPr/>
        </p:nvPicPr>
        <p:blipFill rotWithShape="1">
          <a:blip r:embed="rId3">
            <a:alphaModFix/>
          </a:blip>
          <a:srcRect/>
          <a:stretch/>
        </p:blipFill>
        <p:spPr>
          <a:xfrm>
            <a:off x="7310962" y="113812"/>
            <a:ext cx="1654149" cy="90525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9"/>
        <p:cNvGrpSpPr/>
        <p:nvPr/>
      </p:nvGrpSpPr>
      <p:grpSpPr>
        <a:xfrm>
          <a:off x="0" y="0"/>
          <a:ext cx="0" cy="0"/>
          <a:chOff x="0" y="0"/>
          <a:chExt cx="0" cy="0"/>
        </a:xfrm>
      </p:grpSpPr>
      <p:sp>
        <p:nvSpPr>
          <p:cNvPr id="70" name="Google Shape;70;p28"/>
          <p:cNvSpPr/>
          <p:nvPr/>
        </p:nvSpPr>
        <p:spPr>
          <a:xfrm>
            <a:off x="2445767" y="706444"/>
            <a:ext cx="4437056" cy="4437056"/>
          </a:xfrm>
          <a:prstGeom prst="ellipse">
            <a:avLst/>
          </a:prstGeom>
          <a:noFill/>
          <a:ln w="4445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  </a:t>
            </a:r>
            <a:endParaRPr/>
          </a:p>
        </p:txBody>
      </p:sp>
      <p:sp>
        <p:nvSpPr>
          <p:cNvPr id="71" name="Google Shape;71;p28"/>
          <p:cNvSpPr txBox="1">
            <a:spLocks noGrp="1"/>
          </p:cNvSpPr>
          <p:nvPr>
            <p:ph type="title"/>
          </p:nvPr>
        </p:nvSpPr>
        <p:spPr>
          <a:xfrm>
            <a:off x="812800" y="1070294"/>
            <a:ext cx="7156450" cy="103613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200"/>
              <a:buFont typeface="Rockwell"/>
              <a:buNone/>
              <a:defRPr sz="3200" b="1">
                <a:latin typeface="Rockwell"/>
                <a:ea typeface="Rockwell"/>
                <a:cs typeface="Rockwell"/>
                <a:sym typeface="Rockwe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8"/>
          <p:cNvSpPr txBox="1">
            <a:spLocks noGrp="1"/>
          </p:cNvSpPr>
          <p:nvPr>
            <p:ph type="body" idx="1"/>
          </p:nvPr>
        </p:nvSpPr>
        <p:spPr>
          <a:xfrm>
            <a:off x="819150" y="2356001"/>
            <a:ext cx="4464050" cy="3820962"/>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1000"/>
              </a:spcBef>
              <a:spcAft>
                <a:spcPts val="0"/>
              </a:spcAft>
              <a:buClr>
                <a:srgbClr val="E07004"/>
              </a:buClr>
              <a:buSzPts val="2400"/>
              <a:buChar char="•"/>
              <a:defRPr sz="2400">
                <a:solidFill>
                  <a:srgbClr val="6B6B6B"/>
                </a:solidFill>
                <a:latin typeface="Arial"/>
                <a:ea typeface="Arial"/>
                <a:cs typeface="Arial"/>
                <a:sym typeface="Arial"/>
              </a:defRPr>
            </a:lvl1pPr>
            <a:lvl2pPr marL="914400" lvl="1" indent="-355600" algn="l">
              <a:lnSpc>
                <a:spcPct val="100000"/>
              </a:lnSpc>
              <a:spcBef>
                <a:spcPts val="500"/>
              </a:spcBef>
              <a:spcAft>
                <a:spcPts val="0"/>
              </a:spcAft>
              <a:buClr>
                <a:srgbClr val="E07004"/>
              </a:buClr>
              <a:buSzPts val="2000"/>
              <a:buChar char="•"/>
              <a:defRPr sz="2000">
                <a:solidFill>
                  <a:srgbClr val="6B6B6B"/>
                </a:solidFill>
                <a:latin typeface="Arial"/>
                <a:ea typeface="Arial"/>
                <a:cs typeface="Arial"/>
                <a:sym typeface="Arial"/>
              </a:defRPr>
            </a:lvl2pPr>
            <a:lvl3pPr marL="1371600" lvl="2" indent="-355600" algn="l">
              <a:lnSpc>
                <a:spcPct val="100000"/>
              </a:lnSpc>
              <a:spcBef>
                <a:spcPts val="500"/>
              </a:spcBef>
              <a:spcAft>
                <a:spcPts val="0"/>
              </a:spcAft>
              <a:buClr>
                <a:srgbClr val="E07004"/>
              </a:buClr>
              <a:buSzPts val="2000"/>
              <a:buChar char="•"/>
              <a:defRPr>
                <a:solidFill>
                  <a:srgbClr val="6B6B6B"/>
                </a:solidFill>
                <a:latin typeface="Arial"/>
                <a:ea typeface="Arial"/>
                <a:cs typeface="Arial"/>
                <a:sym typeface="Arial"/>
              </a:defRPr>
            </a:lvl3pPr>
            <a:lvl4pPr marL="1828800" lvl="3" indent="-342900" algn="l">
              <a:lnSpc>
                <a:spcPct val="100000"/>
              </a:lnSpc>
              <a:spcBef>
                <a:spcPts val="500"/>
              </a:spcBef>
              <a:spcAft>
                <a:spcPts val="0"/>
              </a:spcAft>
              <a:buClr>
                <a:srgbClr val="E07004"/>
              </a:buClr>
              <a:buSzPts val="1800"/>
              <a:buChar char="•"/>
              <a:defRPr>
                <a:solidFill>
                  <a:srgbClr val="6B6B6B"/>
                </a:solidFill>
                <a:latin typeface="Arial"/>
                <a:ea typeface="Arial"/>
                <a:cs typeface="Arial"/>
                <a:sym typeface="Arial"/>
              </a:defRPr>
            </a:lvl4pPr>
            <a:lvl5pPr marL="2286000" lvl="4" indent="-342900" algn="l">
              <a:lnSpc>
                <a:spcPct val="100000"/>
              </a:lnSpc>
              <a:spcBef>
                <a:spcPts val="500"/>
              </a:spcBef>
              <a:spcAft>
                <a:spcPts val="0"/>
              </a:spcAft>
              <a:buClr>
                <a:srgbClr val="E07004"/>
              </a:buClr>
              <a:buSzPts val="1800"/>
              <a:buChar char="•"/>
              <a:defRPr>
                <a:solidFill>
                  <a:srgbClr val="6B6B6B"/>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28"/>
          <p:cNvSpPr/>
          <p:nvPr/>
        </p:nvSpPr>
        <p:spPr>
          <a:xfrm>
            <a:off x="-688993" y="-1474190"/>
            <a:ext cx="2028843" cy="2028843"/>
          </a:xfrm>
          <a:prstGeom prst="ellipse">
            <a:avLst/>
          </a:prstGeom>
          <a:noFill/>
          <a:ln w="228600" cap="flat" cmpd="sng">
            <a:solidFill>
              <a:srgbClr val="E0700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  </a:t>
            </a:r>
            <a:endParaRPr/>
          </a:p>
        </p:txBody>
      </p:sp>
      <p:sp>
        <p:nvSpPr>
          <p:cNvPr id="74" name="Google Shape;74;p28"/>
          <p:cNvSpPr/>
          <p:nvPr/>
        </p:nvSpPr>
        <p:spPr>
          <a:xfrm>
            <a:off x="5575300" y="2497137"/>
            <a:ext cx="3090863" cy="3090863"/>
          </a:xfrm>
          <a:prstGeom prst="ellipse">
            <a:avLst/>
          </a:pr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    </a:t>
            </a:r>
            <a:endParaRPr/>
          </a:p>
        </p:txBody>
      </p:sp>
      <p:cxnSp>
        <p:nvCxnSpPr>
          <p:cNvPr id="75" name="Google Shape;75;p28"/>
          <p:cNvCxnSpPr/>
          <p:nvPr/>
        </p:nvCxnSpPr>
        <p:spPr>
          <a:xfrm>
            <a:off x="882650" y="812473"/>
            <a:ext cx="914400" cy="0"/>
          </a:xfrm>
          <a:prstGeom prst="straightConnector1">
            <a:avLst/>
          </a:prstGeom>
          <a:noFill/>
          <a:ln w="38100" cap="flat" cmpd="sng">
            <a:solidFill>
              <a:srgbClr val="3F5E9D"/>
            </a:solidFill>
            <a:prstDash val="solid"/>
            <a:miter lim="800000"/>
            <a:headEnd type="none" w="sm" len="sm"/>
            <a:tailEnd type="none" w="sm" len="sm"/>
          </a:ln>
        </p:spPr>
      </p:cxnSp>
      <p:pic>
        <p:nvPicPr>
          <p:cNvPr id="76" name="Google Shape;76;p28"/>
          <p:cNvPicPr preferRelativeResize="0"/>
          <p:nvPr/>
        </p:nvPicPr>
        <p:blipFill rotWithShape="1">
          <a:blip r:embed="rId3">
            <a:alphaModFix/>
          </a:blip>
          <a:srcRect/>
          <a:stretch/>
        </p:blipFill>
        <p:spPr>
          <a:xfrm>
            <a:off x="7310962" y="113812"/>
            <a:ext cx="1654149" cy="90525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7"/>
        <p:cNvGrpSpPr/>
        <p:nvPr/>
      </p:nvGrpSpPr>
      <p:grpSpPr>
        <a:xfrm>
          <a:off x="0" y="0"/>
          <a:ext cx="0" cy="0"/>
          <a:chOff x="0" y="0"/>
          <a:chExt cx="0" cy="0"/>
        </a:xfrm>
      </p:grpSpPr>
      <p:sp>
        <p:nvSpPr>
          <p:cNvPr id="78" name="Google Shape;78;p29"/>
          <p:cNvSpPr txBox="1">
            <a:spLocks noGrp="1"/>
          </p:cNvSpPr>
          <p:nvPr>
            <p:ph type="body" idx="1"/>
          </p:nvPr>
        </p:nvSpPr>
        <p:spPr>
          <a:xfrm>
            <a:off x="628650" y="3036711"/>
            <a:ext cx="3886200" cy="314025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29"/>
          <p:cNvSpPr txBox="1">
            <a:spLocks noGrp="1"/>
          </p:cNvSpPr>
          <p:nvPr>
            <p:ph type="body" idx="2"/>
          </p:nvPr>
        </p:nvSpPr>
        <p:spPr>
          <a:xfrm>
            <a:off x="4629150" y="3036709"/>
            <a:ext cx="3886200" cy="314025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2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3" name="Google Shape;83;p29"/>
          <p:cNvSpPr txBox="1">
            <a:spLocks noGrp="1"/>
          </p:cNvSpPr>
          <p:nvPr>
            <p:ph type="title"/>
          </p:nvPr>
        </p:nvSpPr>
        <p:spPr>
          <a:xfrm>
            <a:off x="812800" y="1069848"/>
            <a:ext cx="7156450" cy="96740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Rockwell"/>
              <a:buNone/>
              <a:defRPr sz="3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84" name="Google Shape;84;p29"/>
          <p:cNvCxnSpPr/>
          <p:nvPr/>
        </p:nvCxnSpPr>
        <p:spPr>
          <a:xfrm>
            <a:off x="882650" y="812473"/>
            <a:ext cx="914400" cy="0"/>
          </a:xfrm>
          <a:prstGeom prst="straightConnector1">
            <a:avLst/>
          </a:prstGeom>
          <a:noFill/>
          <a:ln w="38100" cap="flat" cmpd="sng">
            <a:solidFill>
              <a:srgbClr val="3F5E9D"/>
            </a:solidFill>
            <a:prstDash val="solid"/>
            <a:miter lim="800000"/>
            <a:headEnd type="none" w="sm" len="sm"/>
            <a:tailEnd type="none" w="sm" len="sm"/>
          </a:ln>
        </p:spPr>
      </p:cxnSp>
      <p:pic>
        <p:nvPicPr>
          <p:cNvPr id="85" name="Google Shape;85;p29"/>
          <p:cNvPicPr preferRelativeResize="0"/>
          <p:nvPr/>
        </p:nvPicPr>
        <p:blipFill rotWithShape="1">
          <a:blip r:embed="rId2">
            <a:alphaModFix/>
          </a:blip>
          <a:srcRect/>
          <a:stretch/>
        </p:blipFill>
        <p:spPr>
          <a:xfrm>
            <a:off x="235" y="0"/>
            <a:ext cx="1000790" cy="951369"/>
          </a:xfrm>
          <a:prstGeom prst="rect">
            <a:avLst/>
          </a:prstGeom>
          <a:noFill/>
          <a:ln>
            <a:noFill/>
          </a:ln>
        </p:spPr>
      </p:pic>
      <p:pic>
        <p:nvPicPr>
          <p:cNvPr id="86" name="Google Shape;86;p29"/>
          <p:cNvPicPr preferRelativeResize="0"/>
          <p:nvPr/>
        </p:nvPicPr>
        <p:blipFill rotWithShape="1">
          <a:blip r:embed="rId3">
            <a:alphaModFix/>
          </a:blip>
          <a:srcRect/>
          <a:stretch/>
        </p:blipFill>
        <p:spPr>
          <a:xfrm>
            <a:off x="7310962" y="113812"/>
            <a:ext cx="1654149" cy="90525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7"/>
        <p:cNvGrpSpPr/>
        <p:nvPr/>
      </p:nvGrpSpPr>
      <p:grpSpPr>
        <a:xfrm>
          <a:off x="0" y="0"/>
          <a:ext cx="0" cy="0"/>
          <a:chOff x="0" y="0"/>
          <a:chExt cx="0" cy="0"/>
        </a:xfrm>
      </p:grpSpPr>
      <p:sp>
        <p:nvSpPr>
          <p:cNvPr id="88" name="Google Shape;88;p30"/>
          <p:cNvSpPr txBox="1">
            <a:spLocks noGrp="1"/>
          </p:cNvSpPr>
          <p:nvPr>
            <p:ph type="title"/>
          </p:nvPr>
        </p:nvSpPr>
        <p:spPr>
          <a:xfrm>
            <a:off x="623888" y="2528720"/>
            <a:ext cx="7886700" cy="203375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Rockwel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30"/>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dk1"/>
                </a:solidFill>
                <a:latin typeface="Rockwell"/>
                <a:ea typeface="Rockwell"/>
                <a:cs typeface="Rockwell"/>
                <a:sym typeface="Rockwe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90" name="Google Shape;90;p3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93" name="Google Shape;93;p30"/>
          <p:cNvCxnSpPr/>
          <p:nvPr/>
        </p:nvCxnSpPr>
        <p:spPr>
          <a:xfrm>
            <a:off x="623888" y="2517104"/>
            <a:ext cx="914400" cy="0"/>
          </a:xfrm>
          <a:prstGeom prst="straightConnector1">
            <a:avLst/>
          </a:prstGeom>
          <a:noFill/>
          <a:ln w="38100" cap="flat" cmpd="sng">
            <a:solidFill>
              <a:srgbClr val="3F5E9D"/>
            </a:solidFill>
            <a:prstDash val="solid"/>
            <a:miter lim="800000"/>
            <a:headEnd type="none" w="sm" len="sm"/>
            <a:tailEnd type="none" w="sm" len="sm"/>
          </a:ln>
        </p:spPr>
      </p:cxnSp>
      <p:pic>
        <p:nvPicPr>
          <p:cNvPr id="94" name="Google Shape;94;p30"/>
          <p:cNvPicPr preferRelativeResize="0"/>
          <p:nvPr/>
        </p:nvPicPr>
        <p:blipFill rotWithShape="1">
          <a:blip r:embed="rId2">
            <a:alphaModFix/>
          </a:blip>
          <a:srcRect/>
          <a:stretch/>
        </p:blipFill>
        <p:spPr>
          <a:xfrm>
            <a:off x="235" y="0"/>
            <a:ext cx="1000790" cy="951369"/>
          </a:xfrm>
          <a:prstGeom prst="rect">
            <a:avLst/>
          </a:prstGeom>
          <a:noFill/>
          <a:ln>
            <a:noFill/>
          </a:ln>
        </p:spPr>
      </p:pic>
      <p:pic>
        <p:nvPicPr>
          <p:cNvPr id="95" name="Google Shape;95;p30"/>
          <p:cNvPicPr preferRelativeResize="0"/>
          <p:nvPr/>
        </p:nvPicPr>
        <p:blipFill rotWithShape="1">
          <a:blip r:embed="rId3">
            <a:alphaModFix/>
          </a:blip>
          <a:srcRect/>
          <a:stretch/>
        </p:blipFill>
        <p:spPr>
          <a:xfrm rot="10800000">
            <a:off x="5210051" y="5959737"/>
            <a:ext cx="1247899" cy="906118"/>
          </a:xfrm>
          <a:prstGeom prst="rect">
            <a:avLst/>
          </a:prstGeom>
          <a:noFill/>
          <a:ln>
            <a:noFill/>
          </a:ln>
        </p:spPr>
      </p:pic>
      <p:pic>
        <p:nvPicPr>
          <p:cNvPr id="96" name="Google Shape;96;p30"/>
          <p:cNvPicPr preferRelativeResize="0"/>
          <p:nvPr/>
        </p:nvPicPr>
        <p:blipFill rotWithShape="1">
          <a:blip r:embed="rId4">
            <a:alphaModFix/>
          </a:blip>
          <a:srcRect/>
          <a:stretch/>
        </p:blipFill>
        <p:spPr>
          <a:xfrm>
            <a:off x="7310962" y="113812"/>
            <a:ext cx="1654149" cy="90525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7"/>
        <p:cNvGrpSpPr/>
        <p:nvPr/>
      </p:nvGrpSpPr>
      <p:grpSpPr>
        <a:xfrm>
          <a:off x="0" y="0"/>
          <a:ext cx="0" cy="0"/>
          <a:chOff x="0" y="0"/>
          <a:chExt cx="0" cy="0"/>
        </a:xfrm>
      </p:grpSpPr>
      <p:sp>
        <p:nvSpPr>
          <p:cNvPr id="98" name="Google Shape;98;p3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3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Rockwell"/>
              <a:buNone/>
              <a:defRPr sz="4400" b="1" i="0" u="none" strike="noStrike" cap="none">
                <a:solidFill>
                  <a:schemeClr val="dk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E07004"/>
              </a:buClr>
              <a:buSzPts val="2800"/>
              <a:buFont typeface="Arial"/>
              <a:buChar char="•"/>
              <a:defRPr sz="2800" b="0" i="0" u="none" strike="noStrike" cap="none">
                <a:solidFill>
                  <a:srgbClr val="6B6B6B"/>
                </a:solidFill>
                <a:latin typeface="Arial"/>
                <a:ea typeface="Arial"/>
                <a:cs typeface="Arial"/>
                <a:sym typeface="Arial"/>
              </a:defRPr>
            </a:lvl1pPr>
            <a:lvl2pPr marL="914400" marR="0" lvl="1" indent="-381000" algn="l" rtl="0">
              <a:lnSpc>
                <a:spcPct val="90000"/>
              </a:lnSpc>
              <a:spcBef>
                <a:spcPts val="500"/>
              </a:spcBef>
              <a:spcAft>
                <a:spcPts val="0"/>
              </a:spcAft>
              <a:buClr>
                <a:srgbClr val="E07004"/>
              </a:buClr>
              <a:buSzPts val="2400"/>
              <a:buFont typeface="Arial"/>
              <a:buChar char="•"/>
              <a:defRPr sz="2400" b="0" i="0" u="none" strike="noStrike" cap="none">
                <a:solidFill>
                  <a:srgbClr val="6B6B6B"/>
                </a:solidFill>
                <a:latin typeface="Arial"/>
                <a:ea typeface="Arial"/>
                <a:cs typeface="Arial"/>
                <a:sym typeface="Arial"/>
              </a:defRPr>
            </a:lvl2pPr>
            <a:lvl3pPr marL="1371600" marR="0" lvl="2" indent="-355600" algn="l" rtl="0">
              <a:lnSpc>
                <a:spcPct val="90000"/>
              </a:lnSpc>
              <a:spcBef>
                <a:spcPts val="500"/>
              </a:spcBef>
              <a:spcAft>
                <a:spcPts val="0"/>
              </a:spcAft>
              <a:buClr>
                <a:srgbClr val="E07004"/>
              </a:buClr>
              <a:buSzPts val="2000"/>
              <a:buFont typeface="Arial"/>
              <a:buChar char="•"/>
              <a:defRPr sz="2000" b="0" i="0" u="none" strike="noStrike" cap="none">
                <a:solidFill>
                  <a:srgbClr val="6B6B6B"/>
                </a:solidFill>
                <a:latin typeface="Arial"/>
                <a:ea typeface="Arial"/>
                <a:cs typeface="Arial"/>
                <a:sym typeface="Arial"/>
              </a:defRPr>
            </a:lvl3pPr>
            <a:lvl4pPr marL="1828800" marR="0" lvl="3" indent="-342900" algn="l" rtl="0">
              <a:lnSpc>
                <a:spcPct val="90000"/>
              </a:lnSpc>
              <a:spcBef>
                <a:spcPts val="500"/>
              </a:spcBef>
              <a:spcAft>
                <a:spcPts val="0"/>
              </a:spcAft>
              <a:buClr>
                <a:srgbClr val="E07004"/>
              </a:buClr>
              <a:buSzPts val="1800"/>
              <a:buFont typeface="Arial"/>
              <a:buChar char="•"/>
              <a:defRPr sz="1800" b="0" i="0" u="none" strike="noStrike" cap="none">
                <a:solidFill>
                  <a:srgbClr val="6B6B6B"/>
                </a:solidFill>
                <a:latin typeface="Arial"/>
                <a:ea typeface="Arial"/>
                <a:cs typeface="Arial"/>
                <a:sym typeface="Arial"/>
              </a:defRPr>
            </a:lvl4pPr>
            <a:lvl5pPr marL="2286000" marR="0" lvl="4" indent="-342900" algn="l" rtl="0">
              <a:lnSpc>
                <a:spcPct val="90000"/>
              </a:lnSpc>
              <a:spcBef>
                <a:spcPts val="500"/>
              </a:spcBef>
              <a:spcAft>
                <a:spcPts val="0"/>
              </a:spcAft>
              <a:buClr>
                <a:srgbClr val="E07004"/>
              </a:buClr>
              <a:buSzPts val="1800"/>
              <a:buFont typeface="Arial"/>
              <a:buChar char="•"/>
              <a:defRPr sz="1800" b="0" i="0" u="none" strike="noStrike" cap="none">
                <a:solidFill>
                  <a:srgbClr val="6B6B6B"/>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5.jpg"/><Relationship Id="rId7"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jp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5.jp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hyperlink" Target="https://www.niaid.nih.gov/research/how-vaccines-work"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ecdc.europa.eu/en/publications-data/lets-talk-about-protection-enhancing-childhood-vaccination-uptake" TargetMode="External"/><Relationship Id="rId4" Type="http://schemas.openxmlformats.org/officeDocument/2006/relationships/hyperlink" Target="https://ecdc.europa.eu/sites/portal/files/media/en/publications/Publications/lets-talk-about-hesitancy-vaccination-guide.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vaccine-safety-training.org/" TargetMode="External"/><Relationship Id="rId7" Type="http://schemas.openxmlformats.org/officeDocument/2006/relationships/hyperlink" Target="https://www.cdc.gov/vaccinesafety/concerns/autism.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unicef.org/eca/sites/unicef.org.eca/files/2018-07/In%20focus%20-%20Immunization.pdf" TargetMode="External"/><Relationship Id="rId5" Type="http://schemas.openxmlformats.org/officeDocument/2006/relationships/hyperlink" Target="https://www.who.int/immunization/policy/immunization_tables/en/" TargetMode="External"/><Relationship Id="rId4" Type="http://schemas.openxmlformats.org/officeDocument/2006/relationships/hyperlink" Target="https://www.who.int/immunization/policy/contraindications.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jp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
          <p:cNvSpPr txBox="1">
            <a:spLocks noGrp="1"/>
          </p:cNvSpPr>
          <p:nvPr>
            <p:ph type="ctrTitle"/>
          </p:nvPr>
        </p:nvSpPr>
        <p:spPr>
          <a:xfrm>
            <a:off x="685800" y="2260600"/>
            <a:ext cx="5625548" cy="156686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400"/>
              <a:buFont typeface="Rockwell"/>
              <a:buNone/>
            </a:pPr>
            <a:r>
              <a:rPr lang="en-US"/>
              <a:t>ВАКЦИНЫ И ИММУНИЗАЦИЯ</a:t>
            </a:r>
            <a:endParaRPr/>
          </a:p>
        </p:txBody>
      </p:sp>
      <p:sp>
        <p:nvSpPr>
          <p:cNvPr id="138" name="Google Shape;138;p1"/>
          <p:cNvSpPr txBox="1">
            <a:spLocks noGrp="1"/>
          </p:cNvSpPr>
          <p:nvPr>
            <p:ph type="subTitle" idx="1"/>
          </p:nvPr>
        </p:nvSpPr>
        <p:spPr>
          <a:xfrm>
            <a:off x="685800" y="3989112"/>
            <a:ext cx="4622800" cy="196718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en-US" dirty="0" err="1">
                <a:latin typeface="Calibri" panose="020F0502020204030204" pitchFamily="34" charset="0"/>
                <a:cs typeface="Calibri" panose="020F0502020204030204" pitchFamily="34" charset="0"/>
              </a:rPr>
              <a:t>Как</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реализовать</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все</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преимущества</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иммунизации</a:t>
            </a:r>
            <a:endParaRPr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0"/>
          <p:cNvSpPr txBox="1">
            <a:spLocks noGrp="1"/>
          </p:cNvSpPr>
          <p:nvPr>
            <p:ph type="title"/>
          </p:nvPr>
        </p:nvSpPr>
        <p:spPr>
          <a:xfrm>
            <a:off x="812800" y="1069848"/>
            <a:ext cx="7693526" cy="129767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80"/>
              <a:buFont typeface="Rockwell"/>
              <a:buNone/>
            </a:pPr>
            <a:r>
              <a:rPr lang="en-US" sz="2880"/>
              <a:t>ГРАФИК ИММУНИЗАЦИИ: </a:t>
            </a:r>
            <a:br>
              <a:rPr lang="en-US" sz="2880"/>
            </a:br>
            <a:r>
              <a:rPr lang="en-US" sz="2880"/>
              <a:t>НА ОСНОВЕ НАУЧНЫХ ДОКАЗАТЕЛЬСТВ</a:t>
            </a:r>
            <a:endParaRPr sz="2880"/>
          </a:p>
        </p:txBody>
      </p:sp>
      <p:sp>
        <p:nvSpPr>
          <p:cNvPr id="264" name="Google Shape;264;p10"/>
          <p:cNvSpPr txBox="1">
            <a:spLocks noGrp="1"/>
          </p:cNvSpPr>
          <p:nvPr>
            <p:ph type="body" idx="1"/>
          </p:nvPr>
        </p:nvSpPr>
        <p:spPr>
          <a:xfrm>
            <a:off x="2736695" y="2473845"/>
            <a:ext cx="5312426" cy="438415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en-US" dirty="0" err="1">
                <a:solidFill>
                  <a:schemeClr val="tx1"/>
                </a:solidFill>
                <a:latin typeface="Calibri" panose="020F0502020204030204" pitchFamily="34" charset="0"/>
                <a:cs typeface="Calibri" panose="020F0502020204030204" pitchFamily="34" charset="0"/>
              </a:rPr>
              <a:t>Разработано</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для</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лучшей</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защиты</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общественного</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здоровья</a:t>
            </a:r>
            <a:endParaRPr dirty="0">
              <a:solidFill>
                <a:schemeClr val="tx1"/>
              </a:solidFill>
              <a:latin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Clr>
                <a:srgbClr val="E07004"/>
              </a:buClr>
              <a:buSzPts val="2800"/>
              <a:buChar char="•"/>
            </a:pPr>
            <a:r>
              <a:rPr lang="en-US" dirty="0" err="1">
                <a:solidFill>
                  <a:schemeClr val="tx1"/>
                </a:solidFill>
                <a:latin typeface="Calibri" panose="020F0502020204030204" pitchFamily="34" charset="0"/>
                <a:cs typeface="Calibri" panose="020F0502020204030204" pitchFamily="34" charset="0"/>
              </a:rPr>
              <a:t>Сформулированы</a:t>
            </a:r>
            <a:r>
              <a:rPr lang="en-US" dirty="0">
                <a:solidFill>
                  <a:schemeClr val="tx1"/>
                </a:solidFill>
                <a:latin typeface="Calibri" panose="020F0502020204030204" pitchFamily="34" charset="0"/>
                <a:cs typeface="Calibri" panose="020F0502020204030204" pitchFamily="34" charset="0"/>
              </a:rPr>
              <a:t> с </a:t>
            </a:r>
            <a:r>
              <a:rPr lang="en-US" dirty="0" err="1">
                <a:solidFill>
                  <a:schemeClr val="tx1"/>
                </a:solidFill>
                <a:latin typeface="Calibri" panose="020F0502020204030204" pitchFamily="34" charset="0"/>
                <a:cs typeface="Calibri" panose="020F0502020204030204" pitchFamily="34" charset="0"/>
              </a:rPr>
              <a:t>использованием</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надежных</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научных</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данных</a:t>
            </a:r>
            <a:endParaRPr dirty="0">
              <a:solidFill>
                <a:schemeClr val="tx1"/>
              </a:solidFill>
              <a:latin typeface="Calibri" panose="020F0502020204030204" pitchFamily="34" charset="0"/>
              <a:cs typeface="Calibri" panose="020F0502020204030204" pitchFamily="34" charset="0"/>
            </a:endParaRPr>
          </a:p>
        </p:txBody>
      </p:sp>
      <p:pic>
        <p:nvPicPr>
          <p:cNvPr id="265" name="Google Shape;265;p10"/>
          <p:cNvPicPr preferRelativeResize="0"/>
          <p:nvPr/>
        </p:nvPicPr>
        <p:blipFill rotWithShape="1">
          <a:blip r:embed="rId3">
            <a:alphaModFix/>
          </a:blip>
          <a:srcRect/>
          <a:stretch/>
        </p:blipFill>
        <p:spPr>
          <a:xfrm>
            <a:off x="0" y="2119746"/>
            <a:ext cx="2202873" cy="4529270"/>
          </a:xfrm>
          <a:prstGeom prst="rect">
            <a:avLst/>
          </a:prstGeom>
          <a:noFill/>
          <a:ln>
            <a:noFill/>
          </a:ln>
        </p:spPr>
      </p:pic>
      <p:sp>
        <p:nvSpPr>
          <p:cNvPr id="266" name="Google Shape;266;p10"/>
          <p:cNvSpPr/>
          <p:nvPr/>
        </p:nvSpPr>
        <p:spPr>
          <a:xfrm>
            <a:off x="1641115" y="5094887"/>
            <a:ext cx="1386530" cy="1386530"/>
          </a:xfrm>
          <a:prstGeom prst="ellipse">
            <a:avLst/>
          </a:prstGeom>
          <a:solidFill>
            <a:srgbClr val="D64E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  </a:t>
            </a:r>
            <a:endParaRPr/>
          </a:p>
        </p:txBody>
      </p:sp>
      <p:pic>
        <p:nvPicPr>
          <p:cNvPr id="267" name="Google Shape;267;p10"/>
          <p:cNvPicPr preferRelativeResize="0"/>
          <p:nvPr/>
        </p:nvPicPr>
        <p:blipFill rotWithShape="1">
          <a:blip r:embed="rId4">
            <a:alphaModFix/>
          </a:blip>
          <a:srcRect/>
          <a:stretch/>
        </p:blipFill>
        <p:spPr>
          <a:xfrm>
            <a:off x="1968804" y="5422576"/>
            <a:ext cx="731152" cy="731152"/>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1"/>
          <p:cNvSpPr txBox="1">
            <a:spLocks noGrp="1"/>
          </p:cNvSpPr>
          <p:nvPr>
            <p:ph type="title"/>
          </p:nvPr>
        </p:nvSpPr>
        <p:spPr>
          <a:xfrm>
            <a:off x="812800" y="1069848"/>
            <a:ext cx="7156450" cy="103327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Rockwell"/>
              <a:buNone/>
            </a:pPr>
            <a:r>
              <a:rPr lang="en-US"/>
              <a:t>ОБЕСПЕЧЕНИЕ БЕЗОПАСНОСТИ И ЭФФЕКТИВНОСТИ ВАКЦИНЫ</a:t>
            </a:r>
            <a:endParaRPr/>
          </a:p>
        </p:txBody>
      </p:sp>
      <p:pic>
        <p:nvPicPr>
          <p:cNvPr id="274" name="Google Shape;274;p11"/>
          <p:cNvPicPr preferRelativeResize="0">
            <a:picLocks noGrp="1"/>
          </p:cNvPicPr>
          <p:nvPr>
            <p:ph type="body" idx="1"/>
          </p:nvPr>
        </p:nvPicPr>
        <p:blipFill rotWithShape="1">
          <a:blip r:embed="rId3">
            <a:alphaModFix/>
          </a:blip>
          <a:srcRect/>
          <a:stretch/>
        </p:blipFill>
        <p:spPr>
          <a:xfrm>
            <a:off x="960031" y="2391615"/>
            <a:ext cx="1763331" cy="893634"/>
          </a:xfrm>
          <a:prstGeom prst="rect">
            <a:avLst/>
          </a:prstGeom>
          <a:noFill/>
          <a:ln>
            <a:noFill/>
          </a:ln>
        </p:spPr>
      </p:pic>
      <p:pic>
        <p:nvPicPr>
          <p:cNvPr id="275" name="Google Shape;275;p11"/>
          <p:cNvPicPr preferRelativeResize="0"/>
          <p:nvPr/>
        </p:nvPicPr>
        <p:blipFill rotWithShape="1">
          <a:blip r:embed="rId4">
            <a:alphaModFix/>
          </a:blip>
          <a:srcRect l="21679"/>
          <a:stretch/>
        </p:blipFill>
        <p:spPr>
          <a:xfrm>
            <a:off x="4021014" y="2331577"/>
            <a:ext cx="1873485" cy="955144"/>
          </a:xfrm>
          <a:prstGeom prst="rect">
            <a:avLst/>
          </a:prstGeom>
          <a:noFill/>
          <a:ln>
            <a:noFill/>
          </a:ln>
        </p:spPr>
      </p:pic>
      <p:pic>
        <p:nvPicPr>
          <p:cNvPr id="276" name="Google Shape;276;p11"/>
          <p:cNvPicPr preferRelativeResize="0"/>
          <p:nvPr/>
        </p:nvPicPr>
        <p:blipFill rotWithShape="1">
          <a:blip r:embed="rId5">
            <a:alphaModFix/>
          </a:blip>
          <a:srcRect/>
          <a:stretch/>
        </p:blipFill>
        <p:spPr>
          <a:xfrm>
            <a:off x="6554626" y="2304511"/>
            <a:ext cx="2164071" cy="1052297"/>
          </a:xfrm>
          <a:prstGeom prst="rect">
            <a:avLst/>
          </a:prstGeom>
          <a:noFill/>
          <a:ln>
            <a:noFill/>
          </a:ln>
        </p:spPr>
      </p:pic>
      <p:sp>
        <p:nvSpPr>
          <p:cNvPr id="277" name="Google Shape;277;p11"/>
          <p:cNvSpPr txBox="1"/>
          <p:nvPr/>
        </p:nvSpPr>
        <p:spPr>
          <a:xfrm>
            <a:off x="812800" y="3587318"/>
            <a:ext cx="1933017" cy="66269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665"/>
              <a:buFont typeface="Arial"/>
              <a:buNone/>
            </a:pPr>
            <a:r>
              <a:rPr lang="en-US" sz="1665" b="1">
                <a:solidFill>
                  <a:schemeClr val="dk1"/>
                </a:solidFill>
                <a:latin typeface="Calibri"/>
                <a:ea typeface="Calibri"/>
                <a:cs typeface="Calibri"/>
                <a:sym typeface="Calibri"/>
              </a:rPr>
              <a:t>20-100 ЗДОРОВЫХ ВОЛОНТЕРОВ</a:t>
            </a:r>
            <a:endParaRPr sz="2590" b="1">
              <a:solidFill>
                <a:schemeClr val="dk1"/>
              </a:solidFill>
              <a:latin typeface="Calibri"/>
              <a:ea typeface="Calibri"/>
              <a:cs typeface="Calibri"/>
              <a:sym typeface="Calibri"/>
            </a:endParaRPr>
          </a:p>
        </p:txBody>
      </p:sp>
      <p:sp>
        <p:nvSpPr>
          <p:cNvPr id="278" name="Google Shape;278;p11"/>
          <p:cNvSpPr txBox="1"/>
          <p:nvPr/>
        </p:nvSpPr>
        <p:spPr>
          <a:xfrm>
            <a:off x="812800" y="4215054"/>
            <a:ext cx="2604586" cy="2177346"/>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1600"/>
              <a:buFont typeface="Arial"/>
              <a:buChar char="•"/>
            </a:pPr>
            <a:r>
              <a:rPr lang="en-US" sz="1600" dirty="0" err="1">
                <a:solidFill>
                  <a:schemeClr val="dk1"/>
                </a:solidFill>
                <a:latin typeface="Calibri"/>
                <a:ea typeface="Calibri"/>
                <a:cs typeface="Calibri"/>
                <a:sym typeface="Calibri"/>
              </a:rPr>
              <a:t>Безопасна</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ли</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эта</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вакцина</a:t>
            </a:r>
            <a:r>
              <a:rPr lang="en-US" sz="1600" dirty="0">
                <a:solidFill>
                  <a:schemeClr val="dk1"/>
                </a:solidFill>
                <a:latin typeface="Calibri"/>
                <a:ea typeface="Calibri"/>
                <a:cs typeface="Calibri"/>
                <a:sym typeface="Calibri"/>
              </a:rPr>
              <a:t>?</a:t>
            </a:r>
            <a:endParaRPr sz="1600"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1600"/>
              <a:buFont typeface="Arial"/>
              <a:buChar char="•"/>
            </a:pPr>
            <a:r>
              <a:rPr lang="en-US" sz="1600" dirty="0" err="1">
                <a:solidFill>
                  <a:schemeClr val="dk1"/>
                </a:solidFill>
                <a:latin typeface="Calibri"/>
                <a:ea typeface="Calibri"/>
                <a:cs typeface="Calibri"/>
                <a:sym typeface="Calibri"/>
              </a:rPr>
              <a:t>Кажется</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ли</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что</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эта</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вакцина</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работает</a:t>
            </a:r>
            <a:r>
              <a:rPr lang="en-US" sz="1600" dirty="0">
                <a:solidFill>
                  <a:schemeClr val="dk1"/>
                </a:solidFill>
                <a:latin typeface="Calibri"/>
                <a:ea typeface="Calibri"/>
                <a:cs typeface="Calibri"/>
                <a:sym typeface="Calibri"/>
              </a:rPr>
              <a:t>?</a:t>
            </a:r>
            <a:endParaRPr sz="1600"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1600"/>
              <a:buFont typeface="Arial"/>
              <a:buChar char="•"/>
            </a:pPr>
            <a:r>
              <a:rPr lang="en-US" sz="1600" dirty="0" err="1">
                <a:solidFill>
                  <a:schemeClr val="dk1"/>
                </a:solidFill>
                <a:latin typeface="Calibri"/>
                <a:ea typeface="Calibri"/>
                <a:cs typeface="Calibri"/>
                <a:sym typeface="Calibri"/>
              </a:rPr>
              <a:t>Есть</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серьезные</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побочные</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эффекты</a:t>
            </a:r>
            <a:r>
              <a:rPr lang="en-US" sz="1600" dirty="0">
                <a:solidFill>
                  <a:schemeClr val="dk1"/>
                </a:solidFill>
                <a:latin typeface="Calibri"/>
                <a:ea typeface="Calibri"/>
                <a:cs typeface="Calibri"/>
                <a:sym typeface="Calibri"/>
              </a:rPr>
              <a:t>? </a:t>
            </a:r>
            <a:endParaRPr sz="1600"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1600"/>
              <a:buFont typeface="Arial"/>
              <a:buChar char="•"/>
            </a:pPr>
            <a:r>
              <a:rPr lang="en-US" sz="1600" dirty="0" err="1">
                <a:solidFill>
                  <a:schemeClr val="dk1"/>
                </a:solidFill>
                <a:latin typeface="Calibri"/>
                <a:ea typeface="Calibri"/>
                <a:cs typeface="Calibri"/>
                <a:sym typeface="Calibri"/>
              </a:rPr>
              <a:t>Как</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связана</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доза</a:t>
            </a:r>
            <a:r>
              <a:rPr lang="en-US" sz="1600" dirty="0">
                <a:solidFill>
                  <a:schemeClr val="dk1"/>
                </a:solidFill>
                <a:latin typeface="Calibri"/>
                <a:ea typeface="Calibri"/>
                <a:cs typeface="Calibri"/>
                <a:sym typeface="Calibri"/>
              </a:rPr>
              <a:t> с </a:t>
            </a:r>
            <a:r>
              <a:rPr lang="en-US" sz="1600" dirty="0" err="1">
                <a:solidFill>
                  <a:schemeClr val="dk1"/>
                </a:solidFill>
                <a:latin typeface="Calibri"/>
                <a:ea typeface="Calibri"/>
                <a:cs typeface="Calibri"/>
                <a:sym typeface="Calibri"/>
              </a:rPr>
              <a:t>побочными</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эффектами</a:t>
            </a:r>
            <a:r>
              <a:rPr lang="en-US" sz="1600" dirty="0">
                <a:solidFill>
                  <a:schemeClr val="dk1"/>
                </a:solidFill>
                <a:latin typeface="Calibri"/>
                <a:ea typeface="Calibri"/>
                <a:cs typeface="Calibri"/>
                <a:sym typeface="Calibri"/>
              </a:rPr>
              <a:t>?</a:t>
            </a:r>
            <a:endParaRPr sz="1600" dirty="0">
              <a:solidFill>
                <a:schemeClr val="dk1"/>
              </a:solidFill>
              <a:latin typeface="Calibri"/>
              <a:ea typeface="Calibri"/>
              <a:cs typeface="Calibri"/>
              <a:sym typeface="Calibri"/>
            </a:endParaRPr>
          </a:p>
        </p:txBody>
      </p:sp>
      <p:sp>
        <p:nvSpPr>
          <p:cNvPr id="279" name="Google Shape;279;p11"/>
          <p:cNvSpPr txBox="1"/>
          <p:nvPr/>
        </p:nvSpPr>
        <p:spPr>
          <a:xfrm>
            <a:off x="3417386" y="3587318"/>
            <a:ext cx="2392050" cy="66269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800"/>
              <a:buFont typeface="Arial"/>
              <a:buNone/>
            </a:pPr>
            <a:r>
              <a:rPr lang="en-US" sz="1800" b="1">
                <a:solidFill>
                  <a:schemeClr val="dk1"/>
                </a:solidFill>
                <a:latin typeface="Calibri"/>
                <a:ea typeface="Calibri"/>
                <a:cs typeface="Calibri"/>
                <a:sym typeface="Calibri"/>
              </a:rPr>
              <a:t>НЕСКОЛЬКО СОТЕН ВОЛОНТЕРОВ</a:t>
            </a:r>
            <a:endParaRPr sz="1800" b="1">
              <a:solidFill>
                <a:schemeClr val="dk1"/>
              </a:solidFill>
              <a:latin typeface="Calibri"/>
              <a:ea typeface="Calibri"/>
              <a:cs typeface="Calibri"/>
              <a:sym typeface="Calibri"/>
            </a:endParaRPr>
          </a:p>
        </p:txBody>
      </p:sp>
      <p:sp>
        <p:nvSpPr>
          <p:cNvPr id="280" name="Google Shape;280;p11"/>
          <p:cNvSpPr txBox="1"/>
          <p:nvPr/>
        </p:nvSpPr>
        <p:spPr>
          <a:xfrm>
            <a:off x="3417386" y="4215054"/>
            <a:ext cx="2640514" cy="2177346"/>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1600"/>
              <a:buFont typeface="Arial"/>
              <a:buChar char="•"/>
            </a:pPr>
            <a:r>
              <a:rPr lang="en-US" sz="1600" dirty="0" err="1">
                <a:solidFill>
                  <a:schemeClr val="dk1"/>
                </a:solidFill>
                <a:latin typeface="Calibri"/>
                <a:ea typeface="Calibri"/>
                <a:cs typeface="Calibri"/>
                <a:sym typeface="Calibri"/>
              </a:rPr>
              <a:t>Каковы</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наиболее</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распространенные</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краткосрочные</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побочные</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эффекты</a:t>
            </a:r>
            <a:r>
              <a:rPr lang="en-US" sz="1600" dirty="0">
                <a:solidFill>
                  <a:schemeClr val="dk1"/>
                </a:solidFill>
                <a:latin typeface="Calibri"/>
                <a:ea typeface="Calibri"/>
                <a:cs typeface="Calibri"/>
                <a:sym typeface="Calibri"/>
              </a:rPr>
              <a:t>?</a:t>
            </a:r>
            <a:endParaRPr sz="1600"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1600"/>
              <a:buFont typeface="Arial"/>
              <a:buChar char="•"/>
            </a:pPr>
            <a:r>
              <a:rPr lang="en-US" sz="1600" dirty="0" err="1">
                <a:solidFill>
                  <a:schemeClr val="dk1"/>
                </a:solidFill>
                <a:latin typeface="Calibri"/>
                <a:ea typeface="Calibri"/>
                <a:cs typeface="Calibri"/>
                <a:sym typeface="Calibri"/>
              </a:rPr>
              <a:t>Как</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иммунная</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система</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волонтеров</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реагирует</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на</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вакцину</a:t>
            </a:r>
            <a:r>
              <a:rPr lang="en-US" sz="1600" dirty="0">
                <a:solidFill>
                  <a:schemeClr val="dk1"/>
                </a:solidFill>
                <a:latin typeface="Calibri"/>
                <a:ea typeface="Calibri"/>
                <a:cs typeface="Calibri"/>
                <a:sym typeface="Calibri"/>
              </a:rPr>
              <a:t>?</a:t>
            </a:r>
            <a:endParaRPr sz="1600" dirty="0">
              <a:solidFill>
                <a:schemeClr val="dk1"/>
              </a:solidFill>
              <a:latin typeface="Calibri"/>
              <a:ea typeface="Calibri"/>
              <a:cs typeface="Calibri"/>
              <a:sym typeface="Calibri"/>
            </a:endParaRPr>
          </a:p>
        </p:txBody>
      </p:sp>
      <p:sp>
        <p:nvSpPr>
          <p:cNvPr id="281" name="Google Shape;281;p11"/>
          <p:cNvSpPr/>
          <p:nvPr/>
        </p:nvSpPr>
        <p:spPr>
          <a:xfrm>
            <a:off x="869187" y="2284947"/>
            <a:ext cx="679222" cy="114194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2" name="Google Shape;282;p11"/>
          <p:cNvSpPr txBox="1"/>
          <p:nvPr/>
        </p:nvSpPr>
        <p:spPr>
          <a:xfrm>
            <a:off x="6472487" y="3601494"/>
            <a:ext cx="2671514" cy="91920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800"/>
              <a:buFont typeface="Arial"/>
              <a:buNone/>
            </a:pPr>
            <a:r>
              <a:rPr lang="en-US" sz="1800" b="1" dirty="0">
                <a:solidFill>
                  <a:schemeClr val="dk1"/>
                </a:solidFill>
                <a:latin typeface="Calibri"/>
                <a:ea typeface="Calibri"/>
                <a:cs typeface="Calibri"/>
                <a:sym typeface="Calibri"/>
              </a:rPr>
              <a:t>СОТНИ ТЫСЯЧ ВОЛОНТЕРОВ</a:t>
            </a:r>
            <a:endParaRPr sz="1800" b="1" dirty="0">
              <a:solidFill>
                <a:schemeClr val="dk1"/>
              </a:solidFill>
              <a:latin typeface="Calibri"/>
              <a:ea typeface="Calibri"/>
              <a:cs typeface="Calibri"/>
              <a:sym typeface="Calibri"/>
            </a:endParaRPr>
          </a:p>
        </p:txBody>
      </p:sp>
      <p:sp>
        <p:nvSpPr>
          <p:cNvPr id="283" name="Google Shape;283;p11"/>
          <p:cNvSpPr txBox="1"/>
          <p:nvPr/>
        </p:nvSpPr>
        <p:spPr>
          <a:xfrm>
            <a:off x="6472487" y="4250011"/>
            <a:ext cx="2515102" cy="2177346"/>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1600"/>
              <a:buFont typeface="Arial"/>
              <a:buChar char="•"/>
            </a:pPr>
            <a:r>
              <a:rPr lang="en-US" sz="1600" dirty="0" err="1">
                <a:solidFill>
                  <a:schemeClr val="dk1"/>
                </a:solidFill>
                <a:latin typeface="Calibri"/>
                <a:ea typeface="Calibri"/>
                <a:cs typeface="Calibri"/>
                <a:sym typeface="Calibri"/>
              </a:rPr>
              <a:t>Как</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сравниваются</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люди</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которые</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получают</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вакцину</a:t>
            </a:r>
            <a:r>
              <a:rPr lang="en-US" sz="1600" dirty="0">
                <a:solidFill>
                  <a:schemeClr val="dk1"/>
                </a:solidFill>
                <a:latin typeface="Calibri"/>
                <a:ea typeface="Calibri"/>
                <a:cs typeface="Calibri"/>
                <a:sym typeface="Calibri"/>
              </a:rPr>
              <a:t>, с </a:t>
            </a:r>
            <a:r>
              <a:rPr lang="en-US" sz="1600" dirty="0" err="1">
                <a:solidFill>
                  <a:schemeClr val="dk1"/>
                </a:solidFill>
                <a:latin typeface="Calibri"/>
                <a:ea typeface="Calibri"/>
                <a:cs typeface="Calibri"/>
                <a:sym typeface="Calibri"/>
              </a:rPr>
              <a:t>теми</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которые</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не</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получают</a:t>
            </a:r>
            <a:r>
              <a:rPr lang="en-US" sz="1600" dirty="0">
                <a:solidFill>
                  <a:schemeClr val="dk1"/>
                </a:solidFill>
                <a:latin typeface="Calibri"/>
                <a:ea typeface="Calibri"/>
                <a:cs typeface="Calibri"/>
                <a:sym typeface="Calibri"/>
              </a:rPr>
              <a:t>?</a:t>
            </a:r>
            <a:endParaRPr sz="1600"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1600"/>
              <a:buFont typeface="Arial"/>
              <a:buChar char="•"/>
            </a:pPr>
            <a:r>
              <a:rPr lang="en-US" sz="1600" dirty="0" err="1">
                <a:solidFill>
                  <a:schemeClr val="dk1"/>
                </a:solidFill>
                <a:latin typeface="Calibri"/>
                <a:ea typeface="Calibri"/>
                <a:cs typeface="Calibri"/>
                <a:sym typeface="Calibri"/>
              </a:rPr>
              <a:t>Безопасна</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ли</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вакцина</a:t>
            </a:r>
            <a:r>
              <a:rPr lang="en-US" sz="1600" dirty="0">
                <a:solidFill>
                  <a:schemeClr val="dk1"/>
                </a:solidFill>
                <a:latin typeface="Calibri"/>
                <a:ea typeface="Calibri"/>
                <a:cs typeface="Calibri"/>
                <a:sym typeface="Calibri"/>
              </a:rPr>
              <a:t>?</a:t>
            </a:r>
            <a:endParaRPr sz="1600"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1600"/>
              <a:buFont typeface="Arial"/>
              <a:buChar char="•"/>
            </a:pPr>
            <a:r>
              <a:rPr lang="en-US" sz="1600" dirty="0" err="1">
                <a:solidFill>
                  <a:schemeClr val="dk1"/>
                </a:solidFill>
                <a:latin typeface="Calibri"/>
                <a:ea typeface="Calibri"/>
                <a:cs typeface="Calibri"/>
                <a:sym typeface="Calibri"/>
              </a:rPr>
              <a:t>Эффективна</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ли</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вакцина</a:t>
            </a:r>
            <a:r>
              <a:rPr lang="en-US" sz="1600" dirty="0">
                <a:solidFill>
                  <a:schemeClr val="dk1"/>
                </a:solidFill>
                <a:latin typeface="Calibri"/>
                <a:ea typeface="Calibri"/>
                <a:cs typeface="Calibri"/>
                <a:sym typeface="Calibri"/>
              </a:rPr>
              <a:t>?</a:t>
            </a:r>
            <a:endParaRPr sz="1600" dirty="0">
              <a:solidFill>
                <a:srgbClr val="6B6B6B"/>
              </a:solidFill>
              <a:latin typeface="Arial"/>
              <a:ea typeface="Arial"/>
              <a:cs typeface="Arial"/>
              <a:sym typeface="Arial"/>
            </a:endParaRPr>
          </a:p>
        </p:txBody>
      </p:sp>
      <p:sp>
        <p:nvSpPr>
          <p:cNvPr id="284" name="Google Shape;284;p11"/>
          <p:cNvSpPr/>
          <p:nvPr/>
        </p:nvSpPr>
        <p:spPr>
          <a:xfrm>
            <a:off x="869187" y="2284947"/>
            <a:ext cx="1141949" cy="1141949"/>
          </a:xfrm>
          <a:prstGeom prst="ellipse">
            <a:avLst/>
          </a:prstGeom>
          <a:solidFill>
            <a:srgbClr val="E070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ЭТАП</a:t>
            </a:r>
            <a:endParaRPr sz="1600">
              <a:solidFill>
                <a:schemeClr val="lt1"/>
              </a:solidFill>
              <a:latin typeface="Calibri"/>
              <a:ea typeface="Calibri"/>
              <a:cs typeface="Calibri"/>
              <a:sym typeface="Calibri"/>
            </a:endParaRPr>
          </a:p>
          <a:p>
            <a:pPr marL="0" marR="0" lvl="0" indent="0" algn="ctr" rtl="0">
              <a:spcBef>
                <a:spcPts val="0"/>
              </a:spcBef>
              <a:spcAft>
                <a:spcPts val="0"/>
              </a:spcAft>
              <a:buNone/>
            </a:pPr>
            <a:r>
              <a:rPr lang="en-US" sz="3200">
                <a:solidFill>
                  <a:schemeClr val="lt1"/>
                </a:solidFill>
                <a:latin typeface="Arial Black"/>
                <a:ea typeface="Arial Black"/>
                <a:cs typeface="Arial Black"/>
                <a:sym typeface="Arial Black"/>
              </a:rPr>
              <a:t>1</a:t>
            </a:r>
            <a:r>
              <a:rPr lang="en-US" sz="1800">
                <a:solidFill>
                  <a:schemeClr val="lt1"/>
                </a:solidFill>
                <a:latin typeface="Calibri"/>
                <a:ea typeface="Calibri"/>
                <a:cs typeface="Calibri"/>
                <a:sym typeface="Calibri"/>
              </a:rPr>
              <a:t> </a:t>
            </a:r>
            <a:endParaRPr sz="1800">
              <a:solidFill>
                <a:schemeClr val="lt1"/>
              </a:solidFill>
              <a:latin typeface="Calibri"/>
              <a:ea typeface="Calibri"/>
              <a:cs typeface="Calibri"/>
              <a:sym typeface="Calibri"/>
            </a:endParaRPr>
          </a:p>
        </p:txBody>
      </p:sp>
      <p:sp>
        <p:nvSpPr>
          <p:cNvPr id="286" name="Google Shape;286;p11"/>
          <p:cNvSpPr/>
          <p:nvPr/>
        </p:nvSpPr>
        <p:spPr>
          <a:xfrm>
            <a:off x="3471462" y="2284947"/>
            <a:ext cx="1141949" cy="1141949"/>
          </a:xfrm>
          <a:prstGeom prst="ellipse">
            <a:avLst/>
          </a:prstGeom>
          <a:solidFill>
            <a:srgbClr val="E070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ЭТАП</a:t>
            </a:r>
            <a:endParaRPr sz="1400">
              <a:solidFill>
                <a:schemeClr val="lt1"/>
              </a:solidFill>
              <a:latin typeface="Rockwell"/>
              <a:ea typeface="Rockwell"/>
              <a:cs typeface="Rockwell"/>
              <a:sym typeface="Rockwell"/>
            </a:endParaRPr>
          </a:p>
          <a:p>
            <a:pPr marL="0" marR="0" lvl="0" indent="0" algn="ctr" rtl="0">
              <a:spcBef>
                <a:spcPts val="0"/>
              </a:spcBef>
              <a:spcAft>
                <a:spcPts val="0"/>
              </a:spcAft>
              <a:buNone/>
            </a:pPr>
            <a:r>
              <a:rPr lang="en-US" sz="3200">
                <a:solidFill>
                  <a:schemeClr val="lt1"/>
                </a:solidFill>
                <a:latin typeface="Arial Black"/>
                <a:ea typeface="Arial Black"/>
                <a:cs typeface="Arial Black"/>
                <a:sym typeface="Arial Black"/>
              </a:rPr>
              <a:t>2</a:t>
            </a:r>
            <a:r>
              <a:rPr lang="en-US" sz="1800">
                <a:solidFill>
                  <a:schemeClr val="lt1"/>
                </a:solidFill>
                <a:latin typeface="Calibri"/>
                <a:ea typeface="Calibri"/>
                <a:cs typeface="Calibri"/>
                <a:sym typeface="Calibri"/>
              </a:rPr>
              <a:t> </a:t>
            </a:r>
            <a:endParaRPr sz="1800">
              <a:solidFill>
                <a:schemeClr val="lt1"/>
              </a:solidFill>
              <a:latin typeface="Calibri"/>
              <a:ea typeface="Calibri"/>
              <a:cs typeface="Calibri"/>
              <a:sym typeface="Calibri"/>
            </a:endParaRPr>
          </a:p>
        </p:txBody>
      </p:sp>
      <p:sp>
        <p:nvSpPr>
          <p:cNvPr id="287" name="Google Shape;287;p11"/>
          <p:cNvSpPr/>
          <p:nvPr/>
        </p:nvSpPr>
        <p:spPr>
          <a:xfrm>
            <a:off x="6453642" y="2275613"/>
            <a:ext cx="643416" cy="114194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8" name="Google Shape;288;p11"/>
          <p:cNvSpPr/>
          <p:nvPr/>
        </p:nvSpPr>
        <p:spPr>
          <a:xfrm>
            <a:off x="6453642" y="2284947"/>
            <a:ext cx="1141949" cy="1141949"/>
          </a:xfrm>
          <a:prstGeom prst="ellipse">
            <a:avLst/>
          </a:prstGeom>
          <a:solidFill>
            <a:srgbClr val="E070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ЭТАП</a:t>
            </a:r>
            <a:endParaRPr sz="1400">
              <a:solidFill>
                <a:schemeClr val="lt1"/>
              </a:solidFill>
              <a:latin typeface="Rockwell"/>
              <a:ea typeface="Rockwell"/>
              <a:cs typeface="Rockwell"/>
              <a:sym typeface="Rockwell"/>
            </a:endParaRPr>
          </a:p>
          <a:p>
            <a:pPr marL="0" marR="0" lvl="0" indent="0" algn="ctr" rtl="0">
              <a:spcBef>
                <a:spcPts val="0"/>
              </a:spcBef>
              <a:spcAft>
                <a:spcPts val="0"/>
              </a:spcAft>
              <a:buNone/>
            </a:pPr>
            <a:r>
              <a:rPr lang="en-US" sz="3200">
                <a:solidFill>
                  <a:schemeClr val="lt1"/>
                </a:solidFill>
                <a:latin typeface="Arial Black"/>
                <a:ea typeface="Arial Black"/>
                <a:cs typeface="Arial Black"/>
                <a:sym typeface="Arial Black"/>
              </a:rPr>
              <a:t>3</a:t>
            </a:r>
            <a:r>
              <a:rPr lang="en-US" sz="1800">
                <a:solidFill>
                  <a:schemeClr val="lt1"/>
                </a:solidFill>
                <a:latin typeface="Calibri"/>
                <a:ea typeface="Calibri"/>
                <a:cs typeface="Calibri"/>
                <a:sym typeface="Calibri"/>
              </a:rPr>
              <a:t> </a:t>
            </a: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12"/>
          <p:cNvPicPr preferRelativeResize="0"/>
          <p:nvPr/>
        </p:nvPicPr>
        <p:blipFill rotWithShape="1">
          <a:blip r:embed="rId3">
            <a:alphaModFix/>
          </a:blip>
          <a:srcRect/>
          <a:stretch/>
        </p:blipFill>
        <p:spPr>
          <a:xfrm rot="10800000">
            <a:off x="2258354" y="5788999"/>
            <a:ext cx="1472220" cy="1069001"/>
          </a:xfrm>
          <a:prstGeom prst="rect">
            <a:avLst/>
          </a:prstGeom>
          <a:noFill/>
          <a:ln>
            <a:noFill/>
          </a:ln>
        </p:spPr>
      </p:pic>
      <p:sp>
        <p:nvSpPr>
          <p:cNvPr id="295" name="Google Shape;295;p12"/>
          <p:cNvSpPr txBox="1">
            <a:spLocks noGrp="1"/>
          </p:cNvSpPr>
          <p:nvPr>
            <p:ph type="title"/>
          </p:nvPr>
        </p:nvSpPr>
        <p:spPr>
          <a:xfrm>
            <a:off x="812800" y="1069848"/>
            <a:ext cx="7156450" cy="103327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Rockwell"/>
              <a:buNone/>
            </a:pPr>
            <a:r>
              <a:rPr lang="en-US"/>
              <a:t>НЕПРЕРЫВНЫЙ МОНИТОРИНГ БЕЗОПАСНОСТИ</a:t>
            </a:r>
            <a:endParaRPr/>
          </a:p>
        </p:txBody>
      </p:sp>
      <p:graphicFrame>
        <p:nvGraphicFramePr>
          <p:cNvPr id="296" name="Google Shape;296;p12"/>
          <p:cNvGraphicFramePr/>
          <p:nvPr/>
        </p:nvGraphicFramePr>
        <p:xfrm>
          <a:off x="812800" y="4659997"/>
          <a:ext cx="1953150" cy="914410"/>
        </p:xfrm>
        <a:graphic>
          <a:graphicData uri="http://schemas.openxmlformats.org/drawingml/2006/table">
            <a:tbl>
              <a:tblPr firstRow="1" bandRow="1">
                <a:noFill/>
                <a:tableStyleId>{C3E4F756-A043-46C7-AB9E-E0A037F052E7}</a:tableStyleId>
              </a:tblPr>
              <a:tblGrid>
                <a:gridCol w="1953150"/>
              </a:tblGrid>
              <a:tr h="545075">
                <a:tc>
                  <a:txBody>
                    <a:bodyPr/>
                    <a:lstStyle/>
                    <a:p>
                      <a:pPr marL="0" marR="0" lvl="0" indent="0" algn="l" rtl="0">
                        <a:spcBef>
                          <a:spcPts val="0"/>
                        </a:spcBef>
                        <a:spcAft>
                          <a:spcPts val="0"/>
                        </a:spcAft>
                        <a:buNone/>
                      </a:pPr>
                      <a:r>
                        <a:rPr lang="en-US" sz="1800" b="0" dirty="0" err="1">
                          <a:solidFill>
                            <a:schemeClr val="dk1"/>
                          </a:solidFill>
                          <a:latin typeface="Calibri"/>
                          <a:ea typeface="Calibri"/>
                          <a:cs typeface="Calibri"/>
                          <a:sym typeface="Calibri"/>
                        </a:rPr>
                        <a:t>Сбор</a:t>
                      </a:r>
                      <a:r>
                        <a:rPr lang="en-US" sz="1800" b="0" dirty="0">
                          <a:solidFill>
                            <a:schemeClr val="dk1"/>
                          </a:solidFill>
                          <a:latin typeface="Calibri"/>
                          <a:ea typeface="Calibri"/>
                          <a:cs typeface="Calibri"/>
                          <a:sym typeface="Calibri"/>
                        </a:rPr>
                        <a:t> и </a:t>
                      </a:r>
                      <a:r>
                        <a:rPr lang="en-US" sz="1800" b="0" dirty="0" err="1">
                          <a:solidFill>
                            <a:schemeClr val="dk1"/>
                          </a:solidFill>
                          <a:latin typeface="Calibri"/>
                          <a:ea typeface="Calibri"/>
                          <a:cs typeface="Calibri"/>
                          <a:sym typeface="Calibri"/>
                        </a:rPr>
                        <a:t>экспертиза</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данных</a:t>
                      </a:r>
                      <a:endParaRPr sz="1800" b="0" dirty="0">
                        <a:solidFill>
                          <a:schemeClr val="dk1"/>
                        </a:solidFill>
                        <a:latin typeface="Calibri"/>
                        <a:ea typeface="Calibri"/>
                        <a:cs typeface="Calibri"/>
                        <a:sym typeface="Calibri"/>
                      </a:endParaRPr>
                    </a:p>
                  </a:txBody>
                  <a:tcPr marL="91450" marR="91450" marT="45725" marB="45725">
                    <a:lnL w="28575" cap="flat" cmpd="sng">
                      <a:solidFill>
                        <a:srgbClr val="3F5E9D"/>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graphicFrame>
        <p:nvGraphicFramePr>
          <p:cNvPr id="297" name="Google Shape;297;p12"/>
          <p:cNvGraphicFramePr/>
          <p:nvPr/>
        </p:nvGraphicFramePr>
        <p:xfrm>
          <a:off x="2753999" y="3148578"/>
          <a:ext cx="1953150" cy="914410"/>
        </p:xfrm>
        <a:graphic>
          <a:graphicData uri="http://schemas.openxmlformats.org/drawingml/2006/table">
            <a:tbl>
              <a:tblPr firstRow="1" bandRow="1">
                <a:noFill/>
                <a:tableStyleId>{C3E4F756-A043-46C7-AB9E-E0A037F052E7}</a:tableStyleId>
              </a:tblPr>
              <a:tblGrid>
                <a:gridCol w="1953150"/>
              </a:tblGrid>
              <a:tr h="545075">
                <a:tc>
                  <a:txBody>
                    <a:bodyPr/>
                    <a:lstStyle/>
                    <a:p>
                      <a:pPr marL="0" marR="0" lvl="0" indent="0" algn="l" rtl="0">
                        <a:spcBef>
                          <a:spcPts val="0"/>
                        </a:spcBef>
                        <a:spcAft>
                          <a:spcPts val="0"/>
                        </a:spcAft>
                        <a:buNone/>
                      </a:pPr>
                      <a:r>
                        <a:rPr lang="en-US" sz="1800" b="0">
                          <a:solidFill>
                            <a:schemeClr val="dk1"/>
                          </a:solidFill>
                          <a:latin typeface="Calibri"/>
                          <a:ea typeface="Calibri"/>
                          <a:cs typeface="Calibri"/>
                          <a:sym typeface="Calibri"/>
                        </a:rPr>
                        <a:t>Мониторинг побочных эффектов</a:t>
                      </a:r>
                      <a:endParaRPr sz="1800" b="0">
                        <a:solidFill>
                          <a:schemeClr val="dk1"/>
                        </a:solidFill>
                        <a:latin typeface="Calibri"/>
                        <a:ea typeface="Calibri"/>
                        <a:cs typeface="Calibri"/>
                        <a:sym typeface="Calibri"/>
                      </a:endParaRPr>
                    </a:p>
                  </a:txBody>
                  <a:tcPr marL="91450" marR="91450" marT="45725" marB="45725">
                    <a:lnL w="28575" cap="flat" cmpd="sng">
                      <a:solidFill>
                        <a:srgbClr val="3F5E9D"/>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graphicFrame>
        <p:nvGraphicFramePr>
          <p:cNvPr id="298" name="Google Shape;298;p12"/>
          <p:cNvGraphicFramePr/>
          <p:nvPr/>
        </p:nvGraphicFramePr>
        <p:xfrm>
          <a:off x="4640600" y="4208271"/>
          <a:ext cx="1953150" cy="914410"/>
        </p:xfrm>
        <a:graphic>
          <a:graphicData uri="http://schemas.openxmlformats.org/drawingml/2006/table">
            <a:tbl>
              <a:tblPr firstRow="1" bandRow="1">
                <a:noFill/>
                <a:tableStyleId>{C3E4F756-A043-46C7-AB9E-E0A037F052E7}</a:tableStyleId>
              </a:tblPr>
              <a:tblGrid>
                <a:gridCol w="1953150"/>
              </a:tblGrid>
              <a:tr h="677350">
                <a:tc>
                  <a:txBody>
                    <a:bodyPr/>
                    <a:lstStyle/>
                    <a:p>
                      <a:pPr marL="0" marR="0" lvl="0" indent="0" algn="l" rtl="0">
                        <a:spcBef>
                          <a:spcPts val="0"/>
                        </a:spcBef>
                        <a:spcAft>
                          <a:spcPts val="0"/>
                        </a:spcAft>
                        <a:buNone/>
                      </a:pPr>
                      <a:r>
                        <a:rPr lang="en-US" sz="1800" b="0">
                          <a:solidFill>
                            <a:schemeClr val="dk1"/>
                          </a:solidFill>
                          <a:latin typeface="Calibri"/>
                          <a:ea typeface="Calibri"/>
                          <a:cs typeface="Calibri"/>
                          <a:sym typeface="Calibri"/>
                        </a:rPr>
                        <a:t>Выявление и понимание рисков</a:t>
                      </a:r>
                      <a:endParaRPr sz="1800" b="0">
                        <a:solidFill>
                          <a:schemeClr val="dk1"/>
                        </a:solidFill>
                        <a:latin typeface="Calibri"/>
                        <a:ea typeface="Calibri"/>
                        <a:cs typeface="Calibri"/>
                        <a:sym typeface="Calibri"/>
                      </a:endParaRPr>
                    </a:p>
                  </a:txBody>
                  <a:tcPr marL="91450" marR="91450" marT="45725" marB="45725">
                    <a:lnL w="28575" cap="flat" cmpd="sng">
                      <a:solidFill>
                        <a:srgbClr val="3F5E9D"/>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graphicFrame>
        <p:nvGraphicFramePr>
          <p:cNvPr id="299" name="Google Shape;299;p12"/>
          <p:cNvGraphicFramePr/>
          <p:nvPr/>
        </p:nvGraphicFramePr>
        <p:xfrm>
          <a:off x="6852129" y="4289466"/>
          <a:ext cx="1953150" cy="1463050"/>
        </p:xfrm>
        <a:graphic>
          <a:graphicData uri="http://schemas.openxmlformats.org/drawingml/2006/table">
            <a:tbl>
              <a:tblPr firstRow="1" bandRow="1">
                <a:noFill/>
                <a:tableStyleId>{C3E4F756-A043-46C7-AB9E-E0A037F052E7}</a:tableStyleId>
              </a:tblPr>
              <a:tblGrid>
                <a:gridCol w="1953150"/>
              </a:tblGrid>
              <a:tr h="729125">
                <a:tc>
                  <a:txBody>
                    <a:bodyPr/>
                    <a:lstStyle/>
                    <a:p>
                      <a:pPr marL="0" marR="0" lvl="0" indent="0" algn="l" rtl="0">
                        <a:spcBef>
                          <a:spcPts val="0"/>
                        </a:spcBef>
                        <a:spcAft>
                          <a:spcPts val="0"/>
                        </a:spcAft>
                        <a:buNone/>
                      </a:pPr>
                      <a:r>
                        <a:rPr lang="en-US" sz="1800" b="0">
                          <a:solidFill>
                            <a:schemeClr val="dk1"/>
                          </a:solidFill>
                          <a:latin typeface="Calibri"/>
                          <a:ea typeface="Calibri"/>
                          <a:cs typeface="Calibri"/>
                          <a:sym typeface="Calibri"/>
                        </a:rPr>
                        <a:t>Коммуникация и управление рисками надлежащим образом</a:t>
                      </a:r>
                      <a:endParaRPr sz="1800" b="0">
                        <a:solidFill>
                          <a:srgbClr val="6B6B6B"/>
                        </a:solidFill>
                        <a:latin typeface="Arial"/>
                        <a:ea typeface="Arial"/>
                        <a:cs typeface="Arial"/>
                        <a:sym typeface="Arial"/>
                      </a:endParaRPr>
                    </a:p>
                  </a:txBody>
                  <a:tcPr marL="91450" marR="91450" marT="45725" marB="45725">
                    <a:lnL w="28575" cap="flat" cmpd="sng">
                      <a:solidFill>
                        <a:srgbClr val="3F5E9D"/>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sp>
        <p:nvSpPr>
          <p:cNvPr id="300" name="Google Shape;300;p12"/>
          <p:cNvSpPr txBox="1"/>
          <p:nvPr/>
        </p:nvSpPr>
        <p:spPr>
          <a:xfrm>
            <a:off x="884303" y="2284311"/>
            <a:ext cx="7252829" cy="66269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000"/>
              <a:buFont typeface="Arial"/>
              <a:buNone/>
            </a:pPr>
            <a:r>
              <a:rPr lang="en-US" sz="2000" dirty="0">
                <a:solidFill>
                  <a:schemeClr val="dk1"/>
                </a:solidFill>
                <a:latin typeface="Calibri"/>
                <a:ea typeface="Calibri"/>
                <a:cs typeface="Calibri"/>
                <a:sym typeface="Calibri"/>
              </a:rPr>
              <a:t>БЕЗОПАСНОСТЬ ВАКЦИН ПРОДОЛЖАЕТ МОНИТОРИЗИРОВАТСЯ </a:t>
            </a:r>
            <a:endParaRPr sz="2000" dirty="0">
              <a:solidFill>
                <a:schemeClr val="dk1"/>
              </a:solidFill>
              <a:latin typeface="Calibri"/>
              <a:ea typeface="Calibri"/>
              <a:cs typeface="Calibri"/>
              <a:sym typeface="Calibri"/>
            </a:endParaRPr>
          </a:p>
        </p:txBody>
      </p:sp>
      <p:pic>
        <p:nvPicPr>
          <p:cNvPr id="301" name="Google Shape;301;p12"/>
          <p:cNvPicPr preferRelativeResize="0"/>
          <p:nvPr/>
        </p:nvPicPr>
        <p:blipFill rotWithShape="1">
          <a:blip r:embed="rId4">
            <a:alphaModFix/>
          </a:blip>
          <a:srcRect/>
          <a:stretch/>
        </p:blipFill>
        <p:spPr>
          <a:xfrm>
            <a:off x="812800" y="3425811"/>
            <a:ext cx="1267593" cy="1121138"/>
          </a:xfrm>
          <a:prstGeom prst="rect">
            <a:avLst/>
          </a:prstGeom>
          <a:noFill/>
          <a:ln>
            <a:noFill/>
          </a:ln>
        </p:spPr>
      </p:pic>
      <p:pic>
        <p:nvPicPr>
          <p:cNvPr id="302" name="Google Shape;302;p12"/>
          <p:cNvPicPr preferRelativeResize="0"/>
          <p:nvPr/>
        </p:nvPicPr>
        <p:blipFill rotWithShape="1">
          <a:blip r:embed="rId5">
            <a:alphaModFix/>
          </a:blip>
          <a:srcRect/>
          <a:stretch/>
        </p:blipFill>
        <p:spPr>
          <a:xfrm>
            <a:off x="2787525" y="4150135"/>
            <a:ext cx="1130300" cy="1130300"/>
          </a:xfrm>
          <a:prstGeom prst="rect">
            <a:avLst/>
          </a:prstGeom>
          <a:noFill/>
          <a:ln>
            <a:noFill/>
          </a:ln>
        </p:spPr>
      </p:pic>
      <p:pic>
        <p:nvPicPr>
          <p:cNvPr id="303" name="Google Shape;303;p12"/>
          <p:cNvPicPr preferRelativeResize="0"/>
          <p:nvPr/>
        </p:nvPicPr>
        <p:blipFill rotWithShape="1">
          <a:blip r:embed="rId6">
            <a:alphaModFix/>
          </a:blip>
          <a:srcRect/>
          <a:stretch/>
        </p:blipFill>
        <p:spPr>
          <a:xfrm>
            <a:off x="4624957" y="2984872"/>
            <a:ext cx="1174750" cy="1054100"/>
          </a:xfrm>
          <a:prstGeom prst="rect">
            <a:avLst/>
          </a:prstGeom>
          <a:noFill/>
          <a:ln>
            <a:noFill/>
          </a:ln>
        </p:spPr>
      </p:pic>
      <p:pic>
        <p:nvPicPr>
          <p:cNvPr id="304" name="Google Shape;304;p12"/>
          <p:cNvPicPr preferRelativeResize="0"/>
          <p:nvPr/>
        </p:nvPicPr>
        <p:blipFill rotWithShape="1">
          <a:blip r:embed="rId7">
            <a:alphaModFix/>
          </a:blip>
          <a:srcRect/>
          <a:stretch/>
        </p:blipFill>
        <p:spPr>
          <a:xfrm>
            <a:off x="6873324" y="3069096"/>
            <a:ext cx="1208727" cy="1121138"/>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p13"/>
          <p:cNvPicPr preferRelativeResize="0"/>
          <p:nvPr/>
        </p:nvPicPr>
        <p:blipFill rotWithShape="1">
          <a:blip r:embed="rId3">
            <a:alphaModFix/>
          </a:blip>
          <a:srcRect/>
          <a:stretch/>
        </p:blipFill>
        <p:spPr>
          <a:xfrm>
            <a:off x="1993394" y="2131256"/>
            <a:ext cx="4253721" cy="4253721"/>
          </a:xfrm>
          <a:prstGeom prst="rect">
            <a:avLst/>
          </a:prstGeom>
          <a:noFill/>
          <a:ln>
            <a:noFill/>
          </a:ln>
        </p:spPr>
      </p:pic>
      <p:sp>
        <p:nvSpPr>
          <p:cNvPr id="311" name="Google Shape;311;p13"/>
          <p:cNvSpPr txBox="1">
            <a:spLocks noGrp="1"/>
          </p:cNvSpPr>
          <p:nvPr>
            <p:ph type="body" idx="1"/>
          </p:nvPr>
        </p:nvSpPr>
        <p:spPr>
          <a:xfrm>
            <a:off x="805039" y="3166224"/>
            <a:ext cx="3685382" cy="52952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1800"/>
              <a:buNone/>
            </a:pPr>
            <a:r>
              <a:rPr lang="en-US">
                <a:latin typeface="Calibri" panose="020F0502020204030204" pitchFamily="34" charset="0"/>
                <a:cs typeface="Calibri" panose="020F0502020204030204" pitchFamily="34" charset="0"/>
              </a:rPr>
              <a:t>ПРОТИВОПОКАЗАНИЯ</a:t>
            </a:r>
            <a:endParaRPr>
              <a:latin typeface="Calibri" panose="020F0502020204030204" pitchFamily="34" charset="0"/>
              <a:cs typeface="Calibri" panose="020F0502020204030204" pitchFamily="34" charset="0"/>
            </a:endParaRPr>
          </a:p>
        </p:txBody>
      </p:sp>
      <p:sp>
        <p:nvSpPr>
          <p:cNvPr id="312" name="Google Shape;312;p13"/>
          <p:cNvSpPr txBox="1">
            <a:spLocks noGrp="1"/>
          </p:cNvSpPr>
          <p:nvPr>
            <p:ph type="body" idx="2"/>
          </p:nvPr>
        </p:nvSpPr>
        <p:spPr>
          <a:xfrm>
            <a:off x="812800" y="3728989"/>
            <a:ext cx="3685382" cy="3057081"/>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SzPts val="1800"/>
              <a:buChar char="•"/>
            </a:pPr>
            <a:r>
              <a:rPr lang="en-US" sz="1800" dirty="0" err="1">
                <a:solidFill>
                  <a:schemeClr val="tx1"/>
                </a:solidFill>
                <a:latin typeface="Calibri" panose="020F0502020204030204" pitchFamily="34" charset="0"/>
                <a:cs typeface="Calibri" panose="020F0502020204030204" pitchFamily="34" charset="0"/>
              </a:rPr>
              <a:t>Редкое</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состояние</a:t>
            </a:r>
            <a:r>
              <a:rPr lang="en-US" sz="1800" dirty="0">
                <a:solidFill>
                  <a:schemeClr val="tx1"/>
                </a:solidFill>
                <a:latin typeface="Calibri" panose="020F0502020204030204" pitchFamily="34" charset="0"/>
                <a:cs typeface="Calibri" panose="020F0502020204030204" pitchFamily="34" charset="0"/>
              </a:rPr>
              <a:t> у </a:t>
            </a:r>
            <a:r>
              <a:rPr lang="en-US" sz="1800" dirty="0" err="1">
                <a:solidFill>
                  <a:schemeClr val="tx1"/>
                </a:solidFill>
                <a:latin typeface="Calibri" panose="020F0502020204030204" pitchFamily="34" charset="0"/>
                <a:cs typeface="Calibri" panose="020F0502020204030204" pitchFamily="34" charset="0"/>
              </a:rPr>
              <a:t>реципиента</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которое</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увеличивает</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риск</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серьезных</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побочных</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реакций</a:t>
            </a:r>
            <a:endParaRPr sz="1800" dirty="0">
              <a:solidFill>
                <a:schemeClr val="tx1"/>
              </a:solidFill>
              <a:latin typeface="Calibri" panose="020F0502020204030204" pitchFamily="34" charset="0"/>
              <a:cs typeface="Calibri" panose="020F0502020204030204" pitchFamily="34" charset="0"/>
            </a:endParaRPr>
          </a:p>
          <a:p>
            <a:pPr marL="228600" lvl="0" indent="-228600" algn="l" rtl="0">
              <a:lnSpc>
                <a:spcPct val="80000"/>
              </a:lnSpc>
              <a:spcBef>
                <a:spcPts val="1000"/>
              </a:spcBef>
              <a:spcAft>
                <a:spcPts val="0"/>
              </a:spcAft>
              <a:buSzPts val="1800"/>
              <a:buChar char="•"/>
            </a:pPr>
            <a:r>
              <a:rPr lang="en-US" sz="1800" dirty="0" err="1">
                <a:solidFill>
                  <a:schemeClr val="tx1"/>
                </a:solidFill>
                <a:latin typeface="Calibri" panose="020F0502020204030204" pitchFamily="34" charset="0"/>
                <a:cs typeface="Calibri" panose="020F0502020204030204" pitchFamily="34" charset="0"/>
              </a:rPr>
              <a:t>Единственным</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противопоказанием</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применимым</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ко</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всем</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вакцинам</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является</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наличие</a:t>
            </a:r>
            <a:r>
              <a:rPr lang="en-US" sz="1800" dirty="0">
                <a:solidFill>
                  <a:schemeClr val="tx1"/>
                </a:solidFill>
                <a:latin typeface="Calibri" panose="020F0502020204030204" pitchFamily="34" charset="0"/>
                <a:cs typeface="Calibri" panose="020F0502020204030204" pitchFamily="34" charset="0"/>
              </a:rPr>
              <a:t> в </a:t>
            </a:r>
            <a:r>
              <a:rPr lang="en-US" sz="1800" dirty="0" err="1">
                <a:solidFill>
                  <a:schemeClr val="tx1"/>
                </a:solidFill>
                <a:latin typeface="Calibri" panose="020F0502020204030204" pitchFamily="34" charset="0"/>
                <a:cs typeface="Calibri" panose="020F0502020204030204" pitchFamily="34" charset="0"/>
              </a:rPr>
              <a:t>анамнезе</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тяжелой</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аллергической</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реакции</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после</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предыдущей</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дозы</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вакцины</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или</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компонента</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вакцины</a:t>
            </a:r>
            <a:endParaRPr sz="1800" dirty="0">
              <a:solidFill>
                <a:schemeClr val="tx1"/>
              </a:solidFill>
              <a:latin typeface="Calibri" panose="020F0502020204030204" pitchFamily="34" charset="0"/>
              <a:cs typeface="Calibri" panose="020F0502020204030204" pitchFamily="34" charset="0"/>
            </a:endParaRPr>
          </a:p>
        </p:txBody>
      </p:sp>
      <p:sp>
        <p:nvSpPr>
          <p:cNvPr id="313" name="Google Shape;313;p13"/>
          <p:cNvSpPr txBox="1">
            <a:spLocks noGrp="1"/>
          </p:cNvSpPr>
          <p:nvPr>
            <p:ph type="body" idx="3"/>
          </p:nvPr>
        </p:nvSpPr>
        <p:spPr>
          <a:xfrm>
            <a:off x="4629150" y="3160761"/>
            <a:ext cx="3887391" cy="52952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1800"/>
              <a:buNone/>
            </a:pPr>
            <a:r>
              <a:rPr lang="en-US">
                <a:latin typeface="Calibri" panose="020F0502020204030204" pitchFamily="34" charset="0"/>
                <a:cs typeface="Calibri" panose="020F0502020204030204" pitchFamily="34" charset="0"/>
              </a:rPr>
              <a:t>ПРЕДОСТОРОЖНОСТИ</a:t>
            </a:r>
            <a:endParaRPr>
              <a:latin typeface="Calibri" panose="020F0502020204030204" pitchFamily="34" charset="0"/>
              <a:cs typeface="Calibri" panose="020F0502020204030204" pitchFamily="34" charset="0"/>
            </a:endParaRPr>
          </a:p>
        </p:txBody>
      </p:sp>
      <p:sp>
        <p:nvSpPr>
          <p:cNvPr id="314" name="Google Shape;314;p13"/>
          <p:cNvSpPr txBox="1">
            <a:spLocks noGrp="1"/>
          </p:cNvSpPr>
          <p:nvPr>
            <p:ph type="body" idx="4"/>
          </p:nvPr>
        </p:nvSpPr>
        <p:spPr>
          <a:xfrm>
            <a:off x="4629150" y="3728989"/>
            <a:ext cx="3887391" cy="275645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1800"/>
              <a:buChar char="•"/>
            </a:pPr>
            <a:r>
              <a:rPr lang="en-US" sz="1800">
                <a:solidFill>
                  <a:schemeClr val="tx1"/>
                </a:solidFill>
                <a:latin typeface="Calibri" panose="020F0502020204030204" pitchFamily="34" charset="0"/>
                <a:cs typeface="Calibri" panose="020F0502020204030204" pitchFamily="34" charset="0"/>
              </a:rPr>
              <a:t>Состояние реципиента, которое может увеличить риск серьезной побочной реакции, может вызвать диагностическую путаницу или может поставить под угрозу способность вакцины вырабатывать иммунитет</a:t>
            </a:r>
            <a:endParaRPr sz="1800">
              <a:solidFill>
                <a:schemeClr val="tx1"/>
              </a:solidFill>
              <a:latin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SzPts val="1800"/>
              <a:buChar char="•"/>
            </a:pPr>
            <a:r>
              <a:rPr lang="en-US" sz="1800">
                <a:solidFill>
                  <a:schemeClr val="tx1"/>
                </a:solidFill>
                <a:latin typeface="Calibri" panose="020F0502020204030204" pitchFamily="34" charset="0"/>
                <a:cs typeface="Calibri" panose="020F0502020204030204" pitchFamily="34" charset="0"/>
              </a:rPr>
              <a:t>Вакцина может быть назначена, если польза от вакцины превышает риск</a:t>
            </a:r>
            <a:endParaRPr sz="1800">
              <a:solidFill>
                <a:schemeClr val="tx1"/>
              </a:solidFill>
              <a:latin typeface="Calibri" panose="020F0502020204030204" pitchFamily="34" charset="0"/>
              <a:cs typeface="Calibri" panose="020F0502020204030204" pitchFamily="34" charset="0"/>
            </a:endParaRPr>
          </a:p>
        </p:txBody>
      </p:sp>
      <p:sp>
        <p:nvSpPr>
          <p:cNvPr id="315" name="Google Shape;315;p13"/>
          <p:cNvSpPr txBox="1">
            <a:spLocks noGrp="1"/>
          </p:cNvSpPr>
          <p:nvPr>
            <p:ph type="title"/>
          </p:nvPr>
        </p:nvSpPr>
        <p:spPr>
          <a:xfrm>
            <a:off x="812800" y="1069848"/>
            <a:ext cx="7156450" cy="96740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80"/>
              <a:buFont typeface="Rockwell"/>
              <a:buNone/>
            </a:pPr>
            <a:r>
              <a:rPr lang="en-US" sz="2880"/>
              <a:t>ПРОТИВОПОКАЗАНИЯ И МЕРЫ ПРЕДОСТОРОЖНОСТИ</a:t>
            </a:r>
            <a:endParaRPr sz="2880"/>
          </a:p>
        </p:txBody>
      </p:sp>
      <p:sp>
        <p:nvSpPr>
          <p:cNvPr id="316" name="Google Shape;316;p13"/>
          <p:cNvSpPr txBox="1">
            <a:spLocks noGrp="1"/>
          </p:cNvSpPr>
          <p:nvPr>
            <p:ph type="body" idx="5"/>
          </p:nvPr>
        </p:nvSpPr>
        <p:spPr>
          <a:xfrm>
            <a:off x="832980" y="2017772"/>
            <a:ext cx="7985900" cy="112968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800"/>
              <a:buNone/>
            </a:pPr>
            <a:r>
              <a:rPr lang="en-US" dirty="0" err="1">
                <a:solidFill>
                  <a:schemeClr val="tx1"/>
                </a:solidFill>
                <a:latin typeface="Calibri" panose="020F0502020204030204" pitchFamily="34" charset="0"/>
                <a:cs typeface="Calibri" panose="020F0502020204030204" pitchFamily="34" charset="0"/>
              </a:rPr>
              <a:t>Противопоказания</a:t>
            </a:r>
            <a:r>
              <a:rPr lang="en-US" dirty="0">
                <a:solidFill>
                  <a:schemeClr val="tx1"/>
                </a:solidFill>
                <a:latin typeface="Calibri" panose="020F0502020204030204" pitchFamily="34" charset="0"/>
                <a:cs typeface="Calibri" panose="020F0502020204030204" pitchFamily="34" charset="0"/>
              </a:rPr>
              <a:t> и </a:t>
            </a:r>
            <a:r>
              <a:rPr lang="en-US" dirty="0" err="1">
                <a:solidFill>
                  <a:schemeClr val="tx1"/>
                </a:solidFill>
                <a:latin typeface="Calibri" panose="020F0502020204030204" pitchFamily="34" charset="0"/>
                <a:cs typeface="Calibri" panose="020F0502020204030204" pitchFamily="34" charset="0"/>
              </a:rPr>
              <a:t>меры</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предосторожности</a:t>
            </a:r>
            <a:r>
              <a:rPr lang="en-US" dirty="0">
                <a:solidFill>
                  <a:schemeClr val="tx1"/>
                </a:solidFill>
                <a:latin typeface="Calibri" panose="020F0502020204030204" pitchFamily="34" charset="0"/>
                <a:cs typeface="Calibri" panose="020F0502020204030204" pitchFamily="34" charset="0"/>
              </a:rPr>
              <a:t> - </a:t>
            </a:r>
            <a:r>
              <a:rPr lang="en-US" dirty="0" err="1">
                <a:solidFill>
                  <a:schemeClr val="tx1"/>
                </a:solidFill>
                <a:latin typeface="Calibri" panose="020F0502020204030204" pitchFamily="34" charset="0"/>
                <a:cs typeface="Calibri" panose="020F0502020204030204" pitchFamily="34" charset="0"/>
              </a:rPr>
              <a:t>это</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условия</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при</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которых</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не</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следует</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вводить</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вакцины</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Большинство</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из</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этих</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условий</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являются</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временными</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поэтому</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иммунизацию</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часто</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можно</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проводить</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позже</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когда</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условия</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больше</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не</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существуют</a:t>
            </a:r>
            <a:r>
              <a:rPr lang="en-US" dirty="0">
                <a:solidFill>
                  <a:schemeClr val="tx1"/>
                </a:solidFill>
                <a:latin typeface="Calibri" panose="020F0502020204030204" pitchFamily="34" charset="0"/>
                <a:cs typeface="Calibri" panose="020F0502020204030204" pitchFamily="34" charset="0"/>
              </a:rPr>
              <a:t>.</a:t>
            </a:r>
            <a:endParaRPr dirty="0">
              <a:solidFill>
                <a:schemeClr val="tx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14"/>
          <p:cNvSpPr txBox="1">
            <a:spLocks noGrp="1"/>
          </p:cNvSpPr>
          <p:nvPr>
            <p:ph type="title"/>
          </p:nvPr>
        </p:nvSpPr>
        <p:spPr>
          <a:xfrm>
            <a:off x="812800" y="1069848"/>
            <a:ext cx="7156450" cy="103327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Rockwell"/>
              <a:buNone/>
            </a:pPr>
            <a:r>
              <a:rPr lang="en-US"/>
              <a:t>ОПАСНЫЕ ЭФФЕКТЫ НИЗКОГО ОХВАТА ВАКЦИНАЦИЕЙ</a:t>
            </a:r>
            <a:endParaRPr/>
          </a:p>
        </p:txBody>
      </p:sp>
      <p:sp>
        <p:nvSpPr>
          <p:cNvPr id="323" name="Google Shape;323;p14"/>
          <p:cNvSpPr txBox="1">
            <a:spLocks noGrp="1"/>
          </p:cNvSpPr>
          <p:nvPr>
            <p:ph type="body" idx="1"/>
          </p:nvPr>
        </p:nvSpPr>
        <p:spPr>
          <a:xfrm>
            <a:off x="892722" y="2103119"/>
            <a:ext cx="6798257" cy="563245"/>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SzPts val="1800"/>
              <a:buNone/>
            </a:pPr>
            <a:r>
              <a:rPr lang="en-US" sz="1800" dirty="0">
                <a:solidFill>
                  <a:schemeClr val="dk1"/>
                </a:solidFill>
                <a:latin typeface="Calibri" panose="020F0502020204030204" pitchFamily="34" charset="0"/>
                <a:ea typeface="Rockwell"/>
                <a:cs typeface="Calibri" panose="020F0502020204030204" pitchFamily="34" charset="0"/>
                <a:sym typeface="Rockwell"/>
              </a:rPr>
              <a:t>ДАЖЕ НЕБОЛЬШИЕ ОЧАГИ НИЗКОГО ОХВАТА МОГУТ ВЫЗВАТЬ СМЕРТЕЛЬНЫЕ ВСПЫШКИ</a:t>
            </a:r>
            <a:endParaRPr dirty="0">
              <a:latin typeface="Calibri" panose="020F0502020204030204" pitchFamily="34" charset="0"/>
              <a:cs typeface="Calibri" panose="020F0502020204030204" pitchFamily="34" charset="0"/>
            </a:endParaRPr>
          </a:p>
          <a:p>
            <a:pPr marL="228600" lvl="0" indent="-50800" algn="l" rtl="0">
              <a:lnSpc>
                <a:spcPct val="80000"/>
              </a:lnSpc>
              <a:spcBef>
                <a:spcPts val="1000"/>
              </a:spcBef>
              <a:spcAft>
                <a:spcPts val="0"/>
              </a:spcAft>
              <a:buClr>
                <a:srgbClr val="E07004"/>
              </a:buClr>
              <a:buSzPts val="2800"/>
              <a:buNone/>
            </a:pPr>
            <a:endParaRPr dirty="0">
              <a:latin typeface="Calibri" panose="020F0502020204030204" pitchFamily="34" charset="0"/>
              <a:cs typeface="Calibri" panose="020F0502020204030204" pitchFamily="34" charset="0"/>
            </a:endParaRPr>
          </a:p>
        </p:txBody>
      </p:sp>
      <p:pic>
        <p:nvPicPr>
          <p:cNvPr id="324" name="Google Shape;324;p14"/>
          <p:cNvPicPr preferRelativeResize="0"/>
          <p:nvPr/>
        </p:nvPicPr>
        <p:blipFill rotWithShape="1">
          <a:blip r:embed="rId3">
            <a:alphaModFix/>
          </a:blip>
          <a:srcRect/>
          <a:stretch/>
        </p:blipFill>
        <p:spPr>
          <a:xfrm>
            <a:off x="4755384" y="3023344"/>
            <a:ext cx="914400" cy="645459"/>
          </a:xfrm>
          <a:prstGeom prst="rect">
            <a:avLst/>
          </a:prstGeom>
          <a:noFill/>
          <a:ln>
            <a:noFill/>
          </a:ln>
        </p:spPr>
      </p:pic>
      <p:pic>
        <p:nvPicPr>
          <p:cNvPr id="325" name="Google Shape;325;p14"/>
          <p:cNvPicPr preferRelativeResize="0"/>
          <p:nvPr/>
        </p:nvPicPr>
        <p:blipFill rotWithShape="1">
          <a:blip r:embed="rId4">
            <a:alphaModFix/>
          </a:blip>
          <a:srcRect t="11011" b="11780"/>
          <a:stretch/>
        </p:blipFill>
        <p:spPr>
          <a:xfrm>
            <a:off x="533437" y="2887728"/>
            <a:ext cx="914400" cy="705997"/>
          </a:xfrm>
          <a:prstGeom prst="rect">
            <a:avLst/>
          </a:prstGeom>
          <a:noFill/>
          <a:ln>
            <a:noFill/>
          </a:ln>
        </p:spPr>
      </p:pic>
      <p:pic>
        <p:nvPicPr>
          <p:cNvPr id="326" name="Google Shape;326;p14"/>
          <p:cNvPicPr preferRelativeResize="0"/>
          <p:nvPr/>
        </p:nvPicPr>
        <p:blipFill rotWithShape="1">
          <a:blip r:embed="rId5">
            <a:alphaModFix/>
          </a:blip>
          <a:srcRect/>
          <a:stretch/>
        </p:blipFill>
        <p:spPr>
          <a:xfrm>
            <a:off x="6933849" y="2559032"/>
            <a:ext cx="914400" cy="608240"/>
          </a:xfrm>
          <a:prstGeom prst="rect">
            <a:avLst/>
          </a:prstGeom>
          <a:noFill/>
          <a:ln>
            <a:noFill/>
          </a:ln>
        </p:spPr>
      </p:pic>
      <p:pic>
        <p:nvPicPr>
          <p:cNvPr id="327" name="Google Shape;327;p14"/>
          <p:cNvPicPr preferRelativeResize="0"/>
          <p:nvPr/>
        </p:nvPicPr>
        <p:blipFill rotWithShape="1">
          <a:blip r:embed="rId6">
            <a:alphaModFix/>
          </a:blip>
          <a:srcRect/>
          <a:stretch/>
        </p:blipFill>
        <p:spPr>
          <a:xfrm>
            <a:off x="2573258" y="2953301"/>
            <a:ext cx="1769766" cy="271209"/>
          </a:xfrm>
          <a:prstGeom prst="rect">
            <a:avLst/>
          </a:prstGeom>
          <a:noFill/>
          <a:ln>
            <a:noFill/>
          </a:ln>
        </p:spPr>
      </p:pic>
      <p:graphicFrame>
        <p:nvGraphicFramePr>
          <p:cNvPr id="328" name="Google Shape;328;p14"/>
          <p:cNvGraphicFramePr/>
          <p:nvPr/>
        </p:nvGraphicFramePr>
        <p:xfrm>
          <a:off x="6933849" y="3255853"/>
          <a:ext cx="2043475" cy="2225050"/>
        </p:xfrm>
        <a:graphic>
          <a:graphicData uri="http://schemas.openxmlformats.org/drawingml/2006/table">
            <a:tbl>
              <a:tblPr firstRow="1" bandRow="1">
                <a:noFill/>
                <a:tableStyleId>{C3E4F756-A043-46C7-AB9E-E0A037F052E7}</a:tableStyleId>
              </a:tblPr>
              <a:tblGrid>
                <a:gridCol w="2043475"/>
              </a:tblGrid>
              <a:tr h="1525625">
                <a:tc>
                  <a:txBody>
                    <a:bodyPr/>
                    <a:lstStyle/>
                    <a:p>
                      <a:pPr marL="0" marR="0" lvl="0" indent="0" algn="l" rtl="0">
                        <a:spcBef>
                          <a:spcPts val="0"/>
                        </a:spcBef>
                        <a:spcAft>
                          <a:spcPts val="0"/>
                        </a:spcAft>
                        <a:buNone/>
                      </a:pPr>
                      <a:r>
                        <a:rPr lang="en-US" sz="1800" b="0" dirty="0" err="1">
                          <a:solidFill>
                            <a:schemeClr val="dk1"/>
                          </a:solidFill>
                          <a:latin typeface="Calibri"/>
                          <a:ea typeface="Calibri"/>
                          <a:cs typeface="Calibri"/>
                          <a:sym typeface="Calibri"/>
                        </a:rPr>
                        <a:t>Корь</a:t>
                      </a:r>
                      <a:r>
                        <a:rPr lang="en-US" sz="1800" b="0" dirty="0">
                          <a:solidFill>
                            <a:schemeClr val="dk1"/>
                          </a:solidFill>
                          <a:latin typeface="Calibri"/>
                          <a:ea typeface="Calibri"/>
                          <a:cs typeface="Calibri"/>
                          <a:sym typeface="Calibri"/>
                        </a:rPr>
                        <a:t>: в </a:t>
                      </a:r>
                      <a:r>
                        <a:rPr lang="en-US" sz="1800" b="0" dirty="0" err="1">
                          <a:solidFill>
                            <a:schemeClr val="dk1"/>
                          </a:solidFill>
                          <a:latin typeface="Calibri"/>
                          <a:ea typeface="Calibri"/>
                          <a:cs typeface="Calibri"/>
                          <a:sym typeface="Calibri"/>
                        </a:rPr>
                        <a:t>Европе</a:t>
                      </a:r>
                      <a:r>
                        <a:rPr lang="en-US" sz="1800" b="0" dirty="0">
                          <a:solidFill>
                            <a:schemeClr val="dk1"/>
                          </a:solidFill>
                          <a:latin typeface="Calibri"/>
                          <a:ea typeface="Calibri"/>
                          <a:cs typeface="Calibri"/>
                          <a:sym typeface="Calibri"/>
                        </a:rPr>
                        <a:t> в </a:t>
                      </a:r>
                      <a:r>
                        <a:rPr lang="en-US" sz="1800" b="0" dirty="0" err="1">
                          <a:solidFill>
                            <a:schemeClr val="dk1"/>
                          </a:solidFill>
                          <a:latin typeface="Calibri"/>
                          <a:ea typeface="Calibri"/>
                          <a:cs typeface="Calibri"/>
                          <a:sym typeface="Calibri"/>
                        </a:rPr>
                        <a:t>этом</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году</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зарегистрировано</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рекордное</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количество</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случаев</a:t>
                      </a:r>
                      <a:r>
                        <a:rPr lang="en-US" sz="1800" b="0" dirty="0">
                          <a:solidFill>
                            <a:schemeClr val="dk1"/>
                          </a:solidFill>
                          <a:latin typeface="Calibri"/>
                          <a:ea typeface="Calibri"/>
                          <a:cs typeface="Calibri"/>
                          <a:sym typeface="Calibri"/>
                        </a:rPr>
                        <a:t> и 37 </a:t>
                      </a:r>
                      <a:r>
                        <a:rPr lang="en-US" sz="1800" b="0" dirty="0" err="1">
                          <a:solidFill>
                            <a:schemeClr val="dk1"/>
                          </a:solidFill>
                          <a:latin typeface="Calibri"/>
                          <a:ea typeface="Calibri"/>
                          <a:cs typeface="Calibri"/>
                          <a:sym typeface="Calibri"/>
                        </a:rPr>
                        <a:t>смертей</a:t>
                      </a: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400" b="0" dirty="0">
                          <a:solidFill>
                            <a:schemeClr val="dk1"/>
                          </a:solidFill>
                          <a:latin typeface="Calibri"/>
                          <a:ea typeface="Calibri"/>
                          <a:cs typeface="Calibri"/>
                          <a:sym typeface="Calibri"/>
                        </a:rPr>
                        <a:t>(20 </a:t>
                      </a:r>
                      <a:r>
                        <a:rPr lang="en-US" sz="1400" b="0" dirty="0" err="1">
                          <a:solidFill>
                            <a:schemeClr val="dk1"/>
                          </a:solidFill>
                          <a:latin typeface="Calibri"/>
                          <a:ea typeface="Calibri"/>
                          <a:cs typeface="Calibri"/>
                          <a:sym typeface="Calibri"/>
                        </a:rPr>
                        <a:t>августа</a:t>
                      </a:r>
                      <a:r>
                        <a:rPr lang="en-US" sz="1400" b="0" dirty="0">
                          <a:solidFill>
                            <a:schemeClr val="dk1"/>
                          </a:solidFill>
                          <a:latin typeface="Calibri"/>
                          <a:ea typeface="Calibri"/>
                          <a:cs typeface="Calibri"/>
                          <a:sym typeface="Calibri"/>
                        </a:rPr>
                        <a:t> 2018 г.)</a:t>
                      </a:r>
                      <a:endParaRPr sz="1100" b="0" dirty="0">
                        <a:solidFill>
                          <a:srgbClr val="6B6B6B"/>
                        </a:solidFill>
                        <a:latin typeface="Arial"/>
                        <a:ea typeface="Arial"/>
                        <a:cs typeface="Arial"/>
                        <a:sym typeface="Arial"/>
                      </a:endParaRPr>
                    </a:p>
                  </a:txBody>
                  <a:tcPr marL="182875" marR="91450" marT="45725" marB="45725">
                    <a:lnL w="28575" cap="flat" cmpd="sng">
                      <a:solidFill>
                        <a:srgbClr val="3F5E9D"/>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graphicFrame>
        <p:nvGraphicFramePr>
          <p:cNvPr id="329" name="Google Shape;329;p14"/>
          <p:cNvGraphicFramePr/>
          <p:nvPr/>
        </p:nvGraphicFramePr>
        <p:xfrm>
          <a:off x="4774019" y="3797834"/>
          <a:ext cx="2033500" cy="1676410"/>
        </p:xfrm>
        <a:graphic>
          <a:graphicData uri="http://schemas.openxmlformats.org/drawingml/2006/table">
            <a:tbl>
              <a:tblPr firstRow="1" bandRow="1">
                <a:noFill/>
                <a:tableStyleId>{C3E4F756-A043-46C7-AB9E-E0A037F052E7}</a:tableStyleId>
              </a:tblPr>
              <a:tblGrid>
                <a:gridCol w="2033500"/>
              </a:tblGrid>
              <a:tr h="741650">
                <a:tc>
                  <a:txBody>
                    <a:bodyPr/>
                    <a:lstStyle/>
                    <a:p>
                      <a:pPr marL="0" marR="0" lvl="0" indent="0" algn="l" rtl="0">
                        <a:spcBef>
                          <a:spcPts val="0"/>
                        </a:spcBef>
                        <a:spcAft>
                          <a:spcPts val="0"/>
                        </a:spcAft>
                        <a:buNone/>
                      </a:pPr>
                      <a:r>
                        <a:rPr lang="en-US" sz="1800" b="0" dirty="0">
                          <a:solidFill>
                            <a:schemeClr val="dk1"/>
                          </a:solidFill>
                          <a:latin typeface="Calibri"/>
                          <a:ea typeface="Calibri"/>
                          <a:cs typeface="Calibri"/>
                          <a:sym typeface="Calibri"/>
                        </a:rPr>
                        <a:t>В </a:t>
                      </a:r>
                      <a:r>
                        <a:rPr lang="en-US" sz="1800" b="0" dirty="0" err="1">
                          <a:solidFill>
                            <a:schemeClr val="dk1"/>
                          </a:solidFill>
                          <a:latin typeface="Calibri"/>
                          <a:ea typeface="Calibri"/>
                          <a:cs typeface="Calibri"/>
                          <a:sym typeface="Calibri"/>
                        </a:rPr>
                        <a:t>Италии</a:t>
                      </a:r>
                      <a:r>
                        <a:rPr lang="en-US" sz="1800" b="0" dirty="0">
                          <a:solidFill>
                            <a:schemeClr val="dk1"/>
                          </a:solidFill>
                          <a:latin typeface="Calibri"/>
                          <a:ea typeface="Calibri"/>
                          <a:cs typeface="Calibri"/>
                          <a:sym typeface="Calibri"/>
                        </a:rPr>
                        <a:t> в </a:t>
                      </a: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0" dirty="0">
                          <a:solidFill>
                            <a:schemeClr val="dk1"/>
                          </a:solidFill>
                          <a:latin typeface="Calibri"/>
                          <a:ea typeface="Calibri"/>
                          <a:cs typeface="Calibri"/>
                          <a:sym typeface="Calibri"/>
                        </a:rPr>
                        <a:t>2018 </a:t>
                      </a:r>
                      <a:r>
                        <a:rPr lang="en-US" sz="1800" b="0" dirty="0" err="1">
                          <a:solidFill>
                            <a:schemeClr val="dk1"/>
                          </a:solidFill>
                          <a:latin typeface="Calibri"/>
                          <a:ea typeface="Calibri"/>
                          <a:cs typeface="Calibri"/>
                          <a:sym typeface="Calibri"/>
                        </a:rPr>
                        <a:t>году</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зарегистрировано</a:t>
                      </a:r>
                      <a:r>
                        <a:rPr lang="en-US" sz="1800" b="0" dirty="0">
                          <a:solidFill>
                            <a:schemeClr val="dk1"/>
                          </a:solidFill>
                          <a:latin typeface="Calibri"/>
                          <a:ea typeface="Calibri"/>
                          <a:cs typeface="Calibri"/>
                          <a:sym typeface="Calibri"/>
                        </a:rPr>
                        <a:t> 2295 </a:t>
                      </a:r>
                      <a:r>
                        <a:rPr lang="en-US" sz="1800" b="0" dirty="0" err="1">
                          <a:solidFill>
                            <a:schemeClr val="dk1"/>
                          </a:solidFill>
                          <a:latin typeface="Calibri"/>
                          <a:ea typeface="Calibri"/>
                          <a:cs typeface="Calibri"/>
                          <a:sym typeface="Calibri"/>
                        </a:rPr>
                        <a:t>случаев</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кори</a:t>
                      </a: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400" b="0" dirty="0">
                          <a:solidFill>
                            <a:schemeClr val="dk1"/>
                          </a:solidFill>
                          <a:latin typeface="Calibri"/>
                          <a:ea typeface="Calibri"/>
                          <a:cs typeface="Calibri"/>
                          <a:sym typeface="Calibri"/>
                        </a:rPr>
                        <a:t>(25 </a:t>
                      </a:r>
                      <a:r>
                        <a:rPr lang="en-US" sz="1400" b="0" dirty="0" err="1">
                          <a:solidFill>
                            <a:schemeClr val="dk1"/>
                          </a:solidFill>
                          <a:latin typeface="Calibri"/>
                          <a:ea typeface="Calibri"/>
                          <a:cs typeface="Calibri"/>
                          <a:sym typeface="Calibri"/>
                        </a:rPr>
                        <a:t>ноября</a:t>
                      </a:r>
                      <a:r>
                        <a:rPr lang="en-US" sz="1400" b="0" dirty="0">
                          <a:solidFill>
                            <a:schemeClr val="dk1"/>
                          </a:solidFill>
                          <a:latin typeface="Calibri"/>
                          <a:ea typeface="Calibri"/>
                          <a:cs typeface="Calibri"/>
                          <a:sym typeface="Calibri"/>
                        </a:rPr>
                        <a:t> 2018 </a:t>
                      </a:r>
                      <a:r>
                        <a:rPr lang="en-US" sz="1400" b="0" dirty="0" err="1">
                          <a:solidFill>
                            <a:schemeClr val="dk1"/>
                          </a:solidFill>
                          <a:latin typeface="Calibri"/>
                          <a:ea typeface="Calibri"/>
                          <a:cs typeface="Calibri"/>
                          <a:sym typeface="Calibri"/>
                        </a:rPr>
                        <a:t>года</a:t>
                      </a:r>
                      <a:r>
                        <a:rPr lang="en-US" sz="1400" b="0" dirty="0">
                          <a:solidFill>
                            <a:schemeClr val="dk1"/>
                          </a:solidFill>
                          <a:latin typeface="Calibri"/>
                          <a:ea typeface="Calibri"/>
                          <a:cs typeface="Calibri"/>
                          <a:sym typeface="Calibri"/>
                        </a:rPr>
                        <a:t>)</a:t>
                      </a:r>
                      <a:endParaRPr sz="1400" b="0" dirty="0">
                        <a:solidFill>
                          <a:schemeClr val="dk1"/>
                        </a:solidFill>
                        <a:latin typeface="Calibri"/>
                        <a:ea typeface="Calibri"/>
                        <a:cs typeface="Calibri"/>
                        <a:sym typeface="Calibri"/>
                      </a:endParaRPr>
                    </a:p>
                  </a:txBody>
                  <a:tcPr marL="182875" marR="91450" marT="45725" marB="45725">
                    <a:lnL w="28575" cap="flat" cmpd="sng">
                      <a:solidFill>
                        <a:srgbClr val="3F5E9D"/>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graphicFrame>
        <p:nvGraphicFramePr>
          <p:cNvPr id="330" name="Google Shape;330;p14"/>
          <p:cNvGraphicFramePr/>
          <p:nvPr/>
        </p:nvGraphicFramePr>
        <p:xfrm>
          <a:off x="552814" y="3483268"/>
          <a:ext cx="1834600" cy="2009150"/>
        </p:xfrm>
        <a:graphic>
          <a:graphicData uri="http://schemas.openxmlformats.org/drawingml/2006/table">
            <a:tbl>
              <a:tblPr firstRow="1" bandRow="1">
                <a:noFill/>
                <a:tableStyleId>{C3E4F756-A043-46C7-AB9E-E0A037F052E7}</a:tableStyleId>
              </a:tblPr>
              <a:tblGrid>
                <a:gridCol w="1834600"/>
              </a:tblGrid>
              <a:tr h="2009150">
                <a:tc>
                  <a:txBody>
                    <a:bodyPr/>
                    <a:lstStyle/>
                    <a:p>
                      <a:pPr marL="0" marR="0" lvl="0" indent="0" algn="l" rtl="0">
                        <a:spcBef>
                          <a:spcPts val="0"/>
                        </a:spcBef>
                        <a:spcAft>
                          <a:spcPts val="0"/>
                        </a:spcAft>
                        <a:buNone/>
                      </a:pPr>
                      <a:r>
                        <a:rPr lang="en-US" sz="1800" b="0" dirty="0" err="1">
                          <a:solidFill>
                            <a:schemeClr val="dk1"/>
                          </a:solidFill>
                          <a:latin typeface="Calibri"/>
                          <a:ea typeface="Calibri"/>
                          <a:cs typeface="Calibri"/>
                          <a:sym typeface="Calibri"/>
                        </a:rPr>
                        <a:t>Число</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случаев</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заболевания</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корью</a:t>
                      </a:r>
                      <a:r>
                        <a:rPr lang="en-US" sz="1800" b="0" dirty="0">
                          <a:solidFill>
                            <a:schemeClr val="dk1"/>
                          </a:solidFill>
                          <a:latin typeface="Calibri"/>
                          <a:ea typeface="Calibri"/>
                          <a:cs typeface="Calibri"/>
                          <a:sym typeface="Calibri"/>
                        </a:rPr>
                        <a:t> в </a:t>
                      </a:r>
                      <a:r>
                        <a:rPr lang="en-US" sz="1800" b="0" dirty="0" err="1">
                          <a:solidFill>
                            <a:schemeClr val="dk1"/>
                          </a:solidFill>
                          <a:latin typeface="Calibri"/>
                          <a:ea typeface="Calibri"/>
                          <a:cs typeface="Calibri"/>
                          <a:sym typeface="Calibri"/>
                        </a:rPr>
                        <a:t>Европе</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достигает</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рекордного</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уровня</a:t>
                      </a: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400" b="0" dirty="0">
                          <a:solidFill>
                            <a:schemeClr val="dk1"/>
                          </a:solidFill>
                          <a:latin typeface="Calibri"/>
                          <a:ea typeface="Calibri"/>
                          <a:cs typeface="Calibri"/>
                          <a:sym typeface="Calibri"/>
                        </a:rPr>
                        <a:t>(23 </a:t>
                      </a:r>
                      <a:r>
                        <a:rPr lang="en-US" sz="1400" b="0" dirty="0" err="1">
                          <a:solidFill>
                            <a:schemeClr val="dk1"/>
                          </a:solidFill>
                          <a:latin typeface="Calibri"/>
                          <a:ea typeface="Calibri"/>
                          <a:cs typeface="Calibri"/>
                          <a:sym typeface="Calibri"/>
                        </a:rPr>
                        <a:t>августа</a:t>
                      </a:r>
                      <a:r>
                        <a:rPr lang="en-US" sz="1400" b="0" dirty="0">
                          <a:solidFill>
                            <a:schemeClr val="dk1"/>
                          </a:solidFill>
                          <a:latin typeface="Calibri"/>
                          <a:ea typeface="Calibri"/>
                          <a:cs typeface="Calibri"/>
                          <a:sym typeface="Calibri"/>
                        </a:rPr>
                        <a:t> 2018 г.)</a:t>
                      </a:r>
                      <a:endParaRPr sz="1400" b="0" dirty="0">
                        <a:solidFill>
                          <a:schemeClr val="dk1"/>
                        </a:solidFill>
                        <a:latin typeface="Calibri"/>
                        <a:ea typeface="Calibri"/>
                        <a:cs typeface="Calibri"/>
                        <a:sym typeface="Calibri"/>
                      </a:endParaRPr>
                    </a:p>
                  </a:txBody>
                  <a:tcPr marL="182875" marR="91450" marT="45725" marB="45725">
                    <a:lnL w="28575" cap="flat" cmpd="sng">
                      <a:solidFill>
                        <a:srgbClr val="3F5E9D"/>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graphicFrame>
        <p:nvGraphicFramePr>
          <p:cNvPr id="331" name="Google Shape;331;p14"/>
          <p:cNvGraphicFramePr/>
          <p:nvPr/>
        </p:nvGraphicFramePr>
        <p:xfrm>
          <a:off x="2455137" y="3390251"/>
          <a:ext cx="2116875" cy="2225050"/>
        </p:xfrm>
        <a:graphic>
          <a:graphicData uri="http://schemas.openxmlformats.org/drawingml/2006/table">
            <a:tbl>
              <a:tblPr firstRow="1" bandRow="1">
                <a:noFill/>
                <a:tableStyleId>{C3E4F756-A043-46C7-AB9E-E0A037F052E7}</a:tableStyleId>
              </a:tblPr>
              <a:tblGrid>
                <a:gridCol w="2116875"/>
              </a:tblGrid>
              <a:tr h="741650">
                <a:tc>
                  <a:txBody>
                    <a:bodyPr/>
                    <a:lstStyle/>
                    <a:p>
                      <a:pPr marL="0" marR="0" lvl="0" indent="0" algn="l" rtl="0">
                        <a:spcBef>
                          <a:spcPts val="0"/>
                        </a:spcBef>
                        <a:spcAft>
                          <a:spcPts val="0"/>
                        </a:spcAft>
                        <a:buNone/>
                      </a:pPr>
                      <a:r>
                        <a:rPr lang="en-US" sz="1800" b="0" dirty="0" err="1">
                          <a:solidFill>
                            <a:schemeClr val="dk1"/>
                          </a:solidFill>
                          <a:latin typeface="Calibri"/>
                          <a:ea typeface="Calibri"/>
                          <a:cs typeface="Calibri"/>
                          <a:sym typeface="Calibri"/>
                        </a:rPr>
                        <a:t>Чиновники</a:t>
                      </a:r>
                      <a:r>
                        <a:rPr lang="en-US" sz="1800" b="0" dirty="0">
                          <a:solidFill>
                            <a:schemeClr val="dk1"/>
                          </a:solidFill>
                          <a:latin typeface="Calibri"/>
                          <a:ea typeface="Calibri"/>
                          <a:cs typeface="Calibri"/>
                          <a:sym typeface="Calibri"/>
                        </a:rPr>
                        <a:t> США </a:t>
                      </a:r>
                      <a:r>
                        <a:rPr lang="en-US" sz="1800" b="0" dirty="0" err="1">
                          <a:solidFill>
                            <a:schemeClr val="dk1"/>
                          </a:solidFill>
                          <a:latin typeface="Calibri"/>
                          <a:ea typeface="Calibri"/>
                          <a:cs typeface="Calibri"/>
                          <a:sym typeface="Calibri"/>
                        </a:rPr>
                        <a:t>заявляют</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что</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случаи</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заболевания</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корью</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достигли</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рекордного</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уровня</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за</a:t>
                      </a:r>
                      <a:r>
                        <a:rPr lang="en-US" sz="1800" b="0" dirty="0">
                          <a:solidFill>
                            <a:schemeClr val="dk1"/>
                          </a:solidFill>
                          <a:latin typeface="Calibri"/>
                          <a:ea typeface="Calibri"/>
                          <a:cs typeface="Calibri"/>
                          <a:sym typeface="Calibri"/>
                        </a:rPr>
                        <a:t> 25 </a:t>
                      </a:r>
                      <a:r>
                        <a:rPr lang="en-US" sz="1800" b="0" dirty="0" err="1">
                          <a:solidFill>
                            <a:schemeClr val="dk1"/>
                          </a:solidFill>
                          <a:latin typeface="Calibri"/>
                          <a:ea typeface="Calibri"/>
                          <a:cs typeface="Calibri"/>
                          <a:sym typeface="Calibri"/>
                        </a:rPr>
                        <a:t>лет</a:t>
                      </a: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400" b="0" dirty="0">
                          <a:solidFill>
                            <a:schemeClr val="dk1"/>
                          </a:solidFill>
                          <a:latin typeface="Calibri"/>
                          <a:ea typeface="Calibri"/>
                          <a:cs typeface="Calibri"/>
                          <a:sym typeface="Calibri"/>
                        </a:rPr>
                        <a:t>(29 </a:t>
                      </a:r>
                      <a:r>
                        <a:rPr lang="en-US" sz="1400" b="0" dirty="0" err="1">
                          <a:solidFill>
                            <a:schemeClr val="dk1"/>
                          </a:solidFill>
                          <a:latin typeface="Calibri"/>
                          <a:ea typeface="Calibri"/>
                          <a:cs typeface="Calibri"/>
                          <a:sym typeface="Calibri"/>
                        </a:rPr>
                        <a:t>апреля</a:t>
                      </a:r>
                      <a:r>
                        <a:rPr lang="en-US" sz="1400" b="0" dirty="0">
                          <a:solidFill>
                            <a:schemeClr val="dk1"/>
                          </a:solidFill>
                          <a:latin typeface="Calibri"/>
                          <a:ea typeface="Calibri"/>
                          <a:cs typeface="Calibri"/>
                          <a:sym typeface="Calibri"/>
                        </a:rPr>
                        <a:t> 2019 г.)</a:t>
                      </a:r>
                      <a:endParaRPr sz="1400" b="0" dirty="0">
                        <a:solidFill>
                          <a:schemeClr val="dk1"/>
                        </a:solidFill>
                        <a:latin typeface="Calibri"/>
                        <a:ea typeface="Calibri"/>
                        <a:cs typeface="Calibri"/>
                        <a:sym typeface="Calibri"/>
                      </a:endParaRPr>
                    </a:p>
                  </a:txBody>
                  <a:tcPr marL="182875" marR="91450" marT="45725" marB="45725">
                    <a:lnL w="28575" cap="flat" cmpd="sng">
                      <a:solidFill>
                        <a:srgbClr val="3F5E9D"/>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graphicFrame>
        <p:nvGraphicFramePr>
          <p:cNvPr id="332" name="Google Shape;332;p14"/>
          <p:cNvGraphicFramePr/>
          <p:nvPr>
            <p:extLst>
              <p:ext uri="{D42A27DB-BD31-4B8C-83A1-F6EECF244321}">
                <p14:modId xmlns:p14="http://schemas.microsoft.com/office/powerpoint/2010/main" val="2986654657"/>
              </p:ext>
            </p:extLst>
          </p:nvPr>
        </p:nvGraphicFramePr>
        <p:xfrm>
          <a:off x="2735543" y="5761540"/>
          <a:ext cx="4955425" cy="944060"/>
        </p:xfrm>
        <a:graphic>
          <a:graphicData uri="http://schemas.openxmlformats.org/drawingml/2006/table">
            <a:tbl>
              <a:tblPr firstRow="1" bandRow="1">
                <a:noFill/>
                <a:tableStyleId>{C3E4F756-A043-46C7-AB9E-E0A037F052E7}</a:tableStyleId>
              </a:tblPr>
              <a:tblGrid>
                <a:gridCol w="4955425"/>
              </a:tblGrid>
              <a:tr h="944060">
                <a:tc>
                  <a:txBody>
                    <a:bodyPr/>
                    <a:lstStyle/>
                    <a:p>
                      <a:pPr marL="0" marR="0" lvl="0" indent="0" algn="l" rtl="0">
                        <a:lnSpc>
                          <a:spcPct val="100000"/>
                        </a:lnSpc>
                        <a:spcBef>
                          <a:spcPts val="0"/>
                        </a:spcBef>
                        <a:spcAft>
                          <a:spcPts val="0"/>
                        </a:spcAft>
                        <a:buClr>
                          <a:schemeClr val="dk1"/>
                        </a:buClr>
                        <a:buSzPts val="1100"/>
                        <a:buFont typeface="Arial"/>
                        <a:buNone/>
                      </a:pPr>
                      <a:r>
                        <a:rPr lang="en-US" sz="1800" b="0" dirty="0" err="1">
                          <a:solidFill>
                            <a:schemeClr val="tx1"/>
                          </a:solidFill>
                          <a:latin typeface="Calibri" panose="020F0502020204030204" pitchFamily="34" charset="0"/>
                          <a:ea typeface="Arial"/>
                          <a:cs typeface="Calibri" panose="020F0502020204030204" pitchFamily="34" charset="0"/>
                          <a:sym typeface="Arial"/>
                        </a:rPr>
                        <a:t>По</a:t>
                      </a:r>
                      <a:r>
                        <a:rPr lang="en-US" sz="1800" b="0" dirty="0">
                          <a:solidFill>
                            <a:schemeClr val="tx1"/>
                          </a:solidFill>
                          <a:latin typeface="Calibri" panose="020F0502020204030204" pitchFamily="34" charset="0"/>
                          <a:ea typeface="Arial"/>
                          <a:cs typeface="Calibri" panose="020F0502020204030204" pitchFamily="34" charset="0"/>
                          <a:sym typeface="Arial"/>
                        </a:rPr>
                        <a:t> </a:t>
                      </a:r>
                      <a:r>
                        <a:rPr lang="en-US" sz="1800" b="0" dirty="0" err="1">
                          <a:solidFill>
                            <a:schemeClr val="tx1"/>
                          </a:solidFill>
                          <a:latin typeface="Calibri" panose="020F0502020204030204" pitchFamily="34" charset="0"/>
                          <a:ea typeface="Arial"/>
                          <a:cs typeface="Calibri" panose="020F0502020204030204" pitchFamily="34" charset="0"/>
                          <a:sym typeface="Arial"/>
                        </a:rPr>
                        <a:t>мере</a:t>
                      </a:r>
                      <a:r>
                        <a:rPr lang="en-US" sz="1800" b="0" dirty="0">
                          <a:solidFill>
                            <a:schemeClr val="tx1"/>
                          </a:solidFill>
                          <a:latin typeface="Calibri" panose="020F0502020204030204" pitchFamily="34" charset="0"/>
                          <a:ea typeface="Arial"/>
                          <a:cs typeface="Calibri" panose="020F0502020204030204" pitchFamily="34" charset="0"/>
                          <a:sym typeface="Arial"/>
                        </a:rPr>
                        <a:t> </a:t>
                      </a:r>
                      <a:r>
                        <a:rPr lang="en-US" sz="1800" b="0" dirty="0" err="1">
                          <a:solidFill>
                            <a:schemeClr val="tx1"/>
                          </a:solidFill>
                          <a:latin typeface="Calibri" panose="020F0502020204030204" pitchFamily="34" charset="0"/>
                          <a:ea typeface="Arial"/>
                          <a:cs typeface="Calibri" panose="020F0502020204030204" pitchFamily="34" charset="0"/>
                          <a:sym typeface="Arial"/>
                        </a:rPr>
                        <a:t>роста</a:t>
                      </a:r>
                      <a:r>
                        <a:rPr lang="en-US" sz="1800" b="0" dirty="0">
                          <a:solidFill>
                            <a:schemeClr val="tx1"/>
                          </a:solidFill>
                          <a:latin typeface="Calibri" panose="020F0502020204030204" pitchFamily="34" charset="0"/>
                          <a:ea typeface="Arial"/>
                          <a:cs typeface="Calibri" panose="020F0502020204030204" pitchFamily="34" charset="0"/>
                          <a:sym typeface="Arial"/>
                        </a:rPr>
                        <a:t> </a:t>
                      </a:r>
                      <a:r>
                        <a:rPr lang="en-US" sz="1800" b="0" dirty="0" err="1">
                          <a:solidFill>
                            <a:schemeClr val="tx1"/>
                          </a:solidFill>
                          <a:latin typeface="Calibri" panose="020F0502020204030204" pitchFamily="34" charset="0"/>
                          <a:ea typeface="Arial"/>
                          <a:cs typeface="Calibri" panose="020F0502020204030204" pitchFamily="34" charset="0"/>
                          <a:sym typeface="Arial"/>
                        </a:rPr>
                        <a:t>кори</a:t>
                      </a:r>
                      <a:r>
                        <a:rPr lang="en-US" sz="1800" b="0" dirty="0">
                          <a:solidFill>
                            <a:schemeClr val="tx1"/>
                          </a:solidFill>
                          <a:latin typeface="Calibri" panose="020F0502020204030204" pitchFamily="34" charset="0"/>
                          <a:ea typeface="Arial"/>
                          <a:cs typeface="Calibri" panose="020F0502020204030204" pitchFamily="34" charset="0"/>
                          <a:sym typeface="Arial"/>
                        </a:rPr>
                        <a:t>, «</a:t>
                      </a:r>
                      <a:r>
                        <a:rPr lang="en-US" sz="1800" b="0" dirty="0" err="1">
                          <a:solidFill>
                            <a:schemeClr val="tx1"/>
                          </a:solidFill>
                          <a:latin typeface="Calibri" panose="020F0502020204030204" pitchFamily="34" charset="0"/>
                          <a:ea typeface="Arial"/>
                          <a:cs typeface="Calibri" panose="020F0502020204030204" pitchFamily="34" charset="0"/>
                          <a:sym typeface="Arial"/>
                        </a:rPr>
                        <a:t>Десятилетия</a:t>
                      </a:r>
                      <a:r>
                        <a:rPr lang="en-US" sz="1800" b="0" dirty="0">
                          <a:solidFill>
                            <a:schemeClr val="tx1"/>
                          </a:solidFill>
                          <a:latin typeface="Calibri" panose="020F0502020204030204" pitchFamily="34" charset="0"/>
                          <a:ea typeface="Arial"/>
                          <a:cs typeface="Calibri" panose="020F0502020204030204" pitchFamily="34" charset="0"/>
                          <a:sym typeface="Arial"/>
                        </a:rPr>
                        <a:t> </a:t>
                      </a:r>
                      <a:r>
                        <a:rPr lang="en-US" sz="1800" b="0" dirty="0" err="1">
                          <a:solidFill>
                            <a:schemeClr val="tx1"/>
                          </a:solidFill>
                          <a:latin typeface="Calibri" panose="020F0502020204030204" pitchFamily="34" charset="0"/>
                          <a:ea typeface="Arial"/>
                          <a:cs typeface="Calibri" panose="020F0502020204030204" pitchFamily="34" charset="0"/>
                          <a:sym typeface="Arial"/>
                        </a:rPr>
                        <a:t>прогресса</a:t>
                      </a:r>
                      <a:r>
                        <a:rPr lang="en-US" sz="1800" b="0" dirty="0">
                          <a:solidFill>
                            <a:schemeClr val="tx1"/>
                          </a:solidFill>
                          <a:latin typeface="Calibri" panose="020F0502020204030204" pitchFamily="34" charset="0"/>
                          <a:ea typeface="Arial"/>
                          <a:cs typeface="Calibri" panose="020F0502020204030204" pitchFamily="34" charset="0"/>
                          <a:sym typeface="Arial"/>
                        </a:rPr>
                        <a:t>» </a:t>
                      </a:r>
                      <a:r>
                        <a:rPr lang="en-US" sz="1800" b="0" dirty="0" err="1">
                          <a:solidFill>
                            <a:schemeClr val="tx1"/>
                          </a:solidFill>
                          <a:latin typeface="Calibri" panose="020F0502020204030204" pitchFamily="34" charset="0"/>
                          <a:ea typeface="Arial"/>
                          <a:cs typeface="Calibri" panose="020F0502020204030204" pitchFamily="34" charset="0"/>
                          <a:sym typeface="Arial"/>
                        </a:rPr>
                        <a:t>находятся</a:t>
                      </a:r>
                      <a:r>
                        <a:rPr lang="en-US" sz="1800" b="0" dirty="0">
                          <a:solidFill>
                            <a:schemeClr val="tx1"/>
                          </a:solidFill>
                          <a:latin typeface="Calibri" panose="020F0502020204030204" pitchFamily="34" charset="0"/>
                          <a:ea typeface="Arial"/>
                          <a:cs typeface="Calibri" panose="020F0502020204030204" pitchFamily="34" charset="0"/>
                          <a:sym typeface="Arial"/>
                        </a:rPr>
                        <a:t> </a:t>
                      </a:r>
                      <a:r>
                        <a:rPr lang="en-US" sz="1800" b="0" dirty="0" err="1">
                          <a:solidFill>
                            <a:schemeClr val="tx1"/>
                          </a:solidFill>
                          <a:latin typeface="Calibri" panose="020F0502020204030204" pitchFamily="34" charset="0"/>
                          <a:ea typeface="Arial"/>
                          <a:cs typeface="Calibri" panose="020F0502020204030204" pitchFamily="34" charset="0"/>
                          <a:sym typeface="Arial"/>
                        </a:rPr>
                        <a:t>под</a:t>
                      </a:r>
                      <a:r>
                        <a:rPr lang="en-US" sz="1800" b="0" dirty="0">
                          <a:solidFill>
                            <a:schemeClr val="tx1"/>
                          </a:solidFill>
                          <a:latin typeface="Calibri" panose="020F0502020204030204" pitchFamily="34" charset="0"/>
                          <a:ea typeface="Arial"/>
                          <a:cs typeface="Calibri" panose="020F0502020204030204" pitchFamily="34" charset="0"/>
                          <a:sym typeface="Arial"/>
                        </a:rPr>
                        <a:t> </a:t>
                      </a:r>
                      <a:r>
                        <a:rPr lang="en-US" sz="1800" b="0" dirty="0" err="1">
                          <a:solidFill>
                            <a:schemeClr val="tx1"/>
                          </a:solidFill>
                          <a:latin typeface="Calibri" panose="020F0502020204030204" pitchFamily="34" charset="0"/>
                          <a:ea typeface="Arial"/>
                          <a:cs typeface="Calibri" panose="020F0502020204030204" pitchFamily="34" charset="0"/>
                          <a:sym typeface="Arial"/>
                        </a:rPr>
                        <a:t>угрозой</a:t>
                      </a:r>
                      <a:endParaRPr sz="1800" b="0" dirty="0">
                        <a:solidFill>
                          <a:schemeClr val="tx1"/>
                        </a:solidFill>
                        <a:latin typeface="Calibri" panose="020F0502020204030204" pitchFamily="34" charset="0"/>
                        <a:ea typeface="Arial"/>
                        <a:cs typeface="Calibri" panose="020F0502020204030204" pitchFamily="34" charset="0"/>
                        <a:sym typeface="Arial"/>
                      </a:endParaRPr>
                    </a:p>
                    <a:p>
                      <a:pPr marL="0" marR="0" lvl="0" indent="0" algn="l" rtl="0">
                        <a:lnSpc>
                          <a:spcPct val="100000"/>
                        </a:lnSpc>
                        <a:spcBef>
                          <a:spcPts val="0"/>
                        </a:spcBef>
                        <a:spcAft>
                          <a:spcPts val="0"/>
                        </a:spcAft>
                        <a:buClr>
                          <a:schemeClr val="dk1"/>
                        </a:buClr>
                        <a:buSzPts val="1100"/>
                        <a:buFont typeface="Arial"/>
                        <a:buNone/>
                      </a:pPr>
                      <a:r>
                        <a:rPr lang="en-US" sz="1800" b="0" dirty="0">
                          <a:solidFill>
                            <a:schemeClr val="tx1"/>
                          </a:solidFill>
                          <a:latin typeface="Calibri" panose="020F0502020204030204" pitchFamily="34" charset="0"/>
                          <a:ea typeface="Arial"/>
                          <a:cs typeface="Calibri" panose="020F0502020204030204" pitchFamily="34" charset="0"/>
                          <a:sym typeface="Arial"/>
                        </a:rPr>
                        <a:t>(29 </a:t>
                      </a:r>
                      <a:r>
                        <a:rPr lang="en-US" sz="1800" b="0" dirty="0" err="1">
                          <a:solidFill>
                            <a:schemeClr val="tx1"/>
                          </a:solidFill>
                          <a:latin typeface="Calibri" panose="020F0502020204030204" pitchFamily="34" charset="0"/>
                          <a:ea typeface="Arial"/>
                          <a:cs typeface="Calibri" panose="020F0502020204030204" pitchFamily="34" charset="0"/>
                          <a:sym typeface="Arial"/>
                        </a:rPr>
                        <a:t>августа</a:t>
                      </a:r>
                      <a:r>
                        <a:rPr lang="en-US" sz="1800" b="0" dirty="0">
                          <a:solidFill>
                            <a:schemeClr val="tx1"/>
                          </a:solidFill>
                          <a:latin typeface="Calibri" panose="020F0502020204030204" pitchFamily="34" charset="0"/>
                          <a:ea typeface="Arial"/>
                          <a:cs typeface="Calibri" panose="020F0502020204030204" pitchFamily="34" charset="0"/>
                          <a:sym typeface="Arial"/>
                        </a:rPr>
                        <a:t> 2018 г</a:t>
                      </a:r>
                      <a:r>
                        <a:rPr lang="en-US" sz="1800" b="0" dirty="0" smtClean="0">
                          <a:solidFill>
                            <a:schemeClr val="tx1"/>
                          </a:solidFill>
                          <a:latin typeface="Calibri" panose="020F0502020204030204" pitchFamily="34" charset="0"/>
                          <a:ea typeface="Arial"/>
                          <a:cs typeface="Calibri" panose="020F0502020204030204" pitchFamily="34" charset="0"/>
                          <a:sym typeface="Arial"/>
                        </a:rPr>
                        <a:t>.)</a:t>
                      </a:r>
                      <a:endParaRPr sz="1800" b="0" dirty="0">
                        <a:solidFill>
                          <a:schemeClr val="tx1"/>
                        </a:solidFill>
                        <a:latin typeface="Calibri" panose="020F0502020204030204" pitchFamily="34" charset="0"/>
                        <a:ea typeface="Arial"/>
                        <a:cs typeface="Calibri" panose="020F0502020204030204" pitchFamily="34" charset="0"/>
                        <a:sym typeface="Arial"/>
                      </a:endParaRPr>
                    </a:p>
                  </a:txBody>
                  <a:tcPr marL="182875" marR="91450" marT="45725" marB="45725">
                    <a:lnL w="28575" cap="flat" cmpd="sng">
                      <a:solidFill>
                        <a:srgbClr val="3F5E9D"/>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r>
            </a:tbl>
          </a:graphicData>
        </a:graphic>
      </p:graphicFrame>
      <p:pic>
        <p:nvPicPr>
          <p:cNvPr id="333" name="Google Shape;333;p14"/>
          <p:cNvPicPr preferRelativeResize="0"/>
          <p:nvPr/>
        </p:nvPicPr>
        <p:blipFill rotWithShape="1">
          <a:blip r:embed="rId7">
            <a:alphaModFix/>
          </a:blip>
          <a:srcRect/>
          <a:stretch/>
        </p:blipFill>
        <p:spPr>
          <a:xfrm>
            <a:off x="537612" y="5761540"/>
            <a:ext cx="1919660" cy="571099"/>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5"/>
          <p:cNvSpPr txBox="1">
            <a:spLocks noGrp="1"/>
          </p:cNvSpPr>
          <p:nvPr>
            <p:ph type="title"/>
          </p:nvPr>
        </p:nvSpPr>
        <p:spPr>
          <a:xfrm>
            <a:off x="812800" y="1069848"/>
            <a:ext cx="7156450" cy="103327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Rockwell"/>
              <a:buNone/>
            </a:pPr>
            <a:r>
              <a:rPr lang="en-US"/>
              <a:t>ОБЩИЕ МИФЫ</a:t>
            </a:r>
            <a:endParaRPr/>
          </a:p>
        </p:txBody>
      </p:sp>
      <p:sp>
        <p:nvSpPr>
          <p:cNvPr id="340" name="Google Shape;340;p15"/>
          <p:cNvSpPr txBox="1">
            <a:spLocks noGrp="1"/>
          </p:cNvSpPr>
          <p:nvPr>
            <p:ph type="body" idx="1"/>
          </p:nvPr>
        </p:nvSpPr>
        <p:spPr>
          <a:xfrm>
            <a:off x="813816" y="2286000"/>
            <a:ext cx="4663018" cy="38209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en-US" sz="2400" b="1" dirty="0">
                <a:solidFill>
                  <a:schemeClr val="tx1"/>
                </a:solidFill>
                <a:latin typeface="Calibri" panose="020F0502020204030204" pitchFamily="34" charset="0"/>
                <a:cs typeface="Calibri" panose="020F0502020204030204" pitchFamily="34" charset="0"/>
              </a:rPr>
              <a:t>МИФ: </a:t>
            </a:r>
            <a:r>
              <a:rPr lang="en-US" sz="2400" dirty="0">
                <a:solidFill>
                  <a:schemeClr val="tx1"/>
                </a:solidFill>
                <a:latin typeface="Calibri" panose="020F0502020204030204" pitchFamily="34" charset="0"/>
                <a:cs typeface="Calibri" panose="020F0502020204030204" pitchFamily="34" charset="0"/>
              </a:rPr>
              <a:t>ВАКЦИНЫ - ПРИЧИНА АУТИЗМА</a:t>
            </a:r>
            <a:endParaRPr sz="2400" dirty="0">
              <a:solidFill>
                <a:schemeClr val="tx1"/>
              </a:solidFill>
              <a:latin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SzPts val="1800"/>
              <a:buChar char="•"/>
            </a:pPr>
            <a:r>
              <a:rPr lang="en-US" sz="1800" dirty="0" err="1">
                <a:solidFill>
                  <a:schemeClr val="tx1"/>
                </a:solidFill>
                <a:latin typeface="Calibri" panose="020F0502020204030204" pitchFamily="34" charset="0"/>
                <a:cs typeface="Calibri" panose="020F0502020204030204" pitchFamily="34" charset="0"/>
              </a:rPr>
              <a:t>Миф</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был</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спровоцирован</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ошибочными</a:t>
            </a:r>
            <a:r>
              <a:rPr lang="en-US" sz="1800" dirty="0">
                <a:solidFill>
                  <a:schemeClr val="tx1"/>
                </a:solidFill>
                <a:latin typeface="Calibri" panose="020F0502020204030204" pitchFamily="34" charset="0"/>
                <a:cs typeface="Calibri" panose="020F0502020204030204" pitchFamily="34" charset="0"/>
              </a:rPr>
              <a:t> и </a:t>
            </a:r>
            <a:r>
              <a:rPr lang="en-US" sz="1800" dirty="0" err="1">
                <a:solidFill>
                  <a:schemeClr val="tx1"/>
                </a:solidFill>
                <a:latin typeface="Calibri" panose="020F0502020204030204" pitchFamily="34" charset="0"/>
                <a:cs typeface="Calibri" panose="020F0502020204030204" pitchFamily="34" charset="0"/>
              </a:rPr>
              <a:t>мошенническими</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исследованиями</a:t>
            </a:r>
            <a:endParaRPr sz="1800" dirty="0">
              <a:solidFill>
                <a:schemeClr val="tx1"/>
              </a:solidFill>
              <a:latin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SzPts val="1800"/>
              <a:buChar char="•"/>
            </a:pPr>
            <a:r>
              <a:rPr lang="en-US" sz="1800" dirty="0" err="1">
                <a:solidFill>
                  <a:schemeClr val="tx1"/>
                </a:solidFill>
                <a:latin typeface="Calibri" panose="020F0502020204030204" pitchFamily="34" charset="0"/>
                <a:cs typeface="Calibri" panose="020F0502020204030204" pitchFamily="34" charset="0"/>
              </a:rPr>
              <a:t>Исследование</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было</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отозвано</a:t>
            </a:r>
            <a:r>
              <a:rPr lang="en-US" sz="1800" dirty="0">
                <a:solidFill>
                  <a:schemeClr val="tx1"/>
                </a:solidFill>
                <a:latin typeface="Calibri" panose="020F0502020204030204" pitchFamily="34" charset="0"/>
                <a:cs typeface="Calibri" panose="020F0502020204030204" pitchFamily="34" charset="0"/>
              </a:rPr>
              <a:t>, и у </a:t>
            </a:r>
            <a:r>
              <a:rPr lang="en-US" sz="1800" dirty="0" err="1">
                <a:solidFill>
                  <a:schemeClr val="tx1"/>
                </a:solidFill>
                <a:latin typeface="Calibri" panose="020F0502020204030204" pitchFamily="34" charset="0"/>
                <a:cs typeface="Calibri" panose="020F0502020204030204" pitchFamily="34" charset="0"/>
              </a:rPr>
              <a:t>основного</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автора</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была</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отозвана</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медицинская</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лицензия</a:t>
            </a:r>
            <a:endParaRPr sz="1800" dirty="0">
              <a:solidFill>
                <a:schemeClr val="tx1"/>
              </a:solidFill>
              <a:latin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SzPts val="1800"/>
              <a:buChar char="•"/>
            </a:pPr>
            <a:r>
              <a:rPr lang="en-US" sz="1800" dirty="0" err="1">
                <a:solidFill>
                  <a:schemeClr val="tx1"/>
                </a:solidFill>
                <a:latin typeface="Calibri" panose="020F0502020204030204" pitchFamily="34" charset="0"/>
                <a:cs typeface="Calibri" panose="020F0502020204030204" pitchFamily="34" charset="0"/>
              </a:rPr>
              <a:t>Последующие</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исследования</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не</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обнаружили</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никакой</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связи</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между</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вакцинами</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их</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ингредиентами</a:t>
            </a:r>
            <a:r>
              <a:rPr lang="en-US" sz="1800" dirty="0">
                <a:solidFill>
                  <a:schemeClr val="tx1"/>
                </a:solidFill>
                <a:latin typeface="Calibri" panose="020F0502020204030204" pitchFamily="34" charset="0"/>
                <a:cs typeface="Calibri" panose="020F0502020204030204" pitchFamily="34" charset="0"/>
              </a:rPr>
              <a:t> и </a:t>
            </a:r>
            <a:r>
              <a:rPr lang="en-US" sz="1800" dirty="0" err="1">
                <a:solidFill>
                  <a:schemeClr val="tx1"/>
                </a:solidFill>
                <a:latin typeface="Calibri" panose="020F0502020204030204" pitchFamily="34" charset="0"/>
                <a:cs typeface="Calibri" panose="020F0502020204030204" pitchFamily="34" charset="0"/>
              </a:rPr>
              <a:t>аутизмом</a:t>
            </a:r>
            <a:endParaRPr sz="1800" dirty="0">
              <a:solidFill>
                <a:schemeClr val="tx1"/>
              </a:solidFill>
              <a:latin typeface="Calibri" panose="020F0502020204030204" pitchFamily="34" charset="0"/>
              <a:cs typeface="Calibri" panose="020F0502020204030204" pitchFamily="34" charset="0"/>
            </a:endParaRPr>
          </a:p>
        </p:txBody>
      </p:sp>
      <p:sp>
        <p:nvSpPr>
          <p:cNvPr id="342" name="Google Shape;342;p15"/>
          <p:cNvSpPr/>
          <p:nvPr/>
        </p:nvSpPr>
        <p:spPr>
          <a:xfrm>
            <a:off x="5731567" y="3058887"/>
            <a:ext cx="2523737" cy="2523737"/>
          </a:xfrm>
          <a:prstGeom prst="ellipse">
            <a:avLst/>
          </a:prstGeom>
          <a:solidFill>
            <a:srgbClr val="D64E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lt1"/>
                </a:solidFill>
                <a:latin typeface="Calibri"/>
                <a:ea typeface="Calibri"/>
                <a:cs typeface="Calibri"/>
                <a:sym typeface="Calibri"/>
              </a:rPr>
              <a:t>ФАКТ</a:t>
            </a:r>
            <a:r>
              <a:rPr lang="en-US" sz="1800" dirty="0">
                <a:solidFill>
                  <a:schemeClr val="lt1"/>
                </a:solidFill>
                <a:latin typeface="Calibri"/>
                <a:ea typeface="Calibri"/>
                <a:cs typeface="Calibri"/>
                <a:sym typeface="Calibri"/>
              </a:rPr>
              <a:t>:</a:t>
            </a:r>
            <a:endParaRPr sz="1800" dirty="0">
              <a:solidFill>
                <a:schemeClr val="lt1"/>
              </a:solidFill>
              <a:latin typeface="Calibri"/>
              <a:ea typeface="Calibri"/>
              <a:cs typeface="Calibri"/>
              <a:sym typeface="Calibri"/>
            </a:endParaRPr>
          </a:p>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НЕТ НИКАКОЙ СВЯЗИ  МЕЖДУ ВАКЦИНАМИ И АУТИЗМОМ</a:t>
            </a:r>
            <a:endParaRPr sz="1800" dirty="0">
              <a:solidFill>
                <a:srgbClr val="D8E2F3"/>
              </a:solidFill>
              <a:latin typeface="Arial"/>
              <a:ea typeface="Arial"/>
              <a:cs typeface="Arial"/>
              <a:sym typeface="Arial"/>
            </a:endParaRPr>
          </a:p>
        </p:txBody>
      </p:sp>
      <p:pic>
        <p:nvPicPr>
          <p:cNvPr id="343" name="Google Shape;343;p15"/>
          <p:cNvPicPr preferRelativeResize="0"/>
          <p:nvPr/>
        </p:nvPicPr>
        <p:blipFill rotWithShape="1">
          <a:blip r:embed="rId3">
            <a:alphaModFix/>
          </a:blip>
          <a:srcRect/>
          <a:stretch/>
        </p:blipFill>
        <p:spPr>
          <a:xfrm rot="10800000">
            <a:off x="2258354" y="5788999"/>
            <a:ext cx="1472220" cy="1069001"/>
          </a:xfrm>
          <a:prstGeom prst="rect">
            <a:avLst/>
          </a:prstGeom>
          <a:noFill/>
          <a:ln>
            <a:noFill/>
          </a:ln>
        </p:spPr>
      </p:pic>
      <p:sp>
        <p:nvSpPr>
          <p:cNvPr id="341" name="Google Shape;341;p15"/>
          <p:cNvSpPr/>
          <p:nvPr/>
        </p:nvSpPr>
        <p:spPr>
          <a:xfrm flipH="1">
            <a:off x="7096200" y="2359654"/>
            <a:ext cx="942154" cy="942154"/>
          </a:xfrm>
          <a:prstGeom prst="ellipse">
            <a:avLst/>
          </a:prstGeom>
          <a:solidFill>
            <a:srgbClr val="3E5E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D8E2F3"/>
              </a:solidFill>
              <a:latin typeface="Arial"/>
              <a:ea typeface="Arial"/>
              <a:cs typeface="Arial"/>
              <a:sym typeface="Arial"/>
            </a:endParaRPr>
          </a:p>
        </p:txBody>
      </p:sp>
      <p:pic>
        <p:nvPicPr>
          <p:cNvPr id="344" name="Google Shape;344;p15"/>
          <p:cNvPicPr preferRelativeResize="0"/>
          <p:nvPr/>
        </p:nvPicPr>
        <p:blipFill rotWithShape="1">
          <a:blip r:embed="rId4">
            <a:alphaModFix/>
          </a:blip>
          <a:srcRect/>
          <a:stretch/>
        </p:blipFill>
        <p:spPr>
          <a:xfrm>
            <a:off x="7333669" y="2515470"/>
            <a:ext cx="510759" cy="510759"/>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16"/>
          <p:cNvSpPr txBox="1">
            <a:spLocks noGrp="1"/>
          </p:cNvSpPr>
          <p:nvPr>
            <p:ph type="title"/>
          </p:nvPr>
        </p:nvSpPr>
        <p:spPr>
          <a:xfrm>
            <a:off x="812800" y="1069848"/>
            <a:ext cx="7156450" cy="103327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Rockwell"/>
              <a:buNone/>
            </a:pPr>
            <a:r>
              <a:rPr lang="en-US"/>
              <a:t>ОБЩИЕ МИФЫ</a:t>
            </a:r>
            <a:endParaRPr/>
          </a:p>
        </p:txBody>
      </p:sp>
      <p:pic>
        <p:nvPicPr>
          <p:cNvPr id="351" name="Google Shape;351;p16"/>
          <p:cNvPicPr preferRelativeResize="0"/>
          <p:nvPr/>
        </p:nvPicPr>
        <p:blipFill rotWithShape="1">
          <a:blip r:embed="rId3">
            <a:alphaModFix/>
          </a:blip>
          <a:srcRect/>
          <a:stretch/>
        </p:blipFill>
        <p:spPr>
          <a:xfrm rot="10800000">
            <a:off x="2258354" y="5788999"/>
            <a:ext cx="1472220" cy="1069001"/>
          </a:xfrm>
          <a:prstGeom prst="rect">
            <a:avLst/>
          </a:prstGeom>
          <a:noFill/>
          <a:ln>
            <a:noFill/>
          </a:ln>
        </p:spPr>
      </p:pic>
      <p:sp>
        <p:nvSpPr>
          <p:cNvPr id="352" name="Google Shape;352;p16"/>
          <p:cNvSpPr/>
          <p:nvPr/>
        </p:nvSpPr>
        <p:spPr>
          <a:xfrm>
            <a:off x="6193569" y="3556193"/>
            <a:ext cx="2747415" cy="2747415"/>
          </a:xfrm>
          <a:prstGeom prst="ellipse">
            <a:avLst/>
          </a:prstGeom>
          <a:solidFill>
            <a:srgbClr val="D64E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ФАКТ</a:t>
            </a:r>
            <a:r>
              <a:rPr lang="en-US" sz="1800">
                <a:solidFill>
                  <a:schemeClr val="lt1"/>
                </a:solidFill>
                <a:latin typeface="Calibri"/>
                <a:ea typeface="Calibri"/>
                <a:cs typeface="Calibri"/>
                <a:sym typeface="Calibri"/>
              </a:rPr>
              <a:t>:</a:t>
            </a:r>
            <a:endParaRPr sz="1800">
              <a:solidFill>
                <a:schemeClr val="lt1"/>
              </a:solidFill>
              <a:latin typeface="Calibri"/>
              <a:ea typeface="Calibri"/>
              <a:cs typeface="Calibri"/>
              <a:sym typeface="Calibri"/>
            </a:endParaRPr>
          </a:p>
          <a:p>
            <a:pPr marL="0" marR="0" lvl="0" indent="0" algn="ctr" rtl="0">
              <a:spcBef>
                <a:spcPts val="0"/>
              </a:spcBef>
              <a:spcAft>
                <a:spcPts val="0"/>
              </a:spcAft>
              <a:buNone/>
            </a:pPr>
            <a:r>
              <a:rPr lang="en-US" sz="1800">
                <a:solidFill>
                  <a:schemeClr val="lt1"/>
                </a:solidFill>
                <a:latin typeface="Calibri"/>
                <a:ea typeface="Calibri"/>
                <a:cs typeface="Calibri"/>
                <a:sym typeface="Calibri"/>
              </a:rPr>
              <a:t>ПРОДЛЕНИЕ ПЕРИОДА ВАКЦИНАЦИИ ОСТАВЛЯЕТ ДЕТЕЙ НЕЗАЩИЩЕННЫМИ</a:t>
            </a:r>
            <a:endParaRPr sz="1800">
              <a:solidFill>
                <a:srgbClr val="D8E2F3"/>
              </a:solidFill>
              <a:latin typeface="Arial"/>
              <a:ea typeface="Arial"/>
              <a:cs typeface="Arial"/>
              <a:sym typeface="Arial"/>
            </a:endParaRPr>
          </a:p>
        </p:txBody>
      </p:sp>
      <p:sp>
        <p:nvSpPr>
          <p:cNvPr id="353" name="Google Shape;353;p16"/>
          <p:cNvSpPr/>
          <p:nvPr/>
        </p:nvSpPr>
        <p:spPr>
          <a:xfrm flipH="1">
            <a:off x="6193569" y="2852849"/>
            <a:ext cx="1152302" cy="1152302"/>
          </a:xfrm>
          <a:prstGeom prst="ellipse">
            <a:avLst/>
          </a:prstGeom>
          <a:solidFill>
            <a:srgbClr val="3E5E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D8E2F3"/>
              </a:solidFill>
              <a:latin typeface="Arial"/>
              <a:ea typeface="Arial"/>
              <a:cs typeface="Arial"/>
              <a:sym typeface="Arial"/>
            </a:endParaRPr>
          </a:p>
        </p:txBody>
      </p:sp>
      <p:pic>
        <p:nvPicPr>
          <p:cNvPr id="354" name="Google Shape;354;p16"/>
          <p:cNvPicPr preferRelativeResize="0"/>
          <p:nvPr/>
        </p:nvPicPr>
        <p:blipFill rotWithShape="1">
          <a:blip r:embed="rId4">
            <a:alphaModFix/>
          </a:blip>
          <a:srcRect/>
          <a:stretch/>
        </p:blipFill>
        <p:spPr>
          <a:xfrm>
            <a:off x="6461853" y="3091397"/>
            <a:ext cx="615733" cy="615733"/>
          </a:xfrm>
          <a:prstGeom prst="rect">
            <a:avLst/>
          </a:prstGeom>
          <a:noFill/>
          <a:ln>
            <a:noFill/>
          </a:ln>
        </p:spPr>
      </p:pic>
      <p:sp>
        <p:nvSpPr>
          <p:cNvPr id="355" name="Google Shape;355;p16"/>
          <p:cNvSpPr txBox="1">
            <a:spLocks noGrp="1"/>
          </p:cNvSpPr>
          <p:nvPr>
            <p:ph type="body" idx="1"/>
          </p:nvPr>
        </p:nvSpPr>
        <p:spPr>
          <a:xfrm>
            <a:off x="813816" y="2003255"/>
            <a:ext cx="5193986" cy="402336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sz="2400" b="1" dirty="0">
                <a:solidFill>
                  <a:schemeClr val="tx1"/>
                </a:solidFill>
                <a:latin typeface="Calibri" panose="020F0502020204030204" pitchFamily="34" charset="0"/>
                <a:cs typeface="Calibri" panose="020F0502020204030204" pitchFamily="34" charset="0"/>
              </a:rPr>
              <a:t>МИФ: </a:t>
            </a:r>
            <a:r>
              <a:rPr lang="en-US" sz="2400" dirty="0">
                <a:solidFill>
                  <a:schemeClr val="tx1"/>
                </a:solidFill>
                <a:latin typeface="Calibri" panose="020F0502020204030204" pitchFamily="34" charset="0"/>
                <a:cs typeface="Calibri" panose="020F0502020204030204" pitchFamily="34" charset="0"/>
              </a:rPr>
              <a:t>ЛУЧШЕ РАСПРЕДЕЛИТЬ  ВАКЦИНЫ ДЛЯ ДЕТЕЙ С ИСПОЛЬЗОВАНИЕМ АЛЬТЕРНАТИВНОГО РАСПИСАНИЯ</a:t>
            </a:r>
            <a:endParaRPr sz="2400" dirty="0">
              <a:solidFill>
                <a:schemeClr val="tx1"/>
              </a:solidFill>
              <a:latin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SzPts val="1800"/>
              <a:buChar char="•"/>
            </a:pPr>
            <a:r>
              <a:rPr lang="en-US" sz="1800" dirty="0">
                <a:solidFill>
                  <a:schemeClr val="tx1"/>
                </a:solidFill>
                <a:latin typeface="Calibri" panose="020F0502020204030204" pitchFamily="34" charset="0"/>
                <a:cs typeface="Calibri" panose="020F0502020204030204" pitchFamily="34" charset="0"/>
              </a:rPr>
              <a:t>С </a:t>
            </a:r>
            <a:r>
              <a:rPr lang="en-US" sz="1800" dirty="0" err="1">
                <a:solidFill>
                  <a:schemeClr val="tx1"/>
                </a:solidFill>
                <a:latin typeface="Calibri" panose="020F0502020204030204" pitchFamily="34" charset="0"/>
                <a:cs typeface="Calibri" panose="020F0502020204030204" pitchFamily="34" charset="0"/>
              </a:rPr>
              <a:t>самого</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рождения</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иммунная</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система</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ребенка</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хорошо</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устроена</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для</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реагирования</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на</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вакцины</a:t>
            </a:r>
            <a:endParaRPr sz="1800" dirty="0">
              <a:solidFill>
                <a:schemeClr val="tx1"/>
              </a:solidFill>
              <a:latin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SzPts val="1800"/>
              <a:buChar char="•"/>
            </a:pPr>
            <a:r>
              <a:rPr lang="en-US" sz="1800" dirty="0" err="1">
                <a:solidFill>
                  <a:schemeClr val="tx1"/>
                </a:solidFill>
                <a:latin typeface="Calibri" panose="020F0502020204030204" pitchFamily="34" charset="0"/>
                <a:cs typeface="Calibri" panose="020F0502020204030204" pitchFamily="34" charset="0"/>
              </a:rPr>
              <a:t>Нет</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никаких</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доказательств</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того</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что</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расширение</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графика</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улучшает</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результаты</a:t>
            </a:r>
            <a:r>
              <a:rPr lang="en-US" sz="1800" dirty="0">
                <a:solidFill>
                  <a:schemeClr val="tx1"/>
                </a:solidFill>
                <a:latin typeface="Calibri" panose="020F0502020204030204" pitchFamily="34" charset="0"/>
                <a:cs typeface="Calibri" panose="020F0502020204030204" pitchFamily="34" charset="0"/>
              </a:rPr>
              <a:t> в </a:t>
            </a:r>
            <a:r>
              <a:rPr lang="en-US" sz="1800" dirty="0" err="1">
                <a:solidFill>
                  <a:schemeClr val="tx1"/>
                </a:solidFill>
                <a:latin typeface="Calibri" panose="020F0502020204030204" pitchFamily="34" charset="0"/>
                <a:cs typeface="Calibri" panose="020F0502020204030204" pitchFamily="34" charset="0"/>
              </a:rPr>
              <a:t>отношении</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здоровья</a:t>
            </a:r>
            <a:endParaRPr sz="1800" dirty="0">
              <a:solidFill>
                <a:schemeClr val="tx1"/>
              </a:solidFill>
              <a:latin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SzPts val="1800"/>
              <a:buChar char="•"/>
            </a:pPr>
            <a:r>
              <a:rPr lang="en-US" sz="1800" dirty="0" err="1">
                <a:solidFill>
                  <a:schemeClr val="tx1"/>
                </a:solidFill>
                <a:latin typeface="Calibri" panose="020F0502020204030204" pitchFamily="34" charset="0"/>
                <a:cs typeface="Calibri" panose="020F0502020204030204" pitchFamily="34" charset="0"/>
              </a:rPr>
              <a:t>Задержка</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вакцинации</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увеличивает</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время</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восприимчивости</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детей</a:t>
            </a:r>
            <a:r>
              <a:rPr lang="en-US" sz="1800" dirty="0">
                <a:solidFill>
                  <a:schemeClr val="tx1"/>
                </a:solidFill>
                <a:latin typeface="Calibri" panose="020F0502020204030204" pitchFamily="34" charset="0"/>
                <a:cs typeface="Calibri" panose="020F0502020204030204" pitchFamily="34" charset="0"/>
              </a:rPr>
              <a:t> к </a:t>
            </a:r>
            <a:r>
              <a:rPr lang="en-US" sz="1800" dirty="0" err="1">
                <a:solidFill>
                  <a:schemeClr val="tx1"/>
                </a:solidFill>
                <a:latin typeface="Calibri" panose="020F0502020204030204" pitchFamily="34" charset="0"/>
                <a:cs typeface="Calibri" panose="020F0502020204030204" pitchFamily="34" charset="0"/>
              </a:rPr>
              <a:t>болезням</a:t>
            </a:r>
            <a:endParaRPr sz="1800" dirty="0">
              <a:solidFill>
                <a:schemeClr val="tx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17"/>
          <p:cNvSpPr txBox="1">
            <a:spLocks noGrp="1"/>
          </p:cNvSpPr>
          <p:nvPr>
            <p:ph type="title"/>
          </p:nvPr>
        </p:nvSpPr>
        <p:spPr>
          <a:xfrm>
            <a:off x="812800" y="1069848"/>
            <a:ext cx="7156450" cy="103327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Rockwell"/>
              <a:buNone/>
            </a:pPr>
            <a:r>
              <a:rPr lang="en-US"/>
              <a:t>ОБЩИЕ МИФЫ</a:t>
            </a:r>
            <a:endParaRPr/>
          </a:p>
        </p:txBody>
      </p:sp>
      <p:sp>
        <p:nvSpPr>
          <p:cNvPr id="362" name="Google Shape;362;p17"/>
          <p:cNvSpPr/>
          <p:nvPr/>
        </p:nvSpPr>
        <p:spPr>
          <a:xfrm>
            <a:off x="5705569" y="2793489"/>
            <a:ext cx="3216285" cy="3216285"/>
          </a:xfrm>
          <a:prstGeom prst="ellipse">
            <a:avLst/>
          </a:prstGeom>
          <a:solidFill>
            <a:srgbClr val="3E5E9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lt1"/>
                </a:solidFill>
                <a:latin typeface="Calibri"/>
                <a:ea typeface="Calibri"/>
                <a:cs typeface="Calibri"/>
                <a:sym typeface="Calibri"/>
              </a:rPr>
              <a:t>ФАКТ</a:t>
            </a:r>
            <a:r>
              <a:rPr lang="en-US" sz="1800" dirty="0">
                <a:solidFill>
                  <a:schemeClr val="lt1"/>
                </a:solidFill>
                <a:latin typeface="Calibri"/>
                <a:ea typeface="Calibri"/>
                <a:cs typeface="Calibri"/>
                <a:sym typeface="Calibri"/>
              </a:rPr>
              <a:t>:</a:t>
            </a:r>
            <a:endParaRPr sz="1800" dirty="0">
              <a:solidFill>
                <a:schemeClr val="lt1"/>
              </a:solidFill>
              <a:latin typeface="Calibri"/>
              <a:ea typeface="Calibri"/>
              <a:cs typeface="Calibri"/>
              <a:sym typeface="Calibri"/>
            </a:endParaRPr>
          </a:p>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ВАКЦИНЫ ПОДВЕРГАЮТСЯ ТЩАТЕЛЬНЫМ ИССЛЕДОВАНИЯМ И ОБЩЕГО МОНИТОРИНГА ДО ДНЯ УТВЕРЖДЕНИЯ</a:t>
            </a:r>
            <a:endParaRPr sz="1800" dirty="0">
              <a:solidFill>
                <a:schemeClr val="lt1"/>
              </a:solidFill>
              <a:latin typeface="Rockwell"/>
              <a:ea typeface="Rockwell"/>
              <a:cs typeface="Rockwell"/>
              <a:sym typeface="Rockwell"/>
            </a:endParaRPr>
          </a:p>
        </p:txBody>
      </p:sp>
      <p:sp>
        <p:nvSpPr>
          <p:cNvPr id="363" name="Google Shape;363;p17"/>
          <p:cNvSpPr/>
          <p:nvPr/>
        </p:nvSpPr>
        <p:spPr>
          <a:xfrm>
            <a:off x="5459466" y="2847877"/>
            <a:ext cx="1033272" cy="1033272"/>
          </a:xfrm>
          <a:prstGeom prst="ellipse">
            <a:avLst/>
          </a:prstGeom>
          <a:solidFill>
            <a:srgbClr val="D64E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D8E2F3"/>
              </a:solidFill>
              <a:latin typeface="Arial"/>
              <a:ea typeface="Arial"/>
              <a:cs typeface="Arial"/>
              <a:sym typeface="Arial"/>
            </a:endParaRPr>
          </a:p>
        </p:txBody>
      </p:sp>
      <p:pic>
        <p:nvPicPr>
          <p:cNvPr id="364" name="Google Shape;364;p17"/>
          <p:cNvPicPr preferRelativeResize="0"/>
          <p:nvPr/>
        </p:nvPicPr>
        <p:blipFill rotWithShape="1">
          <a:blip r:embed="rId3">
            <a:alphaModFix/>
          </a:blip>
          <a:srcRect/>
          <a:stretch/>
        </p:blipFill>
        <p:spPr>
          <a:xfrm>
            <a:off x="5705569" y="3114505"/>
            <a:ext cx="541065" cy="541065"/>
          </a:xfrm>
          <a:prstGeom prst="rect">
            <a:avLst/>
          </a:prstGeom>
          <a:noFill/>
          <a:ln>
            <a:noFill/>
          </a:ln>
        </p:spPr>
      </p:pic>
      <p:pic>
        <p:nvPicPr>
          <p:cNvPr id="365" name="Google Shape;365;p17"/>
          <p:cNvPicPr preferRelativeResize="0"/>
          <p:nvPr/>
        </p:nvPicPr>
        <p:blipFill rotWithShape="1">
          <a:blip r:embed="rId4">
            <a:alphaModFix/>
          </a:blip>
          <a:srcRect/>
          <a:stretch/>
        </p:blipFill>
        <p:spPr>
          <a:xfrm rot="10800000">
            <a:off x="2258354" y="5788999"/>
            <a:ext cx="1472220" cy="1069001"/>
          </a:xfrm>
          <a:prstGeom prst="rect">
            <a:avLst/>
          </a:prstGeom>
          <a:noFill/>
          <a:ln>
            <a:noFill/>
          </a:ln>
        </p:spPr>
      </p:pic>
      <p:sp>
        <p:nvSpPr>
          <p:cNvPr id="366" name="Google Shape;366;p17"/>
          <p:cNvSpPr txBox="1">
            <a:spLocks noGrp="1"/>
          </p:cNvSpPr>
          <p:nvPr>
            <p:ph type="body" idx="1"/>
          </p:nvPr>
        </p:nvSpPr>
        <p:spPr>
          <a:xfrm>
            <a:off x="813816" y="2035578"/>
            <a:ext cx="4536621" cy="3820962"/>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SzPts val="2400"/>
              <a:buNone/>
            </a:pPr>
            <a:r>
              <a:rPr lang="en-US" sz="2400" b="1" dirty="0">
                <a:solidFill>
                  <a:schemeClr val="tx1"/>
                </a:solidFill>
                <a:latin typeface="Calibri" panose="020F0502020204030204" pitchFamily="34" charset="0"/>
                <a:cs typeface="Calibri" panose="020F0502020204030204" pitchFamily="34" charset="0"/>
              </a:rPr>
              <a:t>МИФ: </a:t>
            </a:r>
            <a:r>
              <a:rPr lang="en-US" sz="2400" dirty="0">
                <a:solidFill>
                  <a:schemeClr val="tx1"/>
                </a:solidFill>
                <a:latin typeface="Calibri" panose="020F0502020204030204" pitchFamily="34" charset="0"/>
                <a:cs typeface="Calibri" panose="020F0502020204030204" pitchFamily="34" charset="0"/>
              </a:rPr>
              <a:t>ВАКЦИНЫ ПРИЧИНЯЮТ БОЛЕЗНИ КОТОРЫЕ ОНИ ПРЕДНАЗНАЧЕНЫ ПРЕДОТВРАТИТЬ</a:t>
            </a:r>
            <a:endParaRPr sz="2400" dirty="0">
              <a:solidFill>
                <a:schemeClr val="tx1"/>
              </a:solidFill>
              <a:latin typeface="Calibri" panose="020F0502020204030204" pitchFamily="34" charset="0"/>
              <a:cs typeface="Calibri" panose="020F0502020204030204" pitchFamily="34" charset="0"/>
            </a:endParaRPr>
          </a:p>
          <a:p>
            <a:pPr marL="228600" lvl="0" indent="-228600" algn="l" rtl="0">
              <a:lnSpc>
                <a:spcPct val="80000"/>
              </a:lnSpc>
              <a:spcBef>
                <a:spcPts val="1000"/>
              </a:spcBef>
              <a:spcAft>
                <a:spcPts val="0"/>
              </a:spcAft>
              <a:buSzPts val="1800"/>
              <a:buChar char="•"/>
            </a:pPr>
            <a:r>
              <a:rPr lang="en-US" sz="1800" dirty="0" err="1">
                <a:solidFill>
                  <a:schemeClr val="tx1"/>
                </a:solidFill>
                <a:latin typeface="Calibri" panose="020F0502020204030204" pitchFamily="34" charset="0"/>
                <a:cs typeface="Calibri" panose="020F0502020204030204" pitchFamily="34" charset="0"/>
              </a:rPr>
              <a:t>Неактивированные</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вакцины</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не</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могут</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вызывать</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заболевания</a:t>
            </a:r>
            <a:endParaRPr sz="1800" dirty="0">
              <a:solidFill>
                <a:schemeClr val="tx1"/>
              </a:solidFill>
              <a:latin typeface="Calibri" panose="020F0502020204030204" pitchFamily="34" charset="0"/>
              <a:cs typeface="Calibri" panose="020F0502020204030204" pitchFamily="34" charset="0"/>
            </a:endParaRPr>
          </a:p>
          <a:p>
            <a:pPr marL="228600" lvl="0" indent="-228600" algn="l" rtl="0">
              <a:lnSpc>
                <a:spcPct val="80000"/>
              </a:lnSpc>
              <a:spcBef>
                <a:spcPts val="1000"/>
              </a:spcBef>
              <a:spcAft>
                <a:spcPts val="0"/>
              </a:spcAft>
              <a:buSzPts val="1800"/>
              <a:buChar char="•"/>
            </a:pPr>
            <a:r>
              <a:rPr lang="en-US" sz="1800" dirty="0" err="1">
                <a:solidFill>
                  <a:schemeClr val="tx1"/>
                </a:solidFill>
                <a:latin typeface="Calibri" panose="020F0502020204030204" pitchFamily="34" charset="0"/>
                <a:cs typeface="Calibri" panose="020F0502020204030204" pitchFamily="34" charset="0"/>
              </a:rPr>
              <a:t>Практически</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неслыханно</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чтобы</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живые</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ослабленные</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вакцины</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вызывали</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заболевание</a:t>
            </a:r>
            <a:endParaRPr sz="1800" dirty="0">
              <a:solidFill>
                <a:schemeClr val="tx1"/>
              </a:solidFill>
              <a:latin typeface="Calibri" panose="020F0502020204030204" pitchFamily="34" charset="0"/>
              <a:cs typeface="Calibri" panose="020F0502020204030204" pitchFamily="34" charset="0"/>
            </a:endParaRPr>
          </a:p>
          <a:p>
            <a:pPr marL="228600" lvl="0" indent="-228600" algn="l" rtl="0">
              <a:lnSpc>
                <a:spcPct val="80000"/>
              </a:lnSpc>
              <a:spcBef>
                <a:spcPts val="1000"/>
              </a:spcBef>
              <a:spcAft>
                <a:spcPts val="0"/>
              </a:spcAft>
              <a:buSzPts val="1800"/>
              <a:buChar char="•"/>
            </a:pPr>
            <a:r>
              <a:rPr lang="en-US" sz="1800" dirty="0" err="1">
                <a:solidFill>
                  <a:schemeClr val="tx1"/>
                </a:solidFill>
                <a:latin typeface="Calibri" panose="020F0502020204030204" pitchFamily="34" charset="0"/>
                <a:cs typeface="Calibri" panose="020F0502020204030204" pitchFamily="34" charset="0"/>
              </a:rPr>
              <a:t>Легкие</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симптомы</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встречаются</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редко</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но</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могут</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указывать</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на</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реакцию</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иммунной</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системы</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не</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инфекции</a:t>
            </a:r>
            <a:r>
              <a:rPr lang="en-US" sz="1800" dirty="0">
                <a:solidFill>
                  <a:schemeClr val="tx1"/>
                </a:solidFill>
                <a:latin typeface="Calibri" panose="020F0502020204030204" pitchFamily="34" charset="0"/>
                <a:cs typeface="Calibri" panose="020F0502020204030204" pitchFamily="34" charset="0"/>
              </a:rPr>
              <a:t>)ю</a:t>
            </a:r>
            <a:endParaRPr sz="1800" dirty="0">
              <a:solidFill>
                <a:schemeClr val="tx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372" name="Google Shape;372;p18"/>
          <p:cNvPicPr preferRelativeResize="0"/>
          <p:nvPr/>
        </p:nvPicPr>
        <p:blipFill rotWithShape="1">
          <a:blip r:embed="rId3">
            <a:alphaModFix/>
          </a:blip>
          <a:srcRect/>
          <a:stretch/>
        </p:blipFill>
        <p:spPr>
          <a:xfrm rot="10800000">
            <a:off x="2258354" y="5788999"/>
            <a:ext cx="1472220" cy="1069001"/>
          </a:xfrm>
          <a:prstGeom prst="rect">
            <a:avLst/>
          </a:prstGeom>
          <a:noFill/>
          <a:ln>
            <a:noFill/>
          </a:ln>
        </p:spPr>
      </p:pic>
      <p:sp>
        <p:nvSpPr>
          <p:cNvPr id="373" name="Google Shape;373;p18"/>
          <p:cNvSpPr txBox="1">
            <a:spLocks noGrp="1"/>
          </p:cNvSpPr>
          <p:nvPr>
            <p:ph type="title"/>
          </p:nvPr>
        </p:nvSpPr>
        <p:spPr>
          <a:xfrm>
            <a:off x="812800" y="1069848"/>
            <a:ext cx="7156450" cy="103327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Rockwell"/>
              <a:buNone/>
            </a:pPr>
            <a:r>
              <a:rPr lang="en-US"/>
              <a:t>ОБЩИЕ МИФЫ</a:t>
            </a:r>
            <a:endParaRPr/>
          </a:p>
        </p:txBody>
      </p:sp>
      <p:sp>
        <p:nvSpPr>
          <p:cNvPr id="374" name="Google Shape;374;p18"/>
          <p:cNvSpPr txBox="1">
            <a:spLocks noGrp="1"/>
          </p:cNvSpPr>
          <p:nvPr>
            <p:ph type="body" idx="1"/>
          </p:nvPr>
        </p:nvSpPr>
        <p:spPr>
          <a:xfrm>
            <a:off x="813816" y="2063415"/>
            <a:ext cx="5354923" cy="38209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220"/>
              <a:buNone/>
            </a:pPr>
            <a:r>
              <a:rPr lang="en-US" sz="2220" b="1" dirty="0">
                <a:solidFill>
                  <a:schemeClr val="tx1"/>
                </a:solidFill>
                <a:latin typeface="Calibri" panose="020F0502020204030204" pitchFamily="34" charset="0"/>
                <a:cs typeface="Calibri" panose="020F0502020204030204" pitchFamily="34" charset="0"/>
              </a:rPr>
              <a:t>МИФ: </a:t>
            </a:r>
            <a:r>
              <a:rPr lang="en-US" sz="2220" dirty="0">
                <a:solidFill>
                  <a:schemeClr val="tx1"/>
                </a:solidFill>
                <a:latin typeface="Calibri" panose="020F0502020204030204" pitchFamily="34" charset="0"/>
                <a:cs typeface="Calibri" panose="020F0502020204030204" pitchFamily="34" charset="0"/>
              </a:rPr>
              <a:t>МОЙ РЕБЕНОК ИМЕЕТ БОЛЬШЕ РИСКА И ВРЕДА ОТ ВАКЦИНЫ, ЧЕМ ОТ САМОЙ БОЛЕЗНИ</a:t>
            </a:r>
            <a:endParaRPr sz="2220" dirty="0">
              <a:solidFill>
                <a:schemeClr val="tx1"/>
              </a:solidFill>
              <a:latin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SzPts val="1665"/>
              <a:buChar char="•"/>
            </a:pPr>
            <a:r>
              <a:rPr lang="en-US" sz="1665" dirty="0" err="1">
                <a:solidFill>
                  <a:schemeClr val="tx1"/>
                </a:solidFill>
                <a:latin typeface="Calibri" panose="020F0502020204030204" pitchFamily="34" charset="0"/>
                <a:cs typeface="Calibri" panose="020F0502020204030204" pitchFamily="34" charset="0"/>
              </a:rPr>
              <a:t>Риск</a:t>
            </a:r>
            <a:r>
              <a:rPr lang="en-US" sz="1665" dirty="0">
                <a:solidFill>
                  <a:schemeClr val="tx1"/>
                </a:solidFill>
                <a:latin typeface="Calibri" panose="020F0502020204030204" pitchFamily="34" charset="0"/>
                <a:cs typeface="Calibri" panose="020F0502020204030204" pitchFamily="34" charset="0"/>
              </a:rPr>
              <a:t> </a:t>
            </a:r>
            <a:r>
              <a:rPr lang="en-US" sz="1665" dirty="0" err="1">
                <a:solidFill>
                  <a:schemeClr val="tx1"/>
                </a:solidFill>
                <a:latin typeface="Calibri" panose="020F0502020204030204" pitchFamily="34" charset="0"/>
                <a:cs typeface="Calibri" panose="020F0502020204030204" pitchFamily="34" charset="0"/>
              </a:rPr>
              <a:t>естественной</a:t>
            </a:r>
            <a:r>
              <a:rPr lang="en-US" sz="1665" dirty="0">
                <a:solidFill>
                  <a:schemeClr val="tx1"/>
                </a:solidFill>
                <a:latin typeface="Calibri" panose="020F0502020204030204" pitchFamily="34" charset="0"/>
                <a:cs typeface="Calibri" panose="020F0502020204030204" pitchFamily="34" charset="0"/>
              </a:rPr>
              <a:t> </a:t>
            </a:r>
            <a:r>
              <a:rPr lang="en-US" sz="1665" dirty="0" err="1">
                <a:solidFill>
                  <a:schemeClr val="tx1"/>
                </a:solidFill>
                <a:latin typeface="Calibri" panose="020F0502020204030204" pitchFamily="34" charset="0"/>
                <a:cs typeface="Calibri" panose="020F0502020204030204" pitchFamily="34" charset="0"/>
              </a:rPr>
              <a:t>инфекции</a:t>
            </a:r>
            <a:r>
              <a:rPr lang="en-US" sz="1665" dirty="0">
                <a:solidFill>
                  <a:schemeClr val="tx1"/>
                </a:solidFill>
                <a:latin typeface="Calibri" panose="020F0502020204030204" pitchFamily="34" charset="0"/>
                <a:cs typeface="Calibri" panose="020F0502020204030204" pitchFamily="34" charset="0"/>
              </a:rPr>
              <a:t> </a:t>
            </a:r>
            <a:r>
              <a:rPr lang="en-US" sz="1665" dirty="0" err="1">
                <a:solidFill>
                  <a:schemeClr val="tx1"/>
                </a:solidFill>
                <a:latin typeface="Calibri" panose="020F0502020204030204" pitchFamily="34" charset="0"/>
                <a:cs typeface="Calibri" panose="020F0502020204030204" pitchFamily="34" charset="0"/>
              </a:rPr>
              <a:t>выше</a:t>
            </a:r>
            <a:r>
              <a:rPr lang="en-US" sz="1665" dirty="0">
                <a:solidFill>
                  <a:schemeClr val="tx1"/>
                </a:solidFill>
                <a:latin typeface="Calibri" panose="020F0502020204030204" pitchFamily="34" charset="0"/>
                <a:cs typeface="Calibri" panose="020F0502020204030204" pitchFamily="34" charset="0"/>
              </a:rPr>
              <a:t>, </a:t>
            </a:r>
            <a:r>
              <a:rPr lang="en-US" sz="1665" dirty="0" err="1">
                <a:solidFill>
                  <a:schemeClr val="tx1"/>
                </a:solidFill>
                <a:latin typeface="Calibri" panose="020F0502020204030204" pitchFamily="34" charset="0"/>
                <a:cs typeface="Calibri" panose="020F0502020204030204" pitchFamily="34" charset="0"/>
              </a:rPr>
              <a:t>чем</a:t>
            </a:r>
            <a:r>
              <a:rPr lang="en-US" sz="1665" dirty="0">
                <a:solidFill>
                  <a:schemeClr val="tx1"/>
                </a:solidFill>
                <a:latin typeface="Calibri" panose="020F0502020204030204" pitchFamily="34" charset="0"/>
                <a:cs typeface="Calibri" panose="020F0502020204030204" pitchFamily="34" charset="0"/>
              </a:rPr>
              <a:t> </a:t>
            </a:r>
            <a:r>
              <a:rPr lang="en-US" sz="1665" dirty="0" err="1">
                <a:solidFill>
                  <a:schemeClr val="tx1"/>
                </a:solidFill>
                <a:latin typeface="Calibri" panose="020F0502020204030204" pitchFamily="34" charset="0"/>
                <a:cs typeface="Calibri" panose="020F0502020204030204" pitchFamily="34" charset="0"/>
              </a:rPr>
              <a:t>риск</a:t>
            </a:r>
            <a:r>
              <a:rPr lang="en-US" sz="1665" dirty="0">
                <a:solidFill>
                  <a:schemeClr val="tx1"/>
                </a:solidFill>
                <a:latin typeface="Calibri" panose="020F0502020204030204" pitchFamily="34" charset="0"/>
                <a:cs typeface="Calibri" panose="020F0502020204030204" pitchFamily="34" charset="0"/>
              </a:rPr>
              <a:t> </a:t>
            </a:r>
            <a:r>
              <a:rPr lang="en-US" sz="1665" dirty="0" err="1">
                <a:solidFill>
                  <a:schemeClr val="tx1"/>
                </a:solidFill>
                <a:latin typeface="Calibri" panose="020F0502020204030204" pitchFamily="34" charset="0"/>
                <a:cs typeface="Calibri" panose="020F0502020204030204" pitchFamily="34" charset="0"/>
              </a:rPr>
              <a:t>иммунизации</a:t>
            </a:r>
            <a:r>
              <a:rPr lang="en-US" sz="1665" dirty="0">
                <a:solidFill>
                  <a:schemeClr val="tx1"/>
                </a:solidFill>
                <a:latin typeface="Calibri" panose="020F0502020204030204" pitchFamily="34" charset="0"/>
                <a:cs typeface="Calibri" panose="020F0502020204030204" pitchFamily="34" charset="0"/>
              </a:rPr>
              <a:t> </a:t>
            </a:r>
            <a:r>
              <a:rPr lang="en-US" sz="1665" dirty="0" err="1">
                <a:solidFill>
                  <a:schemeClr val="tx1"/>
                </a:solidFill>
                <a:latin typeface="Calibri" panose="020F0502020204030204" pitchFamily="34" charset="0"/>
                <a:cs typeface="Calibri" panose="020F0502020204030204" pitchFamily="34" charset="0"/>
              </a:rPr>
              <a:t>для</a:t>
            </a:r>
            <a:r>
              <a:rPr lang="en-US" sz="1665" dirty="0">
                <a:solidFill>
                  <a:schemeClr val="tx1"/>
                </a:solidFill>
                <a:latin typeface="Calibri" panose="020F0502020204030204" pitchFamily="34" charset="0"/>
                <a:cs typeface="Calibri" panose="020F0502020204030204" pitchFamily="34" charset="0"/>
              </a:rPr>
              <a:t> </a:t>
            </a:r>
            <a:r>
              <a:rPr lang="en-US" sz="1665" dirty="0" err="1">
                <a:solidFill>
                  <a:schemeClr val="tx1"/>
                </a:solidFill>
                <a:latin typeface="Calibri" panose="020F0502020204030204" pitchFamily="34" charset="0"/>
                <a:cs typeface="Calibri" panose="020F0502020204030204" pitchFamily="34" charset="0"/>
              </a:rPr>
              <a:t>каждой</a:t>
            </a:r>
            <a:r>
              <a:rPr lang="en-US" sz="1665" dirty="0">
                <a:solidFill>
                  <a:schemeClr val="tx1"/>
                </a:solidFill>
                <a:latin typeface="Calibri" panose="020F0502020204030204" pitchFamily="34" charset="0"/>
                <a:cs typeface="Calibri" panose="020F0502020204030204" pitchFamily="34" charset="0"/>
              </a:rPr>
              <a:t> </a:t>
            </a:r>
            <a:r>
              <a:rPr lang="en-US" sz="1665" dirty="0" err="1">
                <a:solidFill>
                  <a:schemeClr val="tx1"/>
                </a:solidFill>
                <a:latin typeface="Calibri" panose="020F0502020204030204" pitchFamily="34" charset="0"/>
                <a:cs typeface="Calibri" panose="020F0502020204030204" pitchFamily="34" charset="0"/>
              </a:rPr>
              <a:t>рекомендуемой</a:t>
            </a:r>
            <a:r>
              <a:rPr lang="en-US" sz="1665" dirty="0">
                <a:solidFill>
                  <a:schemeClr val="tx1"/>
                </a:solidFill>
                <a:latin typeface="Calibri" panose="020F0502020204030204" pitchFamily="34" charset="0"/>
                <a:cs typeface="Calibri" panose="020F0502020204030204" pitchFamily="34" charset="0"/>
              </a:rPr>
              <a:t> </a:t>
            </a:r>
            <a:r>
              <a:rPr lang="en-US" sz="1665" dirty="0" err="1">
                <a:solidFill>
                  <a:schemeClr val="tx1"/>
                </a:solidFill>
                <a:latin typeface="Calibri" panose="020F0502020204030204" pitchFamily="34" charset="0"/>
                <a:cs typeface="Calibri" panose="020F0502020204030204" pitchFamily="34" charset="0"/>
              </a:rPr>
              <a:t>вакцины</a:t>
            </a:r>
            <a:endParaRPr sz="1665" dirty="0">
              <a:solidFill>
                <a:schemeClr val="tx1"/>
              </a:solidFill>
              <a:latin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SzPts val="1665"/>
              <a:buChar char="•"/>
            </a:pPr>
            <a:r>
              <a:rPr lang="en-US" sz="1665" dirty="0" err="1">
                <a:solidFill>
                  <a:schemeClr val="tx1"/>
                </a:solidFill>
                <a:latin typeface="Calibri" panose="020F0502020204030204" pitchFamily="34" charset="0"/>
                <a:cs typeface="Calibri" panose="020F0502020204030204" pitchFamily="34" charset="0"/>
              </a:rPr>
              <a:t>Серьезные</a:t>
            </a:r>
            <a:r>
              <a:rPr lang="en-US" sz="1665" dirty="0">
                <a:solidFill>
                  <a:schemeClr val="tx1"/>
                </a:solidFill>
                <a:latin typeface="Calibri" panose="020F0502020204030204" pitchFamily="34" charset="0"/>
                <a:cs typeface="Calibri" panose="020F0502020204030204" pitchFamily="34" charset="0"/>
              </a:rPr>
              <a:t> </a:t>
            </a:r>
            <a:r>
              <a:rPr lang="en-US" sz="1665" dirty="0" err="1">
                <a:solidFill>
                  <a:schemeClr val="tx1"/>
                </a:solidFill>
                <a:latin typeface="Calibri" panose="020F0502020204030204" pitchFamily="34" charset="0"/>
                <a:cs typeface="Calibri" panose="020F0502020204030204" pitchFamily="34" charset="0"/>
              </a:rPr>
              <a:t>побочные</a:t>
            </a:r>
            <a:r>
              <a:rPr lang="en-US" sz="1665" dirty="0">
                <a:solidFill>
                  <a:schemeClr val="tx1"/>
                </a:solidFill>
                <a:latin typeface="Calibri" panose="020F0502020204030204" pitchFamily="34" charset="0"/>
                <a:cs typeface="Calibri" panose="020F0502020204030204" pitchFamily="34" charset="0"/>
              </a:rPr>
              <a:t> </a:t>
            </a:r>
            <a:r>
              <a:rPr lang="en-US" sz="1665" dirty="0" err="1">
                <a:solidFill>
                  <a:schemeClr val="tx1"/>
                </a:solidFill>
                <a:latin typeface="Calibri" panose="020F0502020204030204" pitchFamily="34" charset="0"/>
                <a:cs typeface="Calibri" panose="020F0502020204030204" pitchFamily="34" charset="0"/>
              </a:rPr>
              <a:t>эффекты</a:t>
            </a:r>
            <a:r>
              <a:rPr lang="en-US" sz="1665" dirty="0">
                <a:solidFill>
                  <a:schemeClr val="tx1"/>
                </a:solidFill>
                <a:latin typeface="Calibri" panose="020F0502020204030204" pitchFamily="34" charset="0"/>
                <a:cs typeface="Calibri" panose="020F0502020204030204" pitchFamily="34" charset="0"/>
              </a:rPr>
              <a:t> </a:t>
            </a:r>
            <a:r>
              <a:rPr lang="en-US" sz="1665" dirty="0" err="1">
                <a:solidFill>
                  <a:schemeClr val="tx1"/>
                </a:solidFill>
                <a:latin typeface="Calibri" panose="020F0502020204030204" pitchFamily="34" charset="0"/>
                <a:cs typeface="Calibri" panose="020F0502020204030204" pitchFamily="34" charset="0"/>
              </a:rPr>
              <a:t>от</a:t>
            </a:r>
            <a:r>
              <a:rPr lang="en-US" sz="1665" dirty="0">
                <a:solidFill>
                  <a:schemeClr val="tx1"/>
                </a:solidFill>
                <a:latin typeface="Calibri" panose="020F0502020204030204" pitchFamily="34" charset="0"/>
                <a:cs typeface="Calibri" panose="020F0502020204030204" pitchFamily="34" charset="0"/>
              </a:rPr>
              <a:t> </a:t>
            </a:r>
            <a:r>
              <a:rPr lang="en-US" sz="1665" dirty="0" err="1">
                <a:solidFill>
                  <a:schemeClr val="tx1"/>
                </a:solidFill>
                <a:latin typeface="Calibri" panose="020F0502020204030204" pitchFamily="34" charset="0"/>
                <a:cs typeface="Calibri" panose="020F0502020204030204" pitchFamily="34" charset="0"/>
              </a:rPr>
              <a:t>иммунизации</a:t>
            </a:r>
            <a:r>
              <a:rPr lang="en-US" sz="1665" dirty="0">
                <a:solidFill>
                  <a:schemeClr val="tx1"/>
                </a:solidFill>
                <a:latin typeface="Calibri" panose="020F0502020204030204" pitchFamily="34" charset="0"/>
                <a:cs typeface="Calibri" panose="020F0502020204030204" pitchFamily="34" charset="0"/>
              </a:rPr>
              <a:t> </a:t>
            </a:r>
            <a:r>
              <a:rPr lang="en-US" sz="1665" dirty="0" err="1">
                <a:solidFill>
                  <a:schemeClr val="tx1"/>
                </a:solidFill>
                <a:latin typeface="Calibri" panose="020F0502020204030204" pitchFamily="34" charset="0"/>
                <a:cs typeface="Calibri" panose="020F0502020204030204" pitchFamily="34" charset="0"/>
              </a:rPr>
              <a:t>невероятно</a:t>
            </a:r>
            <a:r>
              <a:rPr lang="en-US" sz="1665" dirty="0">
                <a:solidFill>
                  <a:schemeClr val="tx1"/>
                </a:solidFill>
                <a:latin typeface="Calibri" panose="020F0502020204030204" pitchFamily="34" charset="0"/>
                <a:cs typeface="Calibri" panose="020F0502020204030204" pitchFamily="34" charset="0"/>
              </a:rPr>
              <a:t> </a:t>
            </a:r>
            <a:r>
              <a:rPr lang="en-US" sz="1665" dirty="0" err="1">
                <a:solidFill>
                  <a:schemeClr val="tx1"/>
                </a:solidFill>
                <a:latin typeface="Calibri" panose="020F0502020204030204" pitchFamily="34" charset="0"/>
                <a:cs typeface="Calibri" panose="020F0502020204030204" pitchFamily="34" charset="0"/>
              </a:rPr>
              <a:t>редки</a:t>
            </a:r>
            <a:endParaRPr sz="1665" dirty="0">
              <a:solidFill>
                <a:schemeClr val="tx1"/>
              </a:solidFill>
              <a:latin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SzPts val="1665"/>
              <a:buChar char="•"/>
            </a:pPr>
            <a:r>
              <a:rPr lang="en-US" sz="1665" dirty="0" err="1">
                <a:solidFill>
                  <a:schemeClr val="tx1"/>
                </a:solidFill>
                <a:latin typeface="Calibri" panose="020F0502020204030204" pitchFamily="34" charset="0"/>
                <a:cs typeface="Calibri" panose="020F0502020204030204" pitchFamily="34" charset="0"/>
              </a:rPr>
              <a:t>Иммунизация</a:t>
            </a:r>
            <a:r>
              <a:rPr lang="en-US" sz="1665" dirty="0">
                <a:solidFill>
                  <a:schemeClr val="tx1"/>
                </a:solidFill>
                <a:latin typeface="Calibri" panose="020F0502020204030204" pitchFamily="34" charset="0"/>
                <a:cs typeface="Calibri" panose="020F0502020204030204" pitchFamily="34" charset="0"/>
              </a:rPr>
              <a:t> </a:t>
            </a:r>
            <a:r>
              <a:rPr lang="en-US" sz="1665" dirty="0" err="1">
                <a:solidFill>
                  <a:schemeClr val="tx1"/>
                </a:solidFill>
                <a:latin typeface="Calibri" panose="020F0502020204030204" pitchFamily="34" charset="0"/>
                <a:cs typeface="Calibri" panose="020F0502020204030204" pitchFamily="34" charset="0"/>
              </a:rPr>
              <a:t>это</a:t>
            </a:r>
            <a:r>
              <a:rPr lang="en-US" sz="1665" dirty="0">
                <a:solidFill>
                  <a:schemeClr val="tx1"/>
                </a:solidFill>
                <a:latin typeface="Calibri" panose="020F0502020204030204" pitchFamily="34" charset="0"/>
                <a:cs typeface="Calibri" panose="020F0502020204030204" pitchFamily="34" charset="0"/>
              </a:rPr>
              <a:t> </a:t>
            </a:r>
            <a:r>
              <a:rPr lang="en-US" sz="1665" dirty="0" err="1">
                <a:solidFill>
                  <a:schemeClr val="tx1"/>
                </a:solidFill>
                <a:latin typeface="Calibri" panose="020F0502020204030204" pitchFamily="34" charset="0"/>
                <a:cs typeface="Calibri" panose="020F0502020204030204" pitchFamily="34" charset="0"/>
              </a:rPr>
              <a:t>лучшая</a:t>
            </a:r>
            <a:r>
              <a:rPr lang="en-US" sz="1665" dirty="0">
                <a:solidFill>
                  <a:schemeClr val="tx1"/>
                </a:solidFill>
                <a:latin typeface="Calibri" panose="020F0502020204030204" pitchFamily="34" charset="0"/>
                <a:cs typeface="Calibri" panose="020F0502020204030204" pitchFamily="34" charset="0"/>
              </a:rPr>
              <a:t> </a:t>
            </a:r>
            <a:r>
              <a:rPr lang="en-US" sz="1665" dirty="0" err="1">
                <a:solidFill>
                  <a:schemeClr val="tx1"/>
                </a:solidFill>
                <a:latin typeface="Calibri" panose="020F0502020204030204" pitchFamily="34" charset="0"/>
                <a:cs typeface="Calibri" panose="020F0502020204030204" pitchFamily="34" charset="0"/>
              </a:rPr>
              <a:t>защита</a:t>
            </a:r>
            <a:r>
              <a:rPr lang="en-US" sz="1665" dirty="0">
                <a:solidFill>
                  <a:schemeClr val="tx1"/>
                </a:solidFill>
                <a:latin typeface="Calibri" panose="020F0502020204030204" pitchFamily="34" charset="0"/>
                <a:cs typeface="Calibri" panose="020F0502020204030204" pitchFamily="34" charset="0"/>
              </a:rPr>
              <a:t> </a:t>
            </a:r>
            <a:r>
              <a:rPr lang="en-US" sz="1665" dirty="0" err="1">
                <a:solidFill>
                  <a:schemeClr val="tx1"/>
                </a:solidFill>
                <a:latin typeface="Calibri" panose="020F0502020204030204" pitchFamily="34" charset="0"/>
                <a:cs typeface="Calibri" panose="020F0502020204030204" pitchFamily="34" charset="0"/>
              </a:rPr>
              <a:t>от</a:t>
            </a:r>
            <a:r>
              <a:rPr lang="en-US" sz="1665" dirty="0">
                <a:solidFill>
                  <a:schemeClr val="tx1"/>
                </a:solidFill>
                <a:latin typeface="Calibri" panose="020F0502020204030204" pitchFamily="34" charset="0"/>
                <a:cs typeface="Calibri" panose="020F0502020204030204" pitchFamily="34" charset="0"/>
              </a:rPr>
              <a:t> </a:t>
            </a:r>
            <a:r>
              <a:rPr lang="en-US" sz="1665" dirty="0" err="1">
                <a:solidFill>
                  <a:schemeClr val="tx1"/>
                </a:solidFill>
                <a:latin typeface="Calibri" panose="020F0502020204030204" pitchFamily="34" charset="0"/>
                <a:cs typeface="Calibri" panose="020F0502020204030204" pitchFamily="34" charset="0"/>
              </a:rPr>
              <a:t>смертельных</a:t>
            </a:r>
            <a:r>
              <a:rPr lang="en-US" sz="1665" dirty="0">
                <a:solidFill>
                  <a:schemeClr val="tx1"/>
                </a:solidFill>
                <a:latin typeface="Calibri" panose="020F0502020204030204" pitchFamily="34" charset="0"/>
                <a:cs typeface="Calibri" panose="020F0502020204030204" pitchFamily="34" charset="0"/>
              </a:rPr>
              <a:t> </a:t>
            </a:r>
            <a:r>
              <a:rPr lang="en-US" sz="1665" dirty="0" err="1">
                <a:solidFill>
                  <a:schemeClr val="tx1"/>
                </a:solidFill>
                <a:latin typeface="Calibri" panose="020F0502020204030204" pitchFamily="34" charset="0"/>
                <a:cs typeface="Calibri" panose="020F0502020204030204" pitchFamily="34" charset="0"/>
              </a:rPr>
              <a:t>болезней</a:t>
            </a:r>
            <a:endParaRPr sz="1665" dirty="0">
              <a:solidFill>
                <a:schemeClr val="tx1"/>
              </a:solidFill>
              <a:latin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SzPts val="1665"/>
              <a:buChar char="•"/>
            </a:pPr>
            <a:r>
              <a:rPr lang="en-US" sz="1665" dirty="0" err="1">
                <a:solidFill>
                  <a:schemeClr val="tx1"/>
                </a:solidFill>
                <a:latin typeface="Calibri" panose="020F0502020204030204" pitchFamily="34" charset="0"/>
                <a:cs typeface="Calibri" panose="020F0502020204030204" pitchFamily="34" charset="0"/>
              </a:rPr>
              <a:t>Иммунизация</a:t>
            </a:r>
            <a:r>
              <a:rPr lang="en-US" sz="1665" dirty="0">
                <a:solidFill>
                  <a:schemeClr val="tx1"/>
                </a:solidFill>
                <a:latin typeface="Calibri" panose="020F0502020204030204" pitchFamily="34" charset="0"/>
                <a:cs typeface="Calibri" panose="020F0502020204030204" pitchFamily="34" charset="0"/>
              </a:rPr>
              <a:t> </a:t>
            </a:r>
            <a:r>
              <a:rPr lang="en-US" sz="1665" dirty="0" err="1">
                <a:solidFill>
                  <a:schemeClr val="tx1"/>
                </a:solidFill>
                <a:latin typeface="Calibri" panose="020F0502020204030204" pitchFamily="34" charset="0"/>
                <a:cs typeface="Calibri" panose="020F0502020204030204" pitchFamily="34" charset="0"/>
              </a:rPr>
              <a:t>предотвращает</a:t>
            </a:r>
            <a:r>
              <a:rPr lang="en-US" sz="1665" dirty="0">
                <a:solidFill>
                  <a:schemeClr val="tx1"/>
                </a:solidFill>
                <a:latin typeface="Calibri" panose="020F0502020204030204" pitchFamily="34" charset="0"/>
                <a:cs typeface="Calibri" panose="020F0502020204030204" pitchFamily="34" charset="0"/>
              </a:rPr>
              <a:t> </a:t>
            </a:r>
            <a:r>
              <a:rPr lang="en-US" sz="1665" dirty="0" err="1">
                <a:solidFill>
                  <a:schemeClr val="tx1"/>
                </a:solidFill>
                <a:latin typeface="Calibri" panose="020F0502020204030204" pitchFamily="34" charset="0"/>
                <a:cs typeface="Calibri" panose="020F0502020204030204" pitchFamily="34" charset="0"/>
              </a:rPr>
              <a:t>индивидуальные</a:t>
            </a:r>
            <a:r>
              <a:rPr lang="en-US" sz="1665" dirty="0">
                <a:solidFill>
                  <a:schemeClr val="tx1"/>
                </a:solidFill>
                <a:latin typeface="Calibri" panose="020F0502020204030204" pitchFamily="34" charset="0"/>
                <a:cs typeface="Calibri" panose="020F0502020204030204" pitchFamily="34" charset="0"/>
              </a:rPr>
              <a:t> </a:t>
            </a:r>
            <a:r>
              <a:rPr lang="en-US" sz="1665" dirty="0" err="1">
                <a:solidFill>
                  <a:schemeClr val="tx1"/>
                </a:solidFill>
                <a:latin typeface="Calibri" panose="020F0502020204030204" pitchFamily="34" charset="0"/>
                <a:cs typeface="Calibri" panose="020F0502020204030204" pitchFamily="34" charset="0"/>
              </a:rPr>
              <a:t>заболевания</a:t>
            </a:r>
            <a:r>
              <a:rPr lang="en-US" sz="1665" dirty="0">
                <a:solidFill>
                  <a:schemeClr val="tx1"/>
                </a:solidFill>
                <a:latin typeface="Calibri" panose="020F0502020204030204" pitchFamily="34" charset="0"/>
                <a:cs typeface="Calibri" panose="020F0502020204030204" pitchFamily="34" charset="0"/>
              </a:rPr>
              <a:t> и </a:t>
            </a:r>
            <a:r>
              <a:rPr lang="en-US" sz="1665" dirty="0" err="1">
                <a:solidFill>
                  <a:schemeClr val="tx1"/>
                </a:solidFill>
                <a:latin typeface="Calibri" panose="020F0502020204030204" pitchFamily="34" charset="0"/>
                <a:cs typeface="Calibri" panose="020F0502020204030204" pitchFamily="34" charset="0"/>
              </a:rPr>
              <a:t>крупные</a:t>
            </a:r>
            <a:r>
              <a:rPr lang="en-US" sz="1665" dirty="0">
                <a:solidFill>
                  <a:schemeClr val="tx1"/>
                </a:solidFill>
                <a:latin typeface="Calibri" panose="020F0502020204030204" pitchFamily="34" charset="0"/>
                <a:cs typeface="Calibri" panose="020F0502020204030204" pitchFamily="34" charset="0"/>
              </a:rPr>
              <a:t> </a:t>
            </a:r>
            <a:r>
              <a:rPr lang="en-US" sz="1665" dirty="0" err="1">
                <a:solidFill>
                  <a:schemeClr val="tx1"/>
                </a:solidFill>
                <a:latin typeface="Calibri" panose="020F0502020204030204" pitchFamily="34" charset="0"/>
                <a:cs typeface="Calibri" panose="020F0502020204030204" pitchFamily="34" charset="0"/>
              </a:rPr>
              <a:t>вспышки</a:t>
            </a:r>
            <a:endParaRPr sz="1665" dirty="0">
              <a:solidFill>
                <a:schemeClr val="tx1"/>
              </a:solidFill>
              <a:latin typeface="Calibri" panose="020F0502020204030204" pitchFamily="34" charset="0"/>
              <a:cs typeface="Calibri" panose="020F0502020204030204" pitchFamily="34" charset="0"/>
            </a:endParaRPr>
          </a:p>
        </p:txBody>
      </p:sp>
      <p:sp>
        <p:nvSpPr>
          <p:cNvPr id="375" name="Google Shape;375;p18"/>
          <p:cNvSpPr/>
          <p:nvPr/>
        </p:nvSpPr>
        <p:spPr>
          <a:xfrm>
            <a:off x="6168740" y="3487818"/>
            <a:ext cx="2802025" cy="2802025"/>
          </a:xfrm>
          <a:prstGeom prst="ellipse">
            <a:avLst/>
          </a:prstGeom>
          <a:solidFill>
            <a:srgbClr val="3E5E9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ФАКТ:</a:t>
            </a:r>
            <a:endParaRPr sz="1800" b="1">
              <a:solidFill>
                <a:schemeClr val="lt1"/>
              </a:solidFill>
              <a:latin typeface="Calibri"/>
              <a:ea typeface="Calibri"/>
              <a:cs typeface="Calibri"/>
              <a:sym typeface="Calibri"/>
            </a:endParaRPr>
          </a:p>
          <a:p>
            <a:pPr marL="0" marR="0" lvl="0" indent="0" algn="ctr" rtl="0">
              <a:spcBef>
                <a:spcPts val="0"/>
              </a:spcBef>
              <a:spcAft>
                <a:spcPts val="0"/>
              </a:spcAft>
              <a:buNone/>
            </a:pPr>
            <a:r>
              <a:rPr lang="en-US" sz="1800">
                <a:solidFill>
                  <a:schemeClr val="lt1"/>
                </a:solidFill>
                <a:latin typeface="Calibri"/>
                <a:ea typeface="Calibri"/>
                <a:cs typeface="Calibri"/>
                <a:sym typeface="Calibri"/>
              </a:rPr>
              <a:t>ПОЛЬЗА ОТ ИММУНИЗАЦИИ НАМНОГО ПРЕВЫШАЕТ РИСК</a:t>
            </a:r>
            <a:endParaRPr sz="1800">
              <a:solidFill>
                <a:schemeClr val="lt1"/>
              </a:solidFill>
              <a:latin typeface="Rockwell"/>
              <a:ea typeface="Rockwell"/>
              <a:cs typeface="Rockwell"/>
              <a:sym typeface="Rockwell"/>
            </a:endParaRPr>
          </a:p>
        </p:txBody>
      </p:sp>
      <p:sp>
        <p:nvSpPr>
          <p:cNvPr id="376" name="Google Shape;376;p18"/>
          <p:cNvSpPr/>
          <p:nvPr/>
        </p:nvSpPr>
        <p:spPr>
          <a:xfrm>
            <a:off x="7813547" y="2971182"/>
            <a:ext cx="1033272" cy="1033272"/>
          </a:xfrm>
          <a:prstGeom prst="ellipse">
            <a:avLst/>
          </a:prstGeom>
          <a:solidFill>
            <a:srgbClr val="D64E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D8E2F3"/>
              </a:solidFill>
              <a:latin typeface="Arial"/>
              <a:ea typeface="Arial"/>
              <a:cs typeface="Arial"/>
              <a:sym typeface="Arial"/>
            </a:endParaRPr>
          </a:p>
        </p:txBody>
      </p:sp>
      <p:pic>
        <p:nvPicPr>
          <p:cNvPr id="377" name="Google Shape;377;p18"/>
          <p:cNvPicPr preferRelativeResize="0"/>
          <p:nvPr/>
        </p:nvPicPr>
        <p:blipFill rotWithShape="1">
          <a:blip r:embed="rId4">
            <a:alphaModFix/>
          </a:blip>
          <a:srcRect/>
          <a:stretch/>
        </p:blipFill>
        <p:spPr>
          <a:xfrm>
            <a:off x="8024670" y="3228042"/>
            <a:ext cx="620568" cy="496455"/>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19"/>
          <p:cNvSpPr txBox="1">
            <a:spLocks noGrp="1"/>
          </p:cNvSpPr>
          <p:nvPr>
            <p:ph type="title"/>
          </p:nvPr>
        </p:nvSpPr>
        <p:spPr>
          <a:xfrm>
            <a:off x="812799" y="1069848"/>
            <a:ext cx="7284065" cy="103327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80"/>
              <a:buFont typeface="Rockwell"/>
              <a:buNone/>
            </a:pPr>
            <a:r>
              <a:rPr lang="en-US" sz="2880"/>
              <a:t>КОММУНИКАЦИЯ С ПАЦИЕНТАМИ ДЛЯ УКРЕПЛЕНИЯ ДОВЕРИЯ К ВАКЦИН</a:t>
            </a:r>
            <a:endParaRPr sz="2880"/>
          </a:p>
        </p:txBody>
      </p:sp>
      <p:sp>
        <p:nvSpPr>
          <p:cNvPr id="384" name="Google Shape;384;p19"/>
          <p:cNvSpPr txBox="1">
            <a:spLocks noGrp="1"/>
          </p:cNvSpPr>
          <p:nvPr>
            <p:ph type="body" idx="1"/>
          </p:nvPr>
        </p:nvSpPr>
        <p:spPr>
          <a:xfrm>
            <a:off x="4049485" y="2028341"/>
            <a:ext cx="4873133" cy="429786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1800"/>
              <a:buChar char="•"/>
            </a:pPr>
            <a:r>
              <a:rPr lang="en-US" sz="1800" b="1" dirty="0" err="1">
                <a:solidFill>
                  <a:schemeClr val="tx1"/>
                </a:solidFill>
                <a:latin typeface="Calibri" panose="020F0502020204030204" pitchFamily="34" charset="0"/>
                <a:cs typeface="Calibri" panose="020F0502020204030204" pitchFamily="34" charset="0"/>
              </a:rPr>
              <a:t>Предположить</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одобрение</a:t>
            </a:r>
            <a:endParaRPr sz="1800" dirty="0">
              <a:solidFill>
                <a:schemeClr val="tx1"/>
              </a:solidFill>
              <a:latin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SzPts val="1800"/>
              <a:buChar char="•"/>
            </a:pPr>
            <a:r>
              <a:rPr lang="en-US" sz="1800" b="1" dirty="0" err="1">
                <a:solidFill>
                  <a:schemeClr val="tx1"/>
                </a:solidFill>
                <a:latin typeface="Calibri" panose="020F0502020204030204" pitchFamily="34" charset="0"/>
                <a:cs typeface="Calibri" panose="020F0502020204030204" pitchFamily="34" charset="0"/>
              </a:rPr>
              <a:t>Слушать</a:t>
            </a:r>
            <a:endParaRPr sz="1800" dirty="0">
              <a:solidFill>
                <a:schemeClr val="tx1"/>
              </a:solidFill>
              <a:latin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SzPts val="1800"/>
              <a:buChar char="•"/>
            </a:pPr>
            <a:r>
              <a:rPr lang="en-US" sz="1800" b="1" dirty="0" err="1">
                <a:solidFill>
                  <a:schemeClr val="tx1"/>
                </a:solidFill>
                <a:latin typeface="Calibri" panose="020F0502020204030204" pitchFamily="34" charset="0"/>
                <a:cs typeface="Calibri" panose="020F0502020204030204" pitchFamily="34" charset="0"/>
              </a:rPr>
              <a:t>Подтвердить</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опасения</a:t>
            </a:r>
            <a:r>
              <a:rPr lang="en-US" sz="1800" b="1" dirty="0">
                <a:solidFill>
                  <a:schemeClr val="tx1"/>
                </a:solidFill>
                <a:latin typeface="Calibri" panose="020F0502020204030204" pitchFamily="34" charset="0"/>
                <a:cs typeface="Calibri" panose="020F0502020204030204" pitchFamily="34" charset="0"/>
              </a:rPr>
              <a:t> </a:t>
            </a:r>
            <a:endParaRPr sz="1800" dirty="0">
              <a:solidFill>
                <a:schemeClr val="tx1"/>
              </a:solidFill>
              <a:latin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SzPts val="1800"/>
              <a:buChar char="•"/>
            </a:pPr>
            <a:r>
              <a:rPr lang="en-US" sz="1800" b="1" dirty="0" err="1">
                <a:solidFill>
                  <a:schemeClr val="tx1"/>
                </a:solidFill>
                <a:latin typeface="Calibri" panose="020F0502020204030204" pitchFamily="34" charset="0"/>
                <a:cs typeface="Calibri" panose="020F0502020204030204" pitchFamily="34" charset="0"/>
              </a:rPr>
              <a:t>Отвечать</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на</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опасения</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положительными</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сообщениями</a:t>
            </a:r>
            <a:r>
              <a:rPr lang="en-US" sz="1800" b="1" dirty="0">
                <a:solidFill>
                  <a:schemeClr val="tx1"/>
                </a:solidFill>
                <a:latin typeface="Calibri" panose="020F0502020204030204" pitchFamily="34" charset="0"/>
                <a:cs typeface="Calibri" panose="020F0502020204030204" pitchFamily="34" charset="0"/>
              </a:rPr>
              <a:t> о </a:t>
            </a:r>
            <a:r>
              <a:rPr lang="en-US" sz="1800" b="1" dirty="0" err="1">
                <a:solidFill>
                  <a:schemeClr val="tx1"/>
                </a:solidFill>
                <a:latin typeface="Calibri" panose="020F0502020204030204" pitchFamily="34" charset="0"/>
                <a:cs typeface="Calibri" panose="020F0502020204030204" pitchFamily="34" charset="0"/>
              </a:rPr>
              <a:t>вакцинах</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информацией</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раскрывающей</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мифы</a:t>
            </a:r>
            <a:endParaRPr sz="1800" dirty="0">
              <a:solidFill>
                <a:schemeClr val="tx1"/>
              </a:solidFill>
              <a:latin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SzPts val="1800"/>
              <a:buChar char="•"/>
            </a:pPr>
            <a:r>
              <a:rPr lang="en-US" sz="1800" b="1" dirty="0" err="1">
                <a:solidFill>
                  <a:schemeClr val="tx1"/>
                </a:solidFill>
                <a:latin typeface="Calibri" panose="020F0502020204030204" pitchFamily="34" charset="0"/>
                <a:cs typeface="Calibri" panose="020F0502020204030204" pitchFamily="34" charset="0"/>
              </a:rPr>
              <a:t>Сообщить</a:t>
            </a:r>
            <a:r>
              <a:rPr lang="en-US" sz="1800" b="1" dirty="0">
                <a:solidFill>
                  <a:schemeClr val="tx1"/>
                </a:solidFill>
                <a:latin typeface="Calibri" panose="020F0502020204030204" pitchFamily="34" charset="0"/>
                <a:cs typeface="Calibri" panose="020F0502020204030204" pitchFamily="34" charset="0"/>
              </a:rPr>
              <a:t> о </a:t>
            </a:r>
            <a:r>
              <a:rPr lang="en-US" sz="1800" b="1" dirty="0" err="1">
                <a:solidFill>
                  <a:schemeClr val="tx1"/>
                </a:solidFill>
                <a:latin typeface="Calibri" panose="020F0502020204030204" pitchFamily="34" charset="0"/>
                <a:cs typeface="Calibri" panose="020F0502020204030204" pitchFamily="34" charset="0"/>
              </a:rPr>
              <a:t>рисках</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задержки</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иммунизации</a:t>
            </a:r>
            <a:endParaRPr sz="1800" dirty="0">
              <a:solidFill>
                <a:schemeClr val="tx1"/>
              </a:solidFill>
              <a:latin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SzPts val="1800"/>
              <a:buChar char="•"/>
            </a:pPr>
            <a:r>
              <a:rPr lang="en-US" sz="1800" b="1" dirty="0" err="1">
                <a:solidFill>
                  <a:schemeClr val="tx1"/>
                </a:solidFill>
                <a:latin typeface="Calibri" panose="020F0502020204030204" pitchFamily="34" charset="0"/>
                <a:cs typeface="Calibri" panose="020F0502020204030204" pitchFamily="34" charset="0"/>
              </a:rPr>
              <a:t>Поделитесь</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своим</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опытом</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об</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иммунизации</a:t>
            </a:r>
            <a:endParaRPr sz="1800" dirty="0">
              <a:solidFill>
                <a:schemeClr val="tx1"/>
              </a:solidFill>
              <a:latin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SzPts val="1800"/>
              <a:buChar char="•"/>
            </a:pPr>
            <a:r>
              <a:rPr lang="en-US" sz="1800" b="1" dirty="0" err="1">
                <a:solidFill>
                  <a:schemeClr val="tx1"/>
                </a:solidFill>
                <a:latin typeface="Calibri" panose="020F0502020204030204" pitchFamily="34" charset="0"/>
                <a:cs typeface="Calibri" panose="020F0502020204030204" pitchFamily="34" charset="0"/>
              </a:rPr>
              <a:t>Проводите</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последующие</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беседы</a:t>
            </a:r>
            <a:endParaRPr sz="1800" dirty="0">
              <a:solidFill>
                <a:schemeClr val="tx1"/>
              </a:solidFill>
              <a:latin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Clr>
                <a:srgbClr val="E07004"/>
              </a:buClr>
              <a:buSzPts val="1800"/>
              <a:buChar char="•"/>
            </a:pPr>
            <a:r>
              <a:rPr lang="en-US" sz="1800" b="1" dirty="0" err="1">
                <a:solidFill>
                  <a:schemeClr val="tx1"/>
                </a:solidFill>
                <a:latin typeface="Calibri" panose="020F0502020204030204" pitchFamily="34" charset="0"/>
                <a:cs typeface="Calibri" panose="020F0502020204030204" pitchFamily="34" charset="0"/>
              </a:rPr>
              <a:t>Предоставьте</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дополнительные</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ресурсы</a:t>
            </a:r>
            <a:r>
              <a:rPr lang="en-US" sz="1800" b="1" dirty="0">
                <a:solidFill>
                  <a:schemeClr val="tx1"/>
                </a:solidFill>
                <a:latin typeface="Calibri" panose="020F0502020204030204" pitchFamily="34" charset="0"/>
                <a:cs typeface="Calibri" panose="020F0502020204030204" pitchFamily="34" charset="0"/>
              </a:rPr>
              <a:t> о </a:t>
            </a:r>
            <a:r>
              <a:rPr lang="en-US" sz="1800" b="1" dirty="0" err="1">
                <a:solidFill>
                  <a:schemeClr val="tx1"/>
                </a:solidFill>
                <a:latin typeface="Calibri" panose="020F0502020204030204" pitchFamily="34" charset="0"/>
                <a:cs typeface="Calibri" panose="020F0502020204030204" pitchFamily="34" charset="0"/>
              </a:rPr>
              <a:t>вакцинах</a:t>
            </a:r>
            <a:endParaRPr sz="1800" dirty="0">
              <a:solidFill>
                <a:schemeClr val="tx1"/>
              </a:solidFill>
              <a:latin typeface="Calibri" panose="020F0502020204030204" pitchFamily="34" charset="0"/>
              <a:cs typeface="Calibri" panose="020F0502020204030204" pitchFamily="34" charset="0"/>
            </a:endParaRPr>
          </a:p>
        </p:txBody>
      </p:sp>
      <p:pic>
        <p:nvPicPr>
          <p:cNvPr id="385" name="Google Shape;385;p19"/>
          <p:cNvPicPr preferRelativeResize="0"/>
          <p:nvPr/>
        </p:nvPicPr>
        <p:blipFill rotWithShape="1">
          <a:blip r:embed="rId3">
            <a:alphaModFix/>
          </a:blip>
          <a:srcRect/>
          <a:stretch/>
        </p:blipFill>
        <p:spPr>
          <a:xfrm>
            <a:off x="1701074" y="2350465"/>
            <a:ext cx="2113018" cy="2113018"/>
          </a:xfrm>
          <a:prstGeom prst="rect">
            <a:avLst/>
          </a:prstGeom>
          <a:noFill/>
          <a:ln>
            <a:noFill/>
          </a:ln>
        </p:spPr>
      </p:pic>
      <p:sp>
        <p:nvSpPr>
          <p:cNvPr id="386" name="Google Shape;386;p19"/>
          <p:cNvSpPr/>
          <p:nvPr/>
        </p:nvSpPr>
        <p:spPr>
          <a:xfrm flipH="1">
            <a:off x="522511" y="3480234"/>
            <a:ext cx="2867924" cy="2963429"/>
          </a:xfrm>
          <a:prstGeom prst="ellipse">
            <a:avLst/>
          </a:prstGeom>
          <a:blipFill rotWithShape="0">
            <a:blip r:embed="rId4">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
          <p:cNvSpPr txBox="1">
            <a:spLocks noGrp="1"/>
          </p:cNvSpPr>
          <p:nvPr>
            <p:ph type="title"/>
          </p:nvPr>
        </p:nvSpPr>
        <p:spPr>
          <a:xfrm>
            <a:off x="812800" y="1069848"/>
            <a:ext cx="7156450" cy="103327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Rockwell"/>
              <a:buNone/>
            </a:pPr>
            <a:r>
              <a:rPr lang="en-US"/>
              <a:t>ИММУНИЗАЦИЯ СПАСАЕТ ЖИЗНИ И СОХРАНЯЕТ ЗДОРОВЬЕ ЛЮДЕЙ</a:t>
            </a:r>
            <a:endParaRPr/>
          </a:p>
        </p:txBody>
      </p:sp>
      <p:sp>
        <p:nvSpPr>
          <p:cNvPr id="145" name="Google Shape;145;p2"/>
          <p:cNvSpPr txBox="1">
            <a:spLocks noGrp="1"/>
          </p:cNvSpPr>
          <p:nvPr>
            <p:ph type="body" idx="1"/>
          </p:nvPr>
        </p:nvSpPr>
        <p:spPr>
          <a:xfrm>
            <a:off x="819150" y="2356001"/>
            <a:ext cx="4260850" cy="2061887"/>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Clr>
                <a:srgbClr val="E07004"/>
              </a:buClr>
              <a:buSzPts val="2000"/>
              <a:buChar char="•"/>
            </a:pPr>
            <a:r>
              <a:rPr lang="en-US" sz="2000" dirty="0" err="1">
                <a:solidFill>
                  <a:schemeClr val="tx1"/>
                </a:solidFill>
              </a:rPr>
              <a:t>Иммунизация</a:t>
            </a:r>
            <a:r>
              <a:rPr lang="en-US" sz="2000" dirty="0">
                <a:solidFill>
                  <a:schemeClr val="tx1"/>
                </a:solidFill>
              </a:rPr>
              <a:t> </a:t>
            </a:r>
            <a:r>
              <a:rPr lang="en-US" sz="2000" dirty="0" err="1">
                <a:solidFill>
                  <a:schemeClr val="tx1"/>
                </a:solidFill>
              </a:rPr>
              <a:t>спасает</a:t>
            </a:r>
            <a:r>
              <a:rPr lang="en-US" sz="2000" dirty="0">
                <a:solidFill>
                  <a:schemeClr val="tx1"/>
                </a:solidFill>
              </a:rPr>
              <a:t> </a:t>
            </a:r>
            <a:r>
              <a:rPr lang="en-US" sz="2000" dirty="0" err="1">
                <a:solidFill>
                  <a:schemeClr val="tx1"/>
                </a:solidFill>
              </a:rPr>
              <a:t>ежегодно</a:t>
            </a:r>
            <a:r>
              <a:rPr lang="en-US" sz="2000" dirty="0">
                <a:solidFill>
                  <a:schemeClr val="tx1"/>
                </a:solidFill>
              </a:rPr>
              <a:t> </a:t>
            </a:r>
            <a:r>
              <a:rPr lang="en-US" sz="2000" dirty="0" err="1">
                <a:solidFill>
                  <a:schemeClr val="tx1"/>
                </a:solidFill>
              </a:rPr>
              <a:t>до</a:t>
            </a:r>
            <a:r>
              <a:rPr lang="en-US" sz="2000" dirty="0">
                <a:solidFill>
                  <a:schemeClr val="tx1"/>
                </a:solidFill>
              </a:rPr>
              <a:t> 3 </a:t>
            </a:r>
            <a:r>
              <a:rPr lang="en-US" sz="2000" dirty="0" err="1">
                <a:solidFill>
                  <a:schemeClr val="tx1"/>
                </a:solidFill>
              </a:rPr>
              <a:t>миллионов</a:t>
            </a:r>
            <a:r>
              <a:rPr lang="en-US" sz="2000" dirty="0">
                <a:solidFill>
                  <a:schemeClr val="tx1"/>
                </a:solidFill>
              </a:rPr>
              <a:t> </a:t>
            </a:r>
            <a:r>
              <a:rPr lang="en-US" sz="2000" dirty="0" err="1">
                <a:solidFill>
                  <a:schemeClr val="tx1"/>
                </a:solidFill>
              </a:rPr>
              <a:t>жизней</a:t>
            </a:r>
            <a:endParaRPr sz="2000" dirty="0">
              <a:solidFill>
                <a:schemeClr val="tx1"/>
              </a:solidFill>
            </a:endParaRPr>
          </a:p>
          <a:p>
            <a:pPr marL="228600" lvl="0" indent="-228600" algn="l" rtl="0">
              <a:lnSpc>
                <a:spcPct val="80000"/>
              </a:lnSpc>
              <a:spcBef>
                <a:spcPts val="1000"/>
              </a:spcBef>
              <a:spcAft>
                <a:spcPts val="0"/>
              </a:spcAft>
              <a:buClr>
                <a:srgbClr val="E07004"/>
              </a:buClr>
              <a:buSzPts val="2000"/>
              <a:buChar char="•"/>
            </a:pPr>
            <a:r>
              <a:rPr lang="en-US" sz="2000" dirty="0" err="1">
                <a:solidFill>
                  <a:schemeClr val="tx1"/>
                </a:solidFill>
              </a:rPr>
              <a:t>Вакцины</a:t>
            </a:r>
            <a:r>
              <a:rPr lang="en-US" sz="2000" dirty="0">
                <a:solidFill>
                  <a:schemeClr val="tx1"/>
                </a:solidFill>
              </a:rPr>
              <a:t> </a:t>
            </a:r>
            <a:r>
              <a:rPr lang="en-US" sz="2000" dirty="0" err="1">
                <a:solidFill>
                  <a:schemeClr val="tx1"/>
                </a:solidFill>
              </a:rPr>
              <a:t>доступны</a:t>
            </a:r>
            <a:r>
              <a:rPr lang="en-US" sz="2000" dirty="0">
                <a:solidFill>
                  <a:schemeClr val="tx1"/>
                </a:solidFill>
              </a:rPr>
              <a:t> </a:t>
            </a:r>
            <a:r>
              <a:rPr lang="en-US" sz="2000" dirty="0" err="1">
                <a:solidFill>
                  <a:schemeClr val="tx1"/>
                </a:solidFill>
              </a:rPr>
              <a:t>для</a:t>
            </a:r>
            <a:r>
              <a:rPr lang="en-US" sz="2000" dirty="0">
                <a:solidFill>
                  <a:schemeClr val="tx1"/>
                </a:solidFill>
              </a:rPr>
              <a:t> </a:t>
            </a:r>
            <a:r>
              <a:rPr lang="en-US" sz="2000" dirty="0" err="1">
                <a:solidFill>
                  <a:schemeClr val="tx1"/>
                </a:solidFill>
              </a:rPr>
              <a:t>защиты</a:t>
            </a:r>
            <a:r>
              <a:rPr lang="en-US" sz="2000" dirty="0">
                <a:solidFill>
                  <a:schemeClr val="tx1"/>
                </a:solidFill>
              </a:rPr>
              <a:t> </a:t>
            </a:r>
            <a:r>
              <a:rPr lang="en-US" sz="2000" dirty="0" err="1">
                <a:solidFill>
                  <a:schemeClr val="tx1"/>
                </a:solidFill>
              </a:rPr>
              <a:t>от</a:t>
            </a:r>
            <a:r>
              <a:rPr lang="en-US" sz="2000" dirty="0">
                <a:solidFill>
                  <a:schemeClr val="tx1"/>
                </a:solidFill>
              </a:rPr>
              <a:t> </a:t>
            </a:r>
            <a:r>
              <a:rPr lang="en-US" sz="2000" dirty="0" err="1">
                <a:solidFill>
                  <a:schemeClr val="tx1"/>
                </a:solidFill>
              </a:rPr>
              <a:t>следующих</a:t>
            </a:r>
            <a:r>
              <a:rPr lang="en-US" sz="2000" dirty="0">
                <a:solidFill>
                  <a:schemeClr val="tx1"/>
                </a:solidFill>
              </a:rPr>
              <a:t> 26 </a:t>
            </a:r>
            <a:r>
              <a:rPr lang="en-US" sz="2000" dirty="0" err="1">
                <a:solidFill>
                  <a:schemeClr val="tx1"/>
                </a:solidFill>
              </a:rPr>
              <a:t>инфекционных</a:t>
            </a:r>
            <a:r>
              <a:rPr lang="en-US" sz="2000" dirty="0">
                <a:solidFill>
                  <a:schemeClr val="tx1"/>
                </a:solidFill>
              </a:rPr>
              <a:t> </a:t>
            </a:r>
            <a:r>
              <a:rPr lang="en-US" sz="2000" dirty="0" err="1">
                <a:solidFill>
                  <a:schemeClr val="tx1"/>
                </a:solidFill>
              </a:rPr>
              <a:t>заболеваний</a:t>
            </a:r>
            <a:r>
              <a:rPr lang="en-US" sz="2000" dirty="0">
                <a:solidFill>
                  <a:schemeClr val="tx1"/>
                </a:solidFill>
              </a:rPr>
              <a:t>, </a:t>
            </a:r>
            <a:r>
              <a:rPr lang="en-US" sz="2000" dirty="0" err="1">
                <a:solidFill>
                  <a:schemeClr val="tx1"/>
                </a:solidFill>
              </a:rPr>
              <a:t>многие</a:t>
            </a:r>
            <a:r>
              <a:rPr lang="en-US" sz="2000" dirty="0">
                <a:solidFill>
                  <a:schemeClr val="tx1"/>
                </a:solidFill>
              </a:rPr>
              <a:t> </a:t>
            </a:r>
            <a:r>
              <a:rPr lang="en-US" sz="2000" dirty="0" err="1">
                <a:solidFill>
                  <a:schemeClr val="tx1"/>
                </a:solidFill>
              </a:rPr>
              <a:t>другие</a:t>
            </a:r>
            <a:r>
              <a:rPr lang="en-US" sz="2000" dirty="0">
                <a:solidFill>
                  <a:schemeClr val="tx1"/>
                </a:solidFill>
              </a:rPr>
              <a:t> </a:t>
            </a:r>
            <a:r>
              <a:rPr lang="en-US" sz="2000" dirty="0" err="1">
                <a:solidFill>
                  <a:schemeClr val="tx1"/>
                </a:solidFill>
              </a:rPr>
              <a:t>находясь</a:t>
            </a:r>
            <a:r>
              <a:rPr lang="en-US" sz="2000" dirty="0">
                <a:solidFill>
                  <a:schemeClr val="tx1"/>
                </a:solidFill>
              </a:rPr>
              <a:t> в </a:t>
            </a:r>
            <a:r>
              <a:rPr lang="en-US" sz="2000" dirty="0" err="1">
                <a:solidFill>
                  <a:schemeClr val="tx1"/>
                </a:solidFill>
              </a:rPr>
              <a:t>стадии</a:t>
            </a:r>
            <a:r>
              <a:rPr lang="en-US" sz="2000" dirty="0">
                <a:solidFill>
                  <a:schemeClr val="tx1"/>
                </a:solidFill>
              </a:rPr>
              <a:t> </a:t>
            </a:r>
            <a:r>
              <a:rPr lang="en-US" sz="2000" dirty="0" err="1">
                <a:solidFill>
                  <a:schemeClr val="tx1"/>
                </a:solidFill>
              </a:rPr>
              <a:t>разработки</a:t>
            </a:r>
            <a:r>
              <a:rPr lang="en-US" sz="2000" dirty="0">
                <a:solidFill>
                  <a:schemeClr val="tx1"/>
                </a:solidFill>
              </a:rPr>
              <a:t>:</a:t>
            </a:r>
            <a:endParaRPr sz="2000" dirty="0">
              <a:solidFill>
                <a:schemeClr val="tx1"/>
              </a:solidFill>
            </a:endParaRPr>
          </a:p>
          <a:p>
            <a:pPr marL="0" lvl="0" indent="0" algn="l" rtl="0">
              <a:lnSpc>
                <a:spcPct val="110000"/>
              </a:lnSpc>
              <a:spcBef>
                <a:spcPts val="1000"/>
              </a:spcBef>
              <a:spcAft>
                <a:spcPts val="0"/>
              </a:spcAft>
              <a:buSzPts val="2000"/>
              <a:buNone/>
            </a:pPr>
            <a:endParaRPr sz="2000" dirty="0">
              <a:solidFill>
                <a:schemeClr val="tx1"/>
              </a:solidFill>
            </a:endParaRPr>
          </a:p>
          <a:p>
            <a:pPr marL="0" lvl="0" indent="0" algn="l" rtl="0">
              <a:lnSpc>
                <a:spcPct val="110000"/>
              </a:lnSpc>
              <a:spcBef>
                <a:spcPts val="1000"/>
              </a:spcBef>
              <a:spcAft>
                <a:spcPts val="0"/>
              </a:spcAft>
              <a:buSzPts val="2000"/>
              <a:buNone/>
            </a:pPr>
            <a:endParaRPr sz="2000" dirty="0">
              <a:solidFill>
                <a:schemeClr val="tx1"/>
              </a:solidFill>
            </a:endParaRPr>
          </a:p>
        </p:txBody>
      </p:sp>
      <p:sp>
        <p:nvSpPr>
          <p:cNvPr id="146" name="Google Shape;146;p2"/>
          <p:cNvSpPr/>
          <p:nvPr/>
        </p:nvSpPr>
        <p:spPr>
          <a:xfrm>
            <a:off x="6278784" y="2112961"/>
            <a:ext cx="2333590" cy="2411301"/>
          </a:xfrm>
          <a:prstGeom prst="ellipse">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7" name="Google Shape;147;p2"/>
          <p:cNvSpPr/>
          <p:nvPr/>
        </p:nvSpPr>
        <p:spPr>
          <a:xfrm>
            <a:off x="5910199" y="3037969"/>
            <a:ext cx="884237" cy="88423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  </a:t>
            </a:r>
            <a:endParaRPr/>
          </a:p>
        </p:txBody>
      </p:sp>
      <p:pic>
        <p:nvPicPr>
          <p:cNvPr id="148" name="Google Shape;148;p2"/>
          <p:cNvPicPr preferRelativeResize="0"/>
          <p:nvPr/>
        </p:nvPicPr>
        <p:blipFill rotWithShape="1">
          <a:blip r:embed="rId4">
            <a:alphaModFix/>
          </a:blip>
          <a:srcRect/>
          <a:stretch/>
        </p:blipFill>
        <p:spPr>
          <a:xfrm>
            <a:off x="6118240" y="3232517"/>
            <a:ext cx="463471" cy="463471"/>
          </a:xfrm>
          <a:prstGeom prst="rect">
            <a:avLst/>
          </a:prstGeom>
          <a:noFill/>
          <a:ln>
            <a:noFill/>
          </a:ln>
        </p:spPr>
      </p:pic>
      <p:sp>
        <p:nvSpPr>
          <p:cNvPr id="149" name="Google Shape;149;p2"/>
          <p:cNvSpPr txBox="1"/>
          <p:nvPr/>
        </p:nvSpPr>
        <p:spPr>
          <a:xfrm>
            <a:off x="1043918" y="4476601"/>
            <a:ext cx="5693765"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Холера</a:t>
            </a:r>
            <a:r>
              <a:rPr lang="en-US" sz="1600" b="0" i="0" u="none" strike="noStrike" cap="none" dirty="0">
                <a:solidFill>
                  <a:schemeClr val="dk1"/>
                </a:solidFill>
                <a:latin typeface="Calibri"/>
                <a:ea typeface="Calibri"/>
                <a:cs typeface="Calibri"/>
                <a:sym typeface="Calibri"/>
              </a:rPr>
              <a:t> • </a:t>
            </a:r>
            <a:r>
              <a:rPr lang="en-US" sz="1600" b="0" i="0" u="none" strike="noStrike" cap="none" dirty="0" err="1">
                <a:solidFill>
                  <a:schemeClr val="dk1"/>
                </a:solidFill>
                <a:latin typeface="Calibri"/>
                <a:ea typeface="Calibri"/>
                <a:cs typeface="Calibri"/>
                <a:sym typeface="Calibri"/>
              </a:rPr>
              <a:t>Лихорадка</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Денге</a:t>
            </a:r>
            <a:r>
              <a:rPr lang="en-US" sz="1600" b="0" i="0" u="none" strike="noStrike" cap="none" dirty="0">
                <a:solidFill>
                  <a:schemeClr val="dk1"/>
                </a:solidFill>
                <a:latin typeface="Calibri"/>
                <a:ea typeface="Calibri"/>
                <a:cs typeface="Calibri"/>
                <a:sym typeface="Calibri"/>
              </a:rPr>
              <a:t> • </a:t>
            </a:r>
            <a:r>
              <a:rPr lang="en-US" sz="1600" b="0" i="0" u="none" strike="noStrike" cap="none" dirty="0" err="1">
                <a:solidFill>
                  <a:schemeClr val="dk1"/>
                </a:solidFill>
                <a:latin typeface="Calibri"/>
                <a:ea typeface="Calibri"/>
                <a:cs typeface="Calibri"/>
                <a:sym typeface="Calibri"/>
              </a:rPr>
              <a:t>Дифтерия</a:t>
            </a:r>
            <a:r>
              <a:rPr lang="en-US" sz="1600" b="0" i="0" u="none" strike="noStrike" cap="none" dirty="0">
                <a:solidFill>
                  <a:schemeClr val="dk1"/>
                </a:solidFill>
                <a:latin typeface="Calibri"/>
                <a:ea typeface="Calibri"/>
                <a:cs typeface="Calibri"/>
                <a:sym typeface="Calibri"/>
              </a:rPr>
              <a:t> • </a:t>
            </a:r>
            <a:r>
              <a:rPr lang="en-US" sz="1600" b="0" i="0" u="none" strike="noStrike" cap="none" dirty="0" err="1">
                <a:solidFill>
                  <a:schemeClr val="dk1"/>
                </a:solidFill>
                <a:latin typeface="Calibri"/>
                <a:ea typeface="Calibri"/>
                <a:cs typeface="Calibri"/>
                <a:sym typeface="Calibri"/>
              </a:rPr>
              <a:t>Гепатит</a:t>
            </a:r>
            <a:r>
              <a:rPr lang="en-US" sz="1600" b="0" i="0" u="none" strike="noStrike" cap="none" dirty="0">
                <a:solidFill>
                  <a:schemeClr val="dk1"/>
                </a:solidFill>
                <a:latin typeface="Calibri"/>
                <a:ea typeface="Calibri"/>
                <a:cs typeface="Calibri"/>
                <a:sym typeface="Calibri"/>
              </a:rPr>
              <a:t> A • </a:t>
            </a:r>
            <a:r>
              <a:rPr lang="en-US" sz="1600" b="0" i="0" u="none" strike="noStrike" cap="none" dirty="0" err="1">
                <a:solidFill>
                  <a:schemeClr val="dk1"/>
                </a:solidFill>
                <a:latin typeface="Calibri"/>
                <a:ea typeface="Calibri"/>
                <a:cs typeface="Calibri"/>
                <a:sym typeface="Calibri"/>
              </a:rPr>
              <a:t>Гепатит</a:t>
            </a:r>
            <a:r>
              <a:rPr lang="en-US" sz="1600" b="0" i="0" u="none" strike="noStrike" cap="none" dirty="0">
                <a:solidFill>
                  <a:schemeClr val="dk1"/>
                </a:solidFill>
                <a:latin typeface="Calibri"/>
                <a:ea typeface="Calibri"/>
                <a:cs typeface="Calibri"/>
                <a:sym typeface="Calibri"/>
              </a:rPr>
              <a:t> Б • </a:t>
            </a:r>
            <a:r>
              <a:rPr lang="en-US" sz="1600" b="0" i="0" u="none" strike="noStrike" cap="none" dirty="0" err="1">
                <a:solidFill>
                  <a:schemeClr val="dk1"/>
                </a:solidFill>
                <a:latin typeface="Calibri"/>
                <a:ea typeface="Calibri"/>
                <a:cs typeface="Calibri"/>
                <a:sym typeface="Calibri"/>
              </a:rPr>
              <a:t>Гепатит</a:t>
            </a:r>
            <a:r>
              <a:rPr lang="en-US" sz="1600" b="0" i="0" u="none" strike="noStrike" cap="none" dirty="0">
                <a:solidFill>
                  <a:schemeClr val="dk1"/>
                </a:solidFill>
                <a:latin typeface="Calibri"/>
                <a:ea typeface="Calibri"/>
                <a:cs typeface="Calibri"/>
                <a:sym typeface="Calibri"/>
              </a:rPr>
              <a:t> E • </a:t>
            </a:r>
            <a:r>
              <a:rPr lang="en-US" sz="1600" b="0" i="0" u="none" strike="noStrike" cap="none" dirty="0" err="1">
                <a:solidFill>
                  <a:schemeClr val="dk1"/>
                </a:solidFill>
                <a:latin typeface="Calibri"/>
                <a:ea typeface="Calibri"/>
                <a:cs typeface="Calibri"/>
                <a:sym typeface="Calibri"/>
              </a:rPr>
              <a:t>Гемофилусинфлюенца</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типа</a:t>
            </a:r>
            <a:r>
              <a:rPr lang="en-US" sz="1600" b="0" i="0" u="none" strike="noStrike" cap="none" dirty="0">
                <a:solidFill>
                  <a:schemeClr val="dk1"/>
                </a:solidFill>
                <a:latin typeface="Calibri"/>
                <a:ea typeface="Calibri"/>
                <a:cs typeface="Calibri"/>
                <a:sym typeface="Calibri"/>
              </a:rPr>
              <a:t> б (Hib) • </a:t>
            </a:r>
            <a:r>
              <a:rPr lang="en-US" sz="1600" b="0" i="0" u="none" strike="noStrike" cap="none" dirty="0" err="1">
                <a:solidFill>
                  <a:schemeClr val="dk1"/>
                </a:solidFill>
                <a:latin typeface="Calibri"/>
                <a:ea typeface="Calibri"/>
                <a:cs typeface="Calibri"/>
                <a:sym typeface="Calibri"/>
              </a:rPr>
              <a:t>Вирус</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папилломы</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человека</a:t>
            </a:r>
            <a:r>
              <a:rPr lang="en-US" sz="1600" b="0" i="0" u="none" strike="noStrike" cap="none" dirty="0">
                <a:solidFill>
                  <a:schemeClr val="dk1"/>
                </a:solidFill>
                <a:latin typeface="Calibri"/>
                <a:ea typeface="Calibri"/>
                <a:cs typeface="Calibri"/>
                <a:sym typeface="Calibri"/>
              </a:rPr>
              <a:t> • </a:t>
            </a:r>
            <a:r>
              <a:rPr lang="en-US" sz="1600" b="0" i="0" u="none" strike="noStrike" cap="none" dirty="0" err="1">
                <a:solidFill>
                  <a:schemeClr val="dk1"/>
                </a:solidFill>
                <a:latin typeface="Calibri"/>
                <a:ea typeface="Calibri"/>
                <a:cs typeface="Calibri"/>
                <a:sym typeface="Calibri"/>
              </a:rPr>
              <a:t>Грипп</a:t>
            </a:r>
            <a:r>
              <a:rPr lang="en-US" sz="1600" b="0" i="0" u="none" strike="noStrike" cap="none" dirty="0">
                <a:solidFill>
                  <a:schemeClr val="dk1"/>
                </a:solidFill>
                <a:latin typeface="Calibri"/>
                <a:ea typeface="Calibri"/>
                <a:cs typeface="Calibri"/>
                <a:sym typeface="Calibri"/>
              </a:rPr>
              <a:t> • </a:t>
            </a:r>
            <a:r>
              <a:rPr lang="en-US" sz="1600" b="0" i="0" u="none" strike="noStrike" cap="none" dirty="0" err="1">
                <a:solidFill>
                  <a:schemeClr val="dk1"/>
                </a:solidFill>
                <a:latin typeface="Calibri"/>
                <a:ea typeface="Calibri"/>
                <a:cs typeface="Calibri"/>
                <a:sym typeface="Calibri"/>
              </a:rPr>
              <a:t>Японский</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энцефалит</a:t>
            </a:r>
            <a:r>
              <a:rPr lang="en-US" sz="1600" b="0" i="0" u="none" strike="noStrike" cap="none" dirty="0">
                <a:solidFill>
                  <a:schemeClr val="dk1"/>
                </a:solidFill>
                <a:latin typeface="Calibri"/>
                <a:ea typeface="Calibri"/>
                <a:cs typeface="Calibri"/>
                <a:sym typeface="Calibri"/>
              </a:rPr>
              <a:t> </a:t>
            </a: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Малярия</a:t>
            </a:r>
            <a:r>
              <a:rPr lang="en-US" sz="1600" dirty="0">
                <a:solidFill>
                  <a:schemeClr val="dk1"/>
                </a:solidFill>
                <a:latin typeface="Calibri"/>
                <a:ea typeface="Calibri"/>
                <a:cs typeface="Calibri"/>
                <a:sym typeface="Calibri"/>
              </a:rPr>
              <a:t> • </a:t>
            </a:r>
            <a:r>
              <a:rPr lang="en-US" sz="1600" dirty="0" err="1">
                <a:solidFill>
                  <a:schemeClr val="dk1"/>
                </a:solidFill>
                <a:latin typeface="Calibri"/>
                <a:ea typeface="Calibri"/>
                <a:cs typeface="Calibri"/>
                <a:sym typeface="Calibri"/>
              </a:rPr>
              <a:t>Корь</a:t>
            </a:r>
            <a:r>
              <a:rPr lang="en-US" sz="1600" dirty="0">
                <a:solidFill>
                  <a:schemeClr val="dk1"/>
                </a:solidFill>
                <a:latin typeface="Calibri"/>
                <a:ea typeface="Calibri"/>
                <a:cs typeface="Calibri"/>
                <a:sym typeface="Calibri"/>
              </a:rPr>
              <a:t>  • </a:t>
            </a:r>
            <a:r>
              <a:rPr lang="en-US" sz="1600" dirty="0" err="1">
                <a:solidFill>
                  <a:schemeClr val="dk1"/>
                </a:solidFill>
                <a:latin typeface="Calibri"/>
                <a:ea typeface="Calibri"/>
                <a:cs typeface="Calibri"/>
                <a:sym typeface="Calibri"/>
              </a:rPr>
              <a:t>Менингококковый</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менингит</a:t>
            </a:r>
            <a:r>
              <a:rPr lang="en-US" sz="1600" dirty="0">
                <a:solidFill>
                  <a:schemeClr val="dk1"/>
                </a:solidFill>
                <a:latin typeface="Calibri"/>
                <a:ea typeface="Calibri"/>
                <a:cs typeface="Calibri"/>
                <a:sym typeface="Calibri"/>
              </a:rPr>
              <a:t> • </a:t>
            </a:r>
            <a:r>
              <a:rPr lang="en-US" sz="1600" dirty="0" err="1">
                <a:solidFill>
                  <a:schemeClr val="dk1"/>
                </a:solidFill>
                <a:latin typeface="Calibri"/>
                <a:ea typeface="Calibri"/>
                <a:cs typeface="Calibri"/>
                <a:sym typeface="Calibri"/>
              </a:rPr>
              <a:t>Свинка</a:t>
            </a:r>
            <a:r>
              <a:rPr lang="en-US" sz="1600" dirty="0">
                <a:solidFill>
                  <a:schemeClr val="dk1"/>
                </a:solidFill>
                <a:latin typeface="Calibri"/>
                <a:ea typeface="Calibri"/>
                <a:cs typeface="Calibri"/>
                <a:sym typeface="Calibri"/>
              </a:rPr>
              <a:t> </a:t>
            </a: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Коклюш</a:t>
            </a:r>
            <a:r>
              <a:rPr lang="en-US" sz="1600" dirty="0">
                <a:solidFill>
                  <a:schemeClr val="dk1"/>
                </a:solidFill>
                <a:latin typeface="Calibri"/>
                <a:ea typeface="Calibri"/>
                <a:cs typeface="Calibri"/>
                <a:sym typeface="Calibri"/>
              </a:rPr>
              <a:t> • </a:t>
            </a:r>
            <a:r>
              <a:rPr lang="en-US" sz="1600" dirty="0" err="1">
                <a:solidFill>
                  <a:schemeClr val="dk1"/>
                </a:solidFill>
                <a:latin typeface="Calibri"/>
                <a:ea typeface="Calibri"/>
                <a:cs typeface="Calibri"/>
                <a:sym typeface="Calibri"/>
              </a:rPr>
              <a:t>Пневмококковая</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инфекция</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Полиомиелит</a:t>
            </a:r>
            <a:r>
              <a:rPr lang="en-US" sz="1600" dirty="0">
                <a:solidFill>
                  <a:schemeClr val="dk1"/>
                </a:solidFill>
                <a:latin typeface="Calibri"/>
                <a:ea typeface="Calibri"/>
                <a:cs typeface="Calibri"/>
                <a:sym typeface="Calibri"/>
              </a:rPr>
              <a:t> </a:t>
            </a: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Бешенство</a:t>
            </a:r>
            <a:r>
              <a:rPr lang="en-US" sz="1600" dirty="0">
                <a:solidFill>
                  <a:schemeClr val="dk1"/>
                </a:solidFill>
                <a:latin typeface="Calibri"/>
                <a:ea typeface="Calibri"/>
                <a:cs typeface="Calibri"/>
                <a:sym typeface="Calibri"/>
              </a:rPr>
              <a:t> • </a:t>
            </a:r>
            <a:r>
              <a:rPr lang="en-US" sz="1600" dirty="0" err="1">
                <a:solidFill>
                  <a:schemeClr val="dk1"/>
                </a:solidFill>
                <a:latin typeface="Calibri"/>
                <a:ea typeface="Calibri"/>
                <a:cs typeface="Calibri"/>
                <a:sym typeface="Calibri"/>
              </a:rPr>
              <a:t>Ротавирус</a:t>
            </a:r>
            <a:r>
              <a:rPr lang="en-US" sz="1600" dirty="0">
                <a:solidFill>
                  <a:schemeClr val="dk1"/>
                </a:solidFill>
                <a:latin typeface="Calibri"/>
                <a:ea typeface="Calibri"/>
                <a:cs typeface="Calibri"/>
                <a:sym typeface="Calibri"/>
              </a:rPr>
              <a:t> • </a:t>
            </a:r>
            <a:r>
              <a:rPr lang="en-US" sz="1600" dirty="0" err="1">
                <a:solidFill>
                  <a:schemeClr val="dk1"/>
                </a:solidFill>
                <a:latin typeface="Calibri"/>
                <a:ea typeface="Calibri"/>
                <a:cs typeface="Calibri"/>
                <a:sym typeface="Calibri"/>
              </a:rPr>
              <a:t>Краснуха</a:t>
            </a:r>
            <a:r>
              <a:rPr lang="en-US" sz="1600" dirty="0">
                <a:solidFill>
                  <a:schemeClr val="dk1"/>
                </a:solidFill>
                <a:latin typeface="Calibri"/>
                <a:ea typeface="Calibri"/>
                <a:cs typeface="Calibri"/>
                <a:sym typeface="Calibri"/>
              </a:rPr>
              <a:t> • </a:t>
            </a:r>
            <a:r>
              <a:rPr lang="en-US" sz="1600" dirty="0" err="1">
                <a:solidFill>
                  <a:schemeClr val="dk1"/>
                </a:solidFill>
                <a:latin typeface="Calibri"/>
                <a:ea typeface="Calibri"/>
                <a:cs typeface="Calibri"/>
                <a:sym typeface="Calibri"/>
              </a:rPr>
              <a:t>Столбняк</a:t>
            </a:r>
            <a:r>
              <a:rPr lang="en-US" sz="1600" dirty="0">
                <a:solidFill>
                  <a:schemeClr val="dk1"/>
                </a:solidFill>
                <a:latin typeface="Calibri"/>
                <a:ea typeface="Calibri"/>
                <a:cs typeface="Calibri"/>
                <a:sym typeface="Calibri"/>
              </a:rPr>
              <a:t> • </a:t>
            </a:r>
            <a:r>
              <a:rPr lang="en-US" sz="1600" dirty="0" err="1">
                <a:solidFill>
                  <a:schemeClr val="dk1"/>
                </a:solidFill>
                <a:latin typeface="Calibri"/>
                <a:ea typeface="Calibri"/>
                <a:cs typeface="Calibri"/>
                <a:sym typeface="Calibri"/>
              </a:rPr>
              <a:t>Клещевой</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энцефалит</a:t>
            </a:r>
            <a:r>
              <a:rPr lang="en-US" sz="1600" dirty="0">
                <a:solidFill>
                  <a:schemeClr val="dk1"/>
                </a:solidFill>
                <a:latin typeface="Calibri"/>
                <a:ea typeface="Calibri"/>
                <a:cs typeface="Calibri"/>
                <a:sym typeface="Calibri"/>
              </a:rPr>
              <a:t> • </a:t>
            </a:r>
            <a:r>
              <a:rPr lang="en-US" sz="1600" dirty="0" err="1">
                <a:solidFill>
                  <a:schemeClr val="dk1"/>
                </a:solidFill>
                <a:latin typeface="Calibri"/>
                <a:ea typeface="Calibri"/>
                <a:cs typeface="Calibri"/>
                <a:sym typeface="Calibri"/>
              </a:rPr>
              <a:t>Туберкулез</a:t>
            </a:r>
            <a:r>
              <a:rPr lang="en-US" sz="1600" dirty="0">
                <a:solidFill>
                  <a:schemeClr val="dk1"/>
                </a:solidFill>
                <a:latin typeface="Calibri"/>
                <a:ea typeface="Calibri"/>
                <a:cs typeface="Calibri"/>
                <a:sym typeface="Calibri"/>
              </a:rPr>
              <a:t> • </a:t>
            </a:r>
            <a:r>
              <a:rPr lang="en-US" sz="1600" dirty="0" err="1">
                <a:solidFill>
                  <a:schemeClr val="dk1"/>
                </a:solidFill>
                <a:latin typeface="Calibri"/>
                <a:ea typeface="Calibri"/>
                <a:cs typeface="Calibri"/>
                <a:sym typeface="Calibri"/>
              </a:rPr>
              <a:t>Брюшной</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тиф</a:t>
            </a:r>
            <a:r>
              <a:rPr lang="en-US" sz="1600" dirty="0">
                <a:solidFill>
                  <a:schemeClr val="dk1"/>
                </a:solidFill>
                <a:latin typeface="Calibri"/>
                <a:ea typeface="Calibri"/>
                <a:cs typeface="Calibri"/>
                <a:sym typeface="Calibri"/>
              </a:rPr>
              <a:t> • </a:t>
            </a:r>
            <a:r>
              <a:rPr lang="en-US" sz="1600" dirty="0" err="1">
                <a:solidFill>
                  <a:schemeClr val="dk1"/>
                </a:solidFill>
                <a:latin typeface="Calibri"/>
                <a:ea typeface="Calibri"/>
                <a:cs typeface="Calibri"/>
                <a:sym typeface="Calibri"/>
              </a:rPr>
              <a:t>Ветряная</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оспа</a:t>
            </a:r>
            <a:r>
              <a:rPr lang="en-US" sz="1600"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Желтая</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лихорадка</a:t>
            </a:r>
            <a:endParaRPr sz="1500" i="1" dirty="0">
              <a:solidFill>
                <a:srgbClr val="6B6B6B"/>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20"/>
          <p:cNvSpPr txBox="1">
            <a:spLocks noGrp="1"/>
          </p:cNvSpPr>
          <p:nvPr>
            <p:ph type="title"/>
          </p:nvPr>
        </p:nvSpPr>
        <p:spPr>
          <a:xfrm>
            <a:off x="812800" y="1069848"/>
            <a:ext cx="7156450" cy="103327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Rockwell"/>
              <a:buNone/>
            </a:pPr>
            <a:r>
              <a:rPr lang="en-US" dirty="0"/>
              <a:t>ДОПОЛНИТЕЛЬНЫЕ РЕСУРСЫ</a:t>
            </a:r>
            <a:endParaRPr dirty="0"/>
          </a:p>
        </p:txBody>
      </p:sp>
      <p:sp>
        <p:nvSpPr>
          <p:cNvPr id="393" name="Google Shape;393;p20"/>
          <p:cNvSpPr txBox="1">
            <a:spLocks noGrp="1"/>
          </p:cNvSpPr>
          <p:nvPr>
            <p:ph type="body" idx="1"/>
          </p:nvPr>
        </p:nvSpPr>
        <p:spPr>
          <a:xfrm>
            <a:off x="819150" y="1955433"/>
            <a:ext cx="7150100" cy="382096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800"/>
              <a:buNone/>
            </a:pPr>
            <a:r>
              <a:rPr lang="en-US" sz="1800" b="1" dirty="0" err="1">
                <a:solidFill>
                  <a:schemeClr val="tx1"/>
                </a:solidFill>
                <a:latin typeface="Calibri" panose="020F0502020204030204" pitchFamily="34" charset="0"/>
                <a:cs typeface="Calibri" panose="020F0502020204030204" pitchFamily="34" charset="0"/>
              </a:rPr>
              <a:t>Национальный</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институт</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здравоохранения</a:t>
            </a:r>
            <a:r>
              <a:rPr lang="en-US" sz="1800" b="1" dirty="0">
                <a:solidFill>
                  <a:schemeClr val="tx1"/>
                </a:solidFill>
                <a:latin typeface="Calibri" panose="020F0502020204030204" pitchFamily="34" charset="0"/>
                <a:cs typeface="Calibri" panose="020F0502020204030204" pitchFamily="34" charset="0"/>
              </a:rPr>
              <a:t> США, </a:t>
            </a:r>
            <a:r>
              <a:rPr lang="en-US" sz="1800" b="1" dirty="0" err="1">
                <a:solidFill>
                  <a:schemeClr val="tx1"/>
                </a:solidFill>
                <a:latin typeface="Calibri" panose="020F0502020204030204" pitchFamily="34" charset="0"/>
                <a:cs typeface="Calibri" panose="020F0502020204030204" pitchFamily="34" charset="0"/>
              </a:rPr>
              <a:t>Национальный</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институт</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аллергии</a:t>
            </a:r>
            <a:r>
              <a:rPr lang="en-US" sz="1800" b="1" dirty="0">
                <a:solidFill>
                  <a:schemeClr val="tx1"/>
                </a:solidFill>
                <a:latin typeface="Calibri" panose="020F0502020204030204" pitchFamily="34" charset="0"/>
                <a:cs typeface="Calibri" panose="020F0502020204030204" pitchFamily="34" charset="0"/>
              </a:rPr>
              <a:t> и </a:t>
            </a:r>
            <a:r>
              <a:rPr lang="en-US" sz="1800" b="1" dirty="0" err="1">
                <a:solidFill>
                  <a:schemeClr val="tx1"/>
                </a:solidFill>
                <a:latin typeface="Calibri" panose="020F0502020204030204" pitchFamily="34" charset="0"/>
                <a:cs typeface="Calibri" panose="020F0502020204030204" pitchFamily="34" charset="0"/>
              </a:rPr>
              <a:t>инфекционных</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заболеваний</a:t>
            </a:r>
            <a:r>
              <a:rPr lang="en-US" sz="1800" b="1" dirty="0">
                <a:solidFill>
                  <a:schemeClr val="tx1"/>
                </a:solidFill>
                <a:latin typeface="Calibri" panose="020F0502020204030204" pitchFamily="34" charset="0"/>
                <a:cs typeface="Calibri" panose="020F0502020204030204" pitchFamily="34" charset="0"/>
              </a:rPr>
              <a:t> </a:t>
            </a:r>
            <a:r>
              <a:rPr lang="en-US" sz="1800" dirty="0">
                <a:solidFill>
                  <a:schemeClr val="tx1"/>
                </a:solidFill>
                <a:latin typeface="Calibri" panose="020F0502020204030204" pitchFamily="34" charset="0"/>
                <a:cs typeface="Calibri" panose="020F0502020204030204" pitchFamily="34" charset="0"/>
              </a:rPr>
              <a:t>(https://www.niaid.nih.gov/)</a:t>
            </a:r>
            <a:endParaRPr dirty="0">
              <a:solidFill>
                <a:schemeClr val="tx1"/>
              </a:solidFill>
              <a:latin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Clr>
                <a:srgbClr val="E07004"/>
              </a:buClr>
              <a:buSzPts val="1800"/>
              <a:buChar char="•"/>
            </a:pPr>
            <a:r>
              <a:rPr lang="en-US" sz="1800" dirty="0" err="1">
                <a:solidFill>
                  <a:schemeClr val="tx1"/>
                </a:solidFill>
                <a:latin typeface="Calibri" panose="020F0502020204030204" pitchFamily="34" charset="0"/>
                <a:cs typeface="Calibri" panose="020F0502020204030204" pitchFamily="34" charset="0"/>
              </a:rPr>
              <a:t>Как</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работают</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вакцины</a:t>
            </a:r>
            <a:r>
              <a:rPr lang="en-US" sz="1800" dirty="0">
                <a:solidFill>
                  <a:schemeClr val="tx1"/>
                </a:solidFill>
                <a:latin typeface="Calibri" panose="020F0502020204030204" pitchFamily="34" charset="0"/>
                <a:cs typeface="Calibri" panose="020F0502020204030204" pitchFamily="34" charset="0"/>
              </a:rPr>
              <a:t>? </a:t>
            </a:r>
            <a:r>
              <a:rPr lang="en-US" sz="1800" u="sng" dirty="0">
                <a:solidFill>
                  <a:schemeClr val="tx1"/>
                </a:solidFill>
                <a:latin typeface="Calibri" panose="020F0502020204030204" pitchFamily="34" charset="0"/>
                <a:cs typeface="Calibri" panose="020F0502020204030204" pitchFamily="34" charset="0"/>
                <a:hlinkClick r:id="rId3"/>
              </a:rPr>
              <a:t>https://www.niaid.nih.gov/research/how-vaccines-work</a:t>
            </a:r>
            <a:endParaRPr sz="1800" dirty="0">
              <a:solidFill>
                <a:schemeClr val="tx1"/>
              </a:solidFill>
              <a:latin typeface="Calibri" panose="020F0502020204030204" pitchFamily="34" charset="0"/>
              <a:cs typeface="Calibri" panose="020F0502020204030204" pitchFamily="34" charset="0"/>
            </a:endParaRPr>
          </a:p>
          <a:p>
            <a:pPr marL="0" lvl="0" indent="0" algn="l" rtl="0">
              <a:lnSpc>
                <a:spcPct val="90000"/>
              </a:lnSpc>
              <a:spcBef>
                <a:spcPts val="1000"/>
              </a:spcBef>
              <a:spcAft>
                <a:spcPts val="0"/>
              </a:spcAft>
              <a:buSzPts val="1800"/>
              <a:buNone/>
            </a:pPr>
            <a:r>
              <a:rPr lang="en-US" sz="1800" b="1" dirty="0" err="1">
                <a:solidFill>
                  <a:schemeClr val="tx1"/>
                </a:solidFill>
                <a:latin typeface="Calibri" panose="020F0502020204030204" pitchFamily="34" charset="0"/>
                <a:cs typeface="Calibri" panose="020F0502020204030204" pitchFamily="34" charset="0"/>
              </a:rPr>
              <a:t>Европейский</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центр</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профилактики</a:t>
            </a:r>
            <a:r>
              <a:rPr lang="en-US" sz="1800" b="1" dirty="0">
                <a:solidFill>
                  <a:schemeClr val="tx1"/>
                </a:solidFill>
                <a:latin typeface="Calibri" panose="020F0502020204030204" pitchFamily="34" charset="0"/>
                <a:cs typeface="Calibri" panose="020F0502020204030204" pitchFamily="34" charset="0"/>
              </a:rPr>
              <a:t> и </a:t>
            </a:r>
            <a:r>
              <a:rPr lang="en-US" sz="1800" b="1" dirty="0" err="1">
                <a:solidFill>
                  <a:schemeClr val="tx1"/>
                </a:solidFill>
                <a:latin typeface="Calibri" panose="020F0502020204030204" pitchFamily="34" charset="0"/>
                <a:cs typeface="Calibri" panose="020F0502020204030204" pitchFamily="34" charset="0"/>
              </a:rPr>
              <a:t>контроля</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заболеваний</a:t>
            </a:r>
            <a:r>
              <a:rPr lang="en-US" sz="1800" b="1" dirty="0">
                <a:solidFill>
                  <a:schemeClr val="tx1"/>
                </a:solidFill>
                <a:latin typeface="Calibri" panose="020F0502020204030204" pitchFamily="34" charset="0"/>
                <a:cs typeface="Calibri" panose="020F0502020204030204" pitchFamily="34" charset="0"/>
              </a:rPr>
              <a:t> </a:t>
            </a:r>
            <a:r>
              <a:rPr lang="en-US" sz="1800" dirty="0">
                <a:solidFill>
                  <a:schemeClr val="tx1"/>
                </a:solidFill>
                <a:latin typeface="Calibri" panose="020F0502020204030204" pitchFamily="34" charset="0"/>
                <a:cs typeface="Calibri" panose="020F0502020204030204" pitchFamily="34" charset="0"/>
              </a:rPr>
              <a:t>(www.ecdc.europa.eu)</a:t>
            </a:r>
            <a:endParaRPr dirty="0">
              <a:solidFill>
                <a:schemeClr val="tx1"/>
              </a:solidFill>
              <a:latin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Clr>
                <a:srgbClr val="E07004"/>
              </a:buClr>
              <a:buSzPts val="1800"/>
              <a:buChar char="•"/>
            </a:pPr>
            <a:r>
              <a:rPr lang="en-US" sz="1800" dirty="0" err="1">
                <a:solidFill>
                  <a:schemeClr val="tx1"/>
                </a:solidFill>
                <a:latin typeface="Calibri" panose="020F0502020204030204" pitchFamily="34" charset="0"/>
                <a:cs typeface="Calibri" panose="020F0502020204030204" pitchFamily="34" charset="0"/>
              </a:rPr>
              <a:t>Давайте</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поговорим</a:t>
            </a:r>
            <a:r>
              <a:rPr lang="en-US" sz="1800" dirty="0">
                <a:solidFill>
                  <a:schemeClr val="tx1"/>
                </a:solidFill>
                <a:latin typeface="Calibri" panose="020F0502020204030204" pitchFamily="34" charset="0"/>
                <a:cs typeface="Calibri" panose="020F0502020204030204" pitchFamily="34" charset="0"/>
              </a:rPr>
              <a:t> о </a:t>
            </a:r>
            <a:r>
              <a:rPr lang="en-US" sz="1800" dirty="0" err="1">
                <a:solidFill>
                  <a:schemeClr val="tx1"/>
                </a:solidFill>
                <a:latin typeface="Calibri" panose="020F0502020204030204" pitchFamily="34" charset="0"/>
                <a:cs typeface="Calibri" panose="020F0502020204030204" pitchFamily="34" charset="0"/>
              </a:rPr>
              <a:t>нерешительности</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Повышение</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доверия</a:t>
            </a:r>
            <a:r>
              <a:rPr lang="en-US" sz="1800" dirty="0">
                <a:solidFill>
                  <a:schemeClr val="tx1"/>
                </a:solidFill>
                <a:latin typeface="Calibri" panose="020F0502020204030204" pitchFamily="34" charset="0"/>
                <a:cs typeface="Calibri" panose="020F0502020204030204" pitchFamily="34" charset="0"/>
              </a:rPr>
              <a:t> к </a:t>
            </a:r>
            <a:r>
              <a:rPr lang="en-US" sz="1800" dirty="0" err="1">
                <a:solidFill>
                  <a:schemeClr val="tx1"/>
                </a:solidFill>
                <a:latin typeface="Calibri" panose="020F0502020204030204" pitchFamily="34" charset="0"/>
                <a:cs typeface="Calibri" panose="020F0502020204030204" pitchFamily="34" charset="0"/>
              </a:rPr>
              <a:t>вакцинации</a:t>
            </a:r>
            <a:r>
              <a:rPr lang="en-US" sz="1800" dirty="0">
                <a:solidFill>
                  <a:schemeClr val="tx1"/>
                </a:solidFill>
                <a:latin typeface="Calibri" panose="020F0502020204030204" pitchFamily="34" charset="0"/>
                <a:cs typeface="Calibri" panose="020F0502020204030204" pitchFamily="34" charset="0"/>
              </a:rPr>
              <a:t> и </a:t>
            </a:r>
            <a:r>
              <a:rPr lang="en-US" sz="1800" dirty="0" err="1">
                <a:solidFill>
                  <a:schemeClr val="tx1"/>
                </a:solidFill>
                <a:latin typeface="Calibri" panose="020F0502020204030204" pitchFamily="34" charset="0"/>
                <a:cs typeface="Calibri" panose="020F0502020204030204" pitchFamily="34" charset="0"/>
              </a:rPr>
              <a:t>ее</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понимание</a:t>
            </a:r>
            <a:r>
              <a:rPr lang="en-US" sz="1800" dirty="0">
                <a:solidFill>
                  <a:schemeClr val="tx1"/>
                </a:solidFill>
                <a:latin typeface="Calibri" panose="020F0502020204030204" pitchFamily="34" charset="0"/>
                <a:cs typeface="Calibri" panose="020F0502020204030204" pitchFamily="34" charset="0"/>
              </a:rPr>
              <a:t> </a:t>
            </a:r>
            <a:r>
              <a:rPr lang="en-US" sz="1800" u="sng" dirty="0">
                <a:solidFill>
                  <a:schemeClr val="tx1"/>
                </a:solidFill>
                <a:latin typeface="Calibri" panose="020F0502020204030204" pitchFamily="34" charset="0"/>
                <a:cs typeface="Calibri" panose="020F0502020204030204" pitchFamily="34" charset="0"/>
                <a:hlinkClick r:id="rId4"/>
              </a:rPr>
              <a:t>https://ecdc.europa.eu/sites/portal/files/media/en/publications/Publications/lets-talk-about-hesitancy-vaccination-guide.pdf</a:t>
            </a:r>
            <a:endParaRPr sz="1800" dirty="0">
              <a:solidFill>
                <a:schemeClr val="tx1"/>
              </a:solidFill>
              <a:latin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SzPts val="1800"/>
              <a:buChar char="•"/>
            </a:pPr>
            <a:r>
              <a:rPr lang="en-US" sz="1800" dirty="0" err="1">
                <a:solidFill>
                  <a:schemeClr val="tx1"/>
                </a:solidFill>
                <a:latin typeface="Calibri" panose="020F0502020204030204" pitchFamily="34" charset="0"/>
                <a:cs typeface="Calibri" panose="020F0502020204030204" pitchFamily="34" charset="0"/>
              </a:rPr>
              <a:t>Давайте</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поговорим</a:t>
            </a:r>
            <a:r>
              <a:rPr lang="en-US" sz="1800" dirty="0">
                <a:solidFill>
                  <a:schemeClr val="tx1"/>
                </a:solidFill>
                <a:latin typeface="Calibri" panose="020F0502020204030204" pitchFamily="34" charset="0"/>
                <a:cs typeface="Calibri" panose="020F0502020204030204" pitchFamily="34" charset="0"/>
              </a:rPr>
              <a:t> о </a:t>
            </a:r>
            <a:r>
              <a:rPr lang="en-US" sz="1800" dirty="0" err="1">
                <a:solidFill>
                  <a:schemeClr val="tx1"/>
                </a:solidFill>
                <a:latin typeface="Calibri" panose="020F0502020204030204" pitchFamily="34" charset="0"/>
                <a:cs typeface="Calibri" panose="020F0502020204030204" pitchFamily="34" charset="0"/>
              </a:rPr>
              <a:t>предупреждение</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повышение</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уровня</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вакцинации</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детей</a:t>
            </a:r>
            <a:r>
              <a:rPr lang="en-US" sz="1800" dirty="0">
                <a:solidFill>
                  <a:schemeClr val="tx1"/>
                </a:solidFill>
                <a:latin typeface="Calibri" panose="020F0502020204030204" pitchFamily="34" charset="0"/>
                <a:cs typeface="Calibri" panose="020F0502020204030204" pitchFamily="34" charset="0"/>
              </a:rPr>
              <a:t> </a:t>
            </a:r>
            <a:r>
              <a:rPr lang="en-US" sz="1800" u="sng" dirty="0">
                <a:solidFill>
                  <a:schemeClr val="tx1"/>
                </a:solidFill>
                <a:latin typeface="Calibri" panose="020F0502020204030204" pitchFamily="34" charset="0"/>
                <a:cs typeface="Calibri" panose="020F0502020204030204" pitchFamily="34" charset="0"/>
                <a:hlinkClick r:id="rId5"/>
              </a:rPr>
              <a:t>https://ecdc.europa.eu/en/publications-data/lets-talk-about-protection-enhancing-childhood-vaccination-uptake</a:t>
            </a:r>
            <a:endParaRPr sz="1800" dirty="0">
              <a:solidFill>
                <a:schemeClr val="tx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21"/>
          <p:cNvSpPr txBox="1">
            <a:spLocks noGrp="1"/>
          </p:cNvSpPr>
          <p:nvPr>
            <p:ph type="body" idx="1"/>
          </p:nvPr>
        </p:nvSpPr>
        <p:spPr>
          <a:xfrm>
            <a:off x="825500" y="1588470"/>
            <a:ext cx="8083884" cy="382096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800"/>
              <a:buNone/>
            </a:pPr>
            <a:r>
              <a:rPr lang="en-US" sz="1800" b="1" dirty="0" err="1">
                <a:solidFill>
                  <a:schemeClr val="tx1"/>
                </a:solidFill>
                <a:latin typeface="Calibri" panose="020F0502020204030204" pitchFamily="34" charset="0"/>
                <a:cs typeface="Calibri" panose="020F0502020204030204" pitchFamily="34" charset="0"/>
              </a:rPr>
              <a:t>Всемирная</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Организация</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Здравоохранения</a:t>
            </a:r>
            <a:r>
              <a:rPr lang="en-US" sz="1800" b="1" dirty="0">
                <a:solidFill>
                  <a:schemeClr val="tx1"/>
                </a:solidFill>
                <a:latin typeface="Calibri" panose="020F0502020204030204" pitchFamily="34" charset="0"/>
                <a:cs typeface="Calibri" panose="020F0502020204030204" pitchFamily="34" charset="0"/>
              </a:rPr>
              <a:t> </a:t>
            </a:r>
            <a:r>
              <a:rPr lang="en-US" sz="1800" dirty="0">
                <a:solidFill>
                  <a:schemeClr val="tx1"/>
                </a:solidFill>
                <a:latin typeface="Calibri" panose="020F0502020204030204" pitchFamily="34" charset="0"/>
                <a:cs typeface="Calibri" panose="020F0502020204030204" pitchFamily="34" charset="0"/>
              </a:rPr>
              <a:t>(https://www.who.int/)</a:t>
            </a:r>
            <a:endParaRPr dirty="0">
              <a:solidFill>
                <a:schemeClr val="tx1"/>
              </a:solidFill>
              <a:latin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SzPts val="1800"/>
              <a:buChar char="•"/>
            </a:pPr>
            <a:r>
              <a:rPr lang="en-US" sz="1800" dirty="0" err="1">
                <a:solidFill>
                  <a:schemeClr val="tx1"/>
                </a:solidFill>
                <a:latin typeface="Calibri" panose="020F0502020204030204" pitchFamily="34" charset="0"/>
                <a:cs typeface="Calibri" panose="020F0502020204030204" pitchFamily="34" charset="0"/>
              </a:rPr>
              <a:t>Электронный</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учебный</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курс</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обучения</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по</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Основам</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Безопасности</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Вакцин</a:t>
            </a:r>
            <a:r>
              <a:rPr lang="en-US" sz="1800" dirty="0">
                <a:solidFill>
                  <a:schemeClr val="tx1"/>
                </a:solidFill>
                <a:latin typeface="Calibri" panose="020F0502020204030204" pitchFamily="34" charset="0"/>
                <a:cs typeface="Calibri" panose="020F0502020204030204" pitchFamily="34" charset="0"/>
              </a:rPr>
              <a:t> </a:t>
            </a:r>
            <a:r>
              <a:rPr lang="en-US" sz="1800" u="sng" dirty="0">
                <a:solidFill>
                  <a:schemeClr val="tx1"/>
                </a:solidFill>
                <a:latin typeface="Calibri" panose="020F0502020204030204" pitchFamily="34" charset="0"/>
                <a:cs typeface="Calibri" panose="020F0502020204030204" pitchFamily="34" charset="0"/>
                <a:hlinkClick r:id="rId3"/>
              </a:rPr>
              <a:t>http://vaccine-safety-training.org/</a:t>
            </a:r>
            <a:endParaRPr sz="1800" dirty="0">
              <a:solidFill>
                <a:schemeClr val="tx1"/>
              </a:solidFill>
              <a:latin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Clr>
                <a:srgbClr val="E07004"/>
              </a:buClr>
              <a:buSzPts val="1800"/>
              <a:buChar char="•"/>
            </a:pPr>
            <a:r>
              <a:rPr lang="en-US" sz="1800" dirty="0" err="1">
                <a:solidFill>
                  <a:schemeClr val="tx1"/>
                </a:solidFill>
                <a:latin typeface="Calibri" panose="020F0502020204030204" pitchFamily="34" charset="0"/>
                <a:cs typeface="Calibri" panose="020F0502020204030204" pitchFamily="34" charset="0"/>
              </a:rPr>
              <a:t>Противопоказания</a:t>
            </a:r>
            <a:r>
              <a:rPr lang="en-US" sz="1800" dirty="0">
                <a:solidFill>
                  <a:schemeClr val="tx1"/>
                </a:solidFill>
                <a:latin typeface="Calibri" panose="020F0502020204030204" pitchFamily="34" charset="0"/>
                <a:cs typeface="Calibri" panose="020F0502020204030204" pitchFamily="34" charset="0"/>
              </a:rPr>
              <a:t> к </a:t>
            </a:r>
            <a:r>
              <a:rPr lang="en-US" sz="1800" dirty="0" err="1">
                <a:solidFill>
                  <a:schemeClr val="tx1"/>
                </a:solidFill>
                <a:latin typeface="Calibri" panose="020F0502020204030204" pitchFamily="34" charset="0"/>
                <a:cs typeface="Calibri" panose="020F0502020204030204" pitchFamily="34" charset="0"/>
              </a:rPr>
              <a:t>распространенным</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заболеваниям</a:t>
            </a:r>
            <a:r>
              <a:rPr lang="en-US" sz="1800" dirty="0">
                <a:solidFill>
                  <a:schemeClr val="tx1"/>
                </a:solidFill>
                <a:latin typeface="Calibri" panose="020F0502020204030204" pitchFamily="34" charset="0"/>
                <a:cs typeface="Calibri" panose="020F0502020204030204" pitchFamily="34" charset="0"/>
              </a:rPr>
              <a:t> </a:t>
            </a:r>
            <a:r>
              <a:rPr lang="en-US" sz="1800" u="sng" dirty="0">
                <a:solidFill>
                  <a:schemeClr val="tx1"/>
                </a:solidFill>
                <a:latin typeface="Calibri" panose="020F0502020204030204" pitchFamily="34" charset="0"/>
                <a:cs typeface="Calibri" panose="020F0502020204030204" pitchFamily="34" charset="0"/>
                <a:hlinkClick r:id="rId4"/>
              </a:rPr>
              <a:t>https://www.who.int/immunization/policy/contraindications.pdf</a:t>
            </a:r>
            <a:endParaRPr sz="1800" dirty="0">
              <a:solidFill>
                <a:schemeClr val="tx1"/>
              </a:solidFill>
              <a:latin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SzPts val="1800"/>
              <a:buChar char="•"/>
            </a:pPr>
            <a:r>
              <a:rPr lang="en-US" sz="1800" dirty="0" err="1">
                <a:solidFill>
                  <a:schemeClr val="tx1"/>
                </a:solidFill>
                <a:latin typeface="Calibri" panose="020F0502020204030204" pitchFamily="34" charset="0"/>
                <a:cs typeface="Calibri" panose="020F0502020204030204" pitchFamily="34" charset="0"/>
              </a:rPr>
              <a:t>Рекомендации</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по</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плановой</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иммунизации</a:t>
            </a:r>
            <a:r>
              <a:rPr lang="en-US" sz="1800" dirty="0">
                <a:solidFill>
                  <a:schemeClr val="tx1"/>
                </a:solidFill>
                <a:latin typeface="Calibri" panose="020F0502020204030204" pitchFamily="34" charset="0"/>
                <a:cs typeface="Calibri" panose="020F0502020204030204" pitchFamily="34" charset="0"/>
              </a:rPr>
              <a:t> </a:t>
            </a:r>
            <a:r>
              <a:rPr lang="en-US" sz="1800" u="sng" dirty="0">
                <a:solidFill>
                  <a:schemeClr val="tx1"/>
                </a:solidFill>
                <a:latin typeface="Calibri" panose="020F0502020204030204" pitchFamily="34" charset="0"/>
                <a:cs typeface="Calibri" panose="020F0502020204030204" pitchFamily="34" charset="0"/>
                <a:hlinkClick r:id="rId5"/>
              </a:rPr>
              <a:t>https://www.who.int/immunization/policy/immunization_tables/en/</a:t>
            </a:r>
            <a:r>
              <a:rPr lang="en-US" sz="1800" dirty="0">
                <a:solidFill>
                  <a:schemeClr val="tx1"/>
                </a:solidFill>
                <a:latin typeface="Calibri" panose="020F0502020204030204" pitchFamily="34" charset="0"/>
                <a:cs typeface="Calibri" panose="020F0502020204030204" pitchFamily="34" charset="0"/>
              </a:rPr>
              <a:t>  </a:t>
            </a:r>
            <a:endParaRPr dirty="0">
              <a:solidFill>
                <a:schemeClr val="tx1"/>
              </a:solidFill>
              <a:latin typeface="Calibri" panose="020F0502020204030204" pitchFamily="34" charset="0"/>
              <a:cs typeface="Calibri" panose="020F0502020204030204" pitchFamily="34" charset="0"/>
            </a:endParaRPr>
          </a:p>
          <a:p>
            <a:pPr marL="0" lvl="0" indent="0" algn="l" rtl="0">
              <a:lnSpc>
                <a:spcPct val="90000"/>
              </a:lnSpc>
              <a:spcBef>
                <a:spcPts val="1000"/>
              </a:spcBef>
              <a:spcAft>
                <a:spcPts val="0"/>
              </a:spcAft>
              <a:buSzPts val="1800"/>
              <a:buNone/>
            </a:pPr>
            <a:r>
              <a:rPr lang="en-US" sz="1800" b="1" dirty="0" err="1">
                <a:solidFill>
                  <a:schemeClr val="tx1"/>
                </a:solidFill>
                <a:latin typeface="Calibri" panose="020F0502020204030204" pitchFamily="34" charset="0"/>
                <a:cs typeface="Calibri" panose="020F0502020204030204" pitchFamily="34" charset="0"/>
              </a:rPr>
              <a:t>Международный</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детский</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чрезвычайный</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фонд</a:t>
            </a:r>
            <a:r>
              <a:rPr lang="en-US" sz="1800" b="1" dirty="0">
                <a:solidFill>
                  <a:schemeClr val="tx1"/>
                </a:solidFill>
                <a:latin typeface="Calibri" panose="020F0502020204030204" pitchFamily="34" charset="0"/>
                <a:cs typeface="Calibri" panose="020F0502020204030204" pitchFamily="34" charset="0"/>
              </a:rPr>
              <a:t> ООН </a:t>
            </a:r>
            <a:r>
              <a:rPr lang="en-US" sz="1800" dirty="0">
                <a:solidFill>
                  <a:schemeClr val="tx1"/>
                </a:solidFill>
                <a:latin typeface="Calibri" panose="020F0502020204030204" pitchFamily="34" charset="0"/>
                <a:cs typeface="Calibri" panose="020F0502020204030204" pitchFamily="34" charset="0"/>
              </a:rPr>
              <a:t>(https://www.unicef.org/)</a:t>
            </a:r>
            <a:endParaRPr dirty="0">
              <a:solidFill>
                <a:schemeClr val="tx1"/>
              </a:solidFill>
              <a:latin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Clr>
                <a:srgbClr val="E07004"/>
              </a:buClr>
              <a:buSzPts val="1800"/>
              <a:buChar char="•"/>
            </a:pPr>
            <a:r>
              <a:rPr lang="en-US" sz="1800" dirty="0" err="1">
                <a:solidFill>
                  <a:schemeClr val="tx1"/>
                </a:solidFill>
                <a:latin typeface="Calibri" panose="020F0502020204030204" pitchFamily="34" charset="0"/>
                <a:cs typeface="Calibri" panose="020F0502020204030204" pitchFamily="34" charset="0"/>
              </a:rPr>
              <a:t>Содействие</a:t>
            </a:r>
            <a:r>
              <a:rPr lang="en-US" sz="1800" dirty="0">
                <a:solidFill>
                  <a:schemeClr val="tx1"/>
                </a:solidFill>
                <a:latin typeface="Calibri" panose="020F0502020204030204" pitchFamily="34" charset="0"/>
                <a:cs typeface="Calibri" panose="020F0502020204030204" pitchFamily="34" charset="0"/>
              </a:rPr>
              <a:t> и </a:t>
            </a:r>
            <a:r>
              <a:rPr lang="en-US" sz="1800" dirty="0" err="1">
                <a:solidFill>
                  <a:schemeClr val="tx1"/>
                </a:solidFill>
                <a:latin typeface="Calibri" panose="020F0502020204030204" pitchFamily="34" charset="0"/>
                <a:cs typeface="Calibri" panose="020F0502020204030204" pitchFamily="34" charset="0"/>
              </a:rPr>
              <a:t>укрепление</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жизненно</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важных</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инвестиций</a:t>
            </a:r>
            <a:r>
              <a:rPr lang="en-US" sz="1800" dirty="0">
                <a:solidFill>
                  <a:schemeClr val="tx1"/>
                </a:solidFill>
                <a:latin typeface="Calibri" panose="020F0502020204030204" pitchFamily="34" charset="0"/>
                <a:cs typeface="Calibri" panose="020F0502020204030204" pitchFamily="34" charset="0"/>
              </a:rPr>
              <a:t> (ЮНИСЕФ) </a:t>
            </a:r>
            <a:r>
              <a:rPr lang="en-US" sz="1800" u="sng" dirty="0">
                <a:solidFill>
                  <a:schemeClr val="tx1"/>
                </a:solidFill>
                <a:latin typeface="Calibri" panose="020F0502020204030204" pitchFamily="34" charset="0"/>
                <a:cs typeface="Calibri" panose="020F0502020204030204" pitchFamily="34" charset="0"/>
                <a:hlinkClick r:id="rId6"/>
              </a:rPr>
              <a:t>https://www.unicef.org/eca/sites/unicef.org.eca/files/2018-07/In%20focus%20-%20Immunization.pdf</a:t>
            </a:r>
            <a:endParaRPr sz="1800" dirty="0">
              <a:solidFill>
                <a:schemeClr val="tx1"/>
              </a:solidFill>
              <a:latin typeface="Calibri" panose="020F0502020204030204" pitchFamily="34" charset="0"/>
              <a:cs typeface="Calibri" panose="020F0502020204030204" pitchFamily="34" charset="0"/>
            </a:endParaRPr>
          </a:p>
          <a:p>
            <a:pPr marL="0" lvl="0" indent="0" algn="l" rtl="0">
              <a:lnSpc>
                <a:spcPct val="90000"/>
              </a:lnSpc>
              <a:spcBef>
                <a:spcPts val="1000"/>
              </a:spcBef>
              <a:spcAft>
                <a:spcPts val="0"/>
              </a:spcAft>
              <a:buSzPts val="1800"/>
              <a:buNone/>
            </a:pPr>
            <a:r>
              <a:rPr lang="en-US" sz="1800" b="1" dirty="0" err="1">
                <a:solidFill>
                  <a:schemeClr val="tx1"/>
                </a:solidFill>
                <a:latin typeface="Calibri" panose="020F0502020204030204" pitchFamily="34" charset="0"/>
                <a:cs typeface="Calibri" panose="020F0502020204030204" pitchFamily="34" charset="0"/>
              </a:rPr>
              <a:t>Центры</a:t>
            </a:r>
            <a:r>
              <a:rPr lang="en-US" sz="1800" b="1" dirty="0">
                <a:solidFill>
                  <a:schemeClr val="tx1"/>
                </a:solidFill>
                <a:latin typeface="Calibri" panose="020F0502020204030204" pitchFamily="34" charset="0"/>
                <a:cs typeface="Calibri" panose="020F0502020204030204" pitchFamily="34" charset="0"/>
              </a:rPr>
              <a:t> США </a:t>
            </a:r>
            <a:r>
              <a:rPr lang="en-US" sz="1800" b="1" dirty="0" err="1">
                <a:solidFill>
                  <a:schemeClr val="tx1"/>
                </a:solidFill>
                <a:latin typeface="Calibri" panose="020F0502020204030204" pitchFamily="34" charset="0"/>
                <a:cs typeface="Calibri" panose="020F0502020204030204" pitchFamily="34" charset="0"/>
              </a:rPr>
              <a:t>по</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контролю</a:t>
            </a:r>
            <a:r>
              <a:rPr lang="en-US" sz="1800" b="1" dirty="0">
                <a:solidFill>
                  <a:schemeClr val="tx1"/>
                </a:solidFill>
                <a:latin typeface="Calibri" panose="020F0502020204030204" pitchFamily="34" charset="0"/>
                <a:cs typeface="Calibri" panose="020F0502020204030204" pitchFamily="34" charset="0"/>
              </a:rPr>
              <a:t> и </a:t>
            </a:r>
            <a:r>
              <a:rPr lang="en-US" sz="1800" b="1" dirty="0" err="1">
                <a:solidFill>
                  <a:schemeClr val="tx1"/>
                </a:solidFill>
                <a:latin typeface="Calibri" panose="020F0502020204030204" pitchFamily="34" charset="0"/>
                <a:cs typeface="Calibri" panose="020F0502020204030204" pitchFamily="34" charset="0"/>
              </a:rPr>
              <a:t>профилактике</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заболеваний</a:t>
            </a:r>
            <a:r>
              <a:rPr lang="en-US" sz="1800" b="1" dirty="0">
                <a:solidFill>
                  <a:schemeClr val="tx1"/>
                </a:solidFill>
                <a:latin typeface="Calibri" panose="020F0502020204030204" pitchFamily="34" charset="0"/>
                <a:cs typeface="Calibri" panose="020F0502020204030204" pitchFamily="34" charset="0"/>
              </a:rPr>
              <a:t> </a:t>
            </a:r>
            <a:r>
              <a:rPr lang="en-US" sz="1800" dirty="0">
                <a:solidFill>
                  <a:schemeClr val="tx1"/>
                </a:solidFill>
                <a:latin typeface="Calibri" panose="020F0502020204030204" pitchFamily="34" charset="0"/>
                <a:cs typeface="Calibri" panose="020F0502020204030204" pitchFamily="34" charset="0"/>
              </a:rPr>
              <a:t>(www.cdc.gov)</a:t>
            </a:r>
            <a:endParaRPr dirty="0">
              <a:solidFill>
                <a:schemeClr val="tx1"/>
              </a:solidFill>
              <a:latin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Clr>
                <a:srgbClr val="E07004"/>
              </a:buClr>
              <a:buSzPts val="1800"/>
              <a:buChar char="•"/>
            </a:pPr>
            <a:r>
              <a:rPr lang="en-US" sz="1800" dirty="0" err="1">
                <a:solidFill>
                  <a:schemeClr val="tx1"/>
                </a:solidFill>
                <a:latin typeface="Calibri" panose="020F0502020204030204" pitchFamily="34" charset="0"/>
                <a:cs typeface="Calibri" panose="020F0502020204030204" pitchFamily="34" charset="0"/>
              </a:rPr>
              <a:t>Вакцины</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не</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вызывают</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аутизм</a:t>
            </a:r>
            <a:r>
              <a:rPr lang="en-US" sz="1800" dirty="0">
                <a:solidFill>
                  <a:schemeClr val="tx1"/>
                </a:solidFill>
                <a:latin typeface="Calibri" panose="020F0502020204030204" pitchFamily="34" charset="0"/>
                <a:cs typeface="Calibri" panose="020F0502020204030204" pitchFamily="34" charset="0"/>
              </a:rPr>
              <a:t> </a:t>
            </a:r>
            <a:r>
              <a:rPr lang="en-US" sz="1800" u="sng" dirty="0">
                <a:solidFill>
                  <a:schemeClr val="tx1"/>
                </a:solidFill>
                <a:latin typeface="Calibri" panose="020F0502020204030204" pitchFamily="34" charset="0"/>
                <a:cs typeface="Calibri" panose="020F0502020204030204" pitchFamily="34" charset="0"/>
                <a:hlinkClick r:id="rId7"/>
              </a:rPr>
              <a:t>https://www.cdc.gov/vaccinesafety/concerns/autism.htm</a:t>
            </a:r>
            <a:endParaRPr sz="1800" dirty="0">
              <a:solidFill>
                <a:schemeClr val="tx1"/>
              </a:solidFill>
              <a:latin typeface="Calibri" panose="020F0502020204030204" pitchFamily="34" charset="0"/>
              <a:cs typeface="Calibri" panose="020F0502020204030204" pitchFamily="34" charset="0"/>
            </a:endParaRPr>
          </a:p>
        </p:txBody>
      </p:sp>
      <p:sp>
        <p:nvSpPr>
          <p:cNvPr id="400" name="Google Shape;400;p21"/>
          <p:cNvSpPr txBox="1">
            <a:spLocks noGrp="1"/>
          </p:cNvSpPr>
          <p:nvPr>
            <p:ph type="title"/>
          </p:nvPr>
        </p:nvSpPr>
        <p:spPr>
          <a:xfrm>
            <a:off x="812800" y="1009690"/>
            <a:ext cx="7156450" cy="103327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Rockwell"/>
              <a:buNone/>
            </a:pPr>
            <a:r>
              <a:rPr lang="en-US"/>
              <a:t>ДОПОЛНИТЕЛЬНЫЕ РЕСУРСЫ</a:t>
            </a: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
          <p:cNvSpPr txBox="1">
            <a:spLocks noGrp="1"/>
          </p:cNvSpPr>
          <p:nvPr>
            <p:ph type="title"/>
          </p:nvPr>
        </p:nvSpPr>
        <p:spPr>
          <a:xfrm>
            <a:off x="812799" y="1069848"/>
            <a:ext cx="7958222" cy="170998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Rockwell"/>
              <a:buNone/>
            </a:pPr>
            <a:r>
              <a:rPr lang="en-US" sz="3200" dirty="0"/>
              <a:t>ВАКЦИНЫ МОГУТ ИСКОРЕНИТЬ БОЛЕЗНИ, НО СНИЖЕНИЕ ОХВАТА СТАВИТ ПОД УГРОЗУ ПРОГРЕСС</a:t>
            </a:r>
            <a:endParaRPr sz="3200" dirty="0"/>
          </a:p>
        </p:txBody>
      </p:sp>
      <p:graphicFrame>
        <p:nvGraphicFramePr>
          <p:cNvPr id="156" name="Google Shape;156;p3"/>
          <p:cNvGraphicFramePr/>
          <p:nvPr/>
        </p:nvGraphicFramePr>
        <p:xfrm>
          <a:off x="2340031" y="2931509"/>
          <a:ext cx="2108325" cy="2396400"/>
        </p:xfrm>
        <a:graphic>
          <a:graphicData uri="http://schemas.openxmlformats.org/drawingml/2006/table">
            <a:tbl>
              <a:tblPr firstRow="1" bandRow="1">
                <a:noFill/>
                <a:tableStyleId>{C3E4F756-A043-46C7-AB9E-E0A037F052E7}</a:tableStyleId>
              </a:tblPr>
              <a:tblGrid>
                <a:gridCol w="2108325"/>
              </a:tblGrid>
              <a:tr h="2396400">
                <a:tc>
                  <a:txBody>
                    <a:bodyPr/>
                    <a:lstStyle/>
                    <a:p>
                      <a:pPr marL="0" marR="0" lvl="0" indent="0" algn="l" rtl="0">
                        <a:spcBef>
                          <a:spcPts val="0"/>
                        </a:spcBef>
                        <a:spcAft>
                          <a:spcPts val="0"/>
                        </a:spcAft>
                        <a:buNone/>
                      </a:pPr>
                      <a:r>
                        <a:rPr lang="en-US" sz="1800" b="1" u="none" strike="noStrike" cap="none" dirty="0" err="1">
                          <a:solidFill>
                            <a:schemeClr val="dk1"/>
                          </a:solidFill>
                          <a:latin typeface="Calibri"/>
                          <a:ea typeface="Calibri"/>
                          <a:cs typeface="Calibri"/>
                          <a:sym typeface="Calibri"/>
                        </a:rPr>
                        <a:t>Благодаря</a:t>
                      </a:r>
                      <a:r>
                        <a:rPr lang="en-US" sz="1800" b="1" u="none" strike="noStrike" cap="none" dirty="0">
                          <a:solidFill>
                            <a:schemeClr val="dk1"/>
                          </a:solidFill>
                          <a:latin typeface="Calibri"/>
                          <a:ea typeface="Calibri"/>
                          <a:cs typeface="Calibri"/>
                          <a:sym typeface="Calibri"/>
                        </a:rPr>
                        <a:t> </a:t>
                      </a:r>
                      <a:r>
                        <a:rPr lang="en-US" sz="1800" b="1" u="none" strike="noStrike" cap="none" dirty="0" err="1">
                          <a:solidFill>
                            <a:schemeClr val="dk1"/>
                          </a:solidFill>
                          <a:latin typeface="Calibri"/>
                          <a:ea typeface="Calibri"/>
                          <a:cs typeface="Calibri"/>
                          <a:sym typeface="Calibri"/>
                        </a:rPr>
                        <a:t>иммунизации</a:t>
                      </a:r>
                      <a:r>
                        <a:rPr lang="en-US" sz="1800" b="1" u="none" strike="noStrike" cap="none" dirty="0">
                          <a:solidFill>
                            <a:schemeClr val="dk1"/>
                          </a:solidFill>
                          <a:latin typeface="Calibri"/>
                          <a:ea typeface="Calibri"/>
                          <a:cs typeface="Calibri"/>
                          <a:sym typeface="Calibri"/>
                        </a:rPr>
                        <a:t> </a:t>
                      </a:r>
                      <a:r>
                        <a:rPr lang="en-US" sz="1800" b="1" u="none" strike="noStrike" cap="none" dirty="0" err="1">
                          <a:solidFill>
                            <a:schemeClr val="dk1"/>
                          </a:solidFill>
                          <a:latin typeface="Calibri"/>
                          <a:ea typeface="Calibri"/>
                          <a:cs typeface="Calibri"/>
                          <a:sym typeface="Calibri"/>
                        </a:rPr>
                        <a:t>дикий</a:t>
                      </a:r>
                      <a:r>
                        <a:rPr lang="en-US" sz="1800" b="1" u="none" strike="noStrike" cap="none" dirty="0">
                          <a:solidFill>
                            <a:schemeClr val="dk1"/>
                          </a:solidFill>
                          <a:latin typeface="Calibri"/>
                          <a:ea typeface="Calibri"/>
                          <a:cs typeface="Calibri"/>
                          <a:sym typeface="Calibri"/>
                        </a:rPr>
                        <a:t> </a:t>
                      </a:r>
                      <a:r>
                        <a:rPr lang="en-US" sz="1800" b="1" u="none" strike="noStrike" cap="none" dirty="0" err="1">
                          <a:solidFill>
                            <a:schemeClr val="dk1"/>
                          </a:solidFill>
                          <a:latin typeface="Calibri"/>
                          <a:ea typeface="Calibri"/>
                          <a:cs typeface="Calibri"/>
                          <a:sym typeface="Calibri"/>
                        </a:rPr>
                        <a:t>полиовирус</a:t>
                      </a:r>
                      <a:r>
                        <a:rPr lang="en-US" sz="1800" b="1" u="none" strike="noStrike" cap="none" dirty="0">
                          <a:solidFill>
                            <a:schemeClr val="dk1"/>
                          </a:solidFill>
                          <a:latin typeface="Calibri"/>
                          <a:ea typeface="Calibri"/>
                          <a:cs typeface="Calibri"/>
                          <a:sym typeface="Calibri"/>
                        </a:rPr>
                        <a:t> </a:t>
                      </a:r>
                      <a:r>
                        <a:rPr lang="en-US" sz="1800" b="1" u="none" strike="noStrike" cap="none" dirty="0" err="1">
                          <a:solidFill>
                            <a:schemeClr val="dk1"/>
                          </a:solidFill>
                          <a:latin typeface="Calibri"/>
                          <a:ea typeface="Calibri"/>
                          <a:cs typeface="Calibri"/>
                          <a:sym typeface="Calibri"/>
                        </a:rPr>
                        <a:t>сократился</a:t>
                      </a:r>
                      <a:r>
                        <a:rPr lang="en-US" sz="1800" b="1" u="none" strike="noStrike" cap="none" dirty="0">
                          <a:solidFill>
                            <a:schemeClr val="dk1"/>
                          </a:solidFill>
                          <a:latin typeface="Calibri"/>
                          <a:ea typeface="Calibri"/>
                          <a:cs typeface="Calibri"/>
                          <a:sym typeface="Calibri"/>
                        </a:rPr>
                        <a:t> </a:t>
                      </a:r>
                      <a:r>
                        <a:rPr lang="en-US" sz="1800" b="1" u="none" strike="noStrike" cap="none" dirty="0" err="1">
                          <a:solidFill>
                            <a:schemeClr val="dk1"/>
                          </a:solidFill>
                          <a:latin typeface="Calibri"/>
                          <a:ea typeface="Calibri"/>
                          <a:cs typeface="Calibri"/>
                          <a:sym typeface="Calibri"/>
                        </a:rPr>
                        <a:t>более</a:t>
                      </a:r>
                      <a:r>
                        <a:rPr lang="en-US" sz="1800" b="1" u="none" strike="noStrike" cap="none" dirty="0">
                          <a:solidFill>
                            <a:schemeClr val="dk1"/>
                          </a:solidFill>
                          <a:latin typeface="Calibri"/>
                          <a:ea typeface="Calibri"/>
                          <a:cs typeface="Calibri"/>
                          <a:sym typeface="Calibri"/>
                        </a:rPr>
                        <a:t> </a:t>
                      </a:r>
                      <a:r>
                        <a:rPr lang="en-US" sz="1800" b="1" u="none" strike="noStrike" cap="none" dirty="0" err="1">
                          <a:solidFill>
                            <a:schemeClr val="dk1"/>
                          </a:solidFill>
                          <a:latin typeface="Calibri"/>
                          <a:ea typeface="Calibri"/>
                          <a:cs typeface="Calibri"/>
                          <a:sym typeface="Calibri"/>
                        </a:rPr>
                        <a:t>чем</a:t>
                      </a:r>
                      <a:r>
                        <a:rPr lang="en-US" sz="1800" b="1" u="none" strike="noStrike" cap="none" dirty="0">
                          <a:solidFill>
                            <a:schemeClr val="dk1"/>
                          </a:solidFill>
                          <a:latin typeface="Calibri"/>
                          <a:ea typeface="Calibri"/>
                          <a:cs typeface="Calibri"/>
                          <a:sym typeface="Calibri"/>
                        </a:rPr>
                        <a:t> </a:t>
                      </a:r>
                      <a:r>
                        <a:rPr lang="en-US" sz="1800" b="1" u="none" strike="noStrike" cap="none" dirty="0" err="1">
                          <a:solidFill>
                            <a:schemeClr val="dk1"/>
                          </a:solidFill>
                          <a:latin typeface="Calibri"/>
                          <a:ea typeface="Calibri"/>
                          <a:cs typeface="Calibri"/>
                          <a:sym typeface="Calibri"/>
                        </a:rPr>
                        <a:t>на</a:t>
                      </a:r>
                      <a:r>
                        <a:rPr lang="en-US" sz="1800" b="1" u="none" strike="noStrike" cap="none" dirty="0">
                          <a:solidFill>
                            <a:schemeClr val="dk1"/>
                          </a:solidFill>
                          <a:latin typeface="Calibri"/>
                          <a:ea typeface="Calibri"/>
                          <a:cs typeface="Calibri"/>
                          <a:sym typeface="Calibri"/>
                        </a:rPr>
                        <a:t> 99%</a:t>
                      </a:r>
                      <a:endParaRPr sz="1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b="0" dirty="0">
                        <a:solidFill>
                          <a:srgbClr val="6B6B6B"/>
                        </a:solidFill>
                        <a:latin typeface="Arial"/>
                        <a:ea typeface="Arial"/>
                        <a:cs typeface="Arial"/>
                        <a:sym typeface="Arial"/>
                      </a:endParaRPr>
                    </a:p>
                    <a:p>
                      <a:pPr marL="0" marR="0" lvl="0" indent="0" algn="l" rtl="0">
                        <a:spcBef>
                          <a:spcPts val="0"/>
                        </a:spcBef>
                        <a:spcAft>
                          <a:spcPts val="0"/>
                        </a:spcAft>
                        <a:buNone/>
                      </a:pPr>
                      <a:endParaRPr sz="1800" b="0" dirty="0">
                        <a:solidFill>
                          <a:srgbClr val="6B6B6B"/>
                        </a:solidFill>
                        <a:latin typeface="Arial"/>
                        <a:ea typeface="Arial"/>
                        <a:cs typeface="Arial"/>
                        <a:sym typeface="Arial"/>
                      </a:endParaRPr>
                    </a:p>
                  </a:txBody>
                  <a:tcPr marL="182875" marR="91450" marT="45725" marB="45725">
                    <a:lnL w="28575" cap="flat" cmpd="sng">
                      <a:solidFill>
                        <a:srgbClr val="3F5E9D"/>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graphicFrame>
        <p:nvGraphicFramePr>
          <p:cNvPr id="157" name="Google Shape;157;p3"/>
          <p:cNvGraphicFramePr/>
          <p:nvPr/>
        </p:nvGraphicFramePr>
        <p:xfrm>
          <a:off x="254328" y="3247148"/>
          <a:ext cx="1953150" cy="1737370"/>
        </p:xfrm>
        <a:graphic>
          <a:graphicData uri="http://schemas.openxmlformats.org/drawingml/2006/table">
            <a:tbl>
              <a:tblPr firstRow="1" bandRow="1">
                <a:noFill/>
                <a:tableStyleId>{C3E4F756-A043-46C7-AB9E-E0A037F052E7}</a:tableStyleId>
              </a:tblPr>
              <a:tblGrid>
                <a:gridCol w="1953150"/>
              </a:tblGrid>
              <a:tr h="545075">
                <a:tc>
                  <a:txBody>
                    <a:bodyPr/>
                    <a:lstStyle/>
                    <a:p>
                      <a:pPr marL="0" marR="0" lvl="0" indent="0" algn="l" rtl="0">
                        <a:spcBef>
                          <a:spcPts val="0"/>
                        </a:spcBef>
                        <a:spcAft>
                          <a:spcPts val="0"/>
                        </a:spcAft>
                        <a:buNone/>
                      </a:pPr>
                      <a:endParaRPr sz="1800" b="0" dirty="0">
                        <a:solidFill>
                          <a:srgbClr val="6B6B6B"/>
                        </a:solidFill>
                        <a:latin typeface="Arial"/>
                        <a:ea typeface="Arial"/>
                        <a:cs typeface="Arial"/>
                        <a:sym typeface="Arial"/>
                      </a:endParaRPr>
                    </a:p>
                    <a:p>
                      <a:pPr marL="0" marR="0" lvl="0" indent="0" algn="l" rtl="0">
                        <a:spcBef>
                          <a:spcPts val="0"/>
                        </a:spcBef>
                        <a:spcAft>
                          <a:spcPts val="0"/>
                        </a:spcAft>
                        <a:buNone/>
                      </a:pPr>
                      <a:endParaRPr sz="1800" b="0" dirty="0">
                        <a:solidFill>
                          <a:srgbClr val="6B6B6B"/>
                        </a:solidFill>
                        <a:latin typeface="Arial"/>
                        <a:ea typeface="Arial"/>
                        <a:cs typeface="Arial"/>
                        <a:sym typeface="Arial"/>
                      </a:endParaRPr>
                    </a:p>
                    <a:p>
                      <a:pPr marL="0" marR="0" lvl="0" indent="0" algn="l" rtl="0">
                        <a:spcBef>
                          <a:spcPts val="0"/>
                        </a:spcBef>
                        <a:spcAft>
                          <a:spcPts val="0"/>
                        </a:spcAft>
                        <a:buNone/>
                      </a:pPr>
                      <a:endParaRPr sz="1800" b="0" dirty="0">
                        <a:solidFill>
                          <a:srgbClr val="6B6B6B"/>
                        </a:solidFill>
                        <a:latin typeface="Arial"/>
                        <a:ea typeface="Arial"/>
                        <a:cs typeface="Arial"/>
                        <a:sym typeface="Arial"/>
                      </a:endParaRPr>
                    </a:p>
                    <a:p>
                      <a:pPr marL="0" marR="0" lvl="0" indent="0" algn="l" rtl="0">
                        <a:spcBef>
                          <a:spcPts val="0"/>
                        </a:spcBef>
                        <a:spcAft>
                          <a:spcPts val="0"/>
                        </a:spcAft>
                        <a:buNone/>
                      </a:pPr>
                      <a:r>
                        <a:rPr lang="en-US" sz="1800" b="1" dirty="0" err="1">
                          <a:solidFill>
                            <a:schemeClr val="dk1"/>
                          </a:solidFill>
                          <a:latin typeface="Calibri"/>
                          <a:ea typeface="Calibri"/>
                          <a:cs typeface="Calibri"/>
                          <a:sym typeface="Calibri"/>
                        </a:rPr>
                        <a:t>Иммунизация</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ликвидировала</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оспу</a:t>
                      </a:r>
                      <a:endParaRPr sz="1800" b="1" dirty="0">
                        <a:solidFill>
                          <a:schemeClr val="dk1"/>
                        </a:solidFill>
                        <a:latin typeface="Calibri"/>
                        <a:ea typeface="Calibri"/>
                        <a:cs typeface="Calibri"/>
                        <a:sym typeface="Calibri"/>
                      </a:endParaRPr>
                    </a:p>
                  </a:txBody>
                  <a:tcPr marL="182875" marR="91450" marT="45725" marB="45725">
                    <a:lnL w="28575" cap="flat" cmpd="sng">
                      <a:solidFill>
                        <a:srgbClr val="3F5E9D"/>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graphicFrame>
        <p:nvGraphicFramePr>
          <p:cNvPr id="158" name="Google Shape;158;p3"/>
          <p:cNvGraphicFramePr/>
          <p:nvPr>
            <p:extLst>
              <p:ext uri="{D42A27DB-BD31-4B8C-83A1-F6EECF244321}">
                <p14:modId xmlns:p14="http://schemas.microsoft.com/office/powerpoint/2010/main" val="3618014428"/>
              </p:ext>
            </p:extLst>
          </p:nvPr>
        </p:nvGraphicFramePr>
        <p:xfrm>
          <a:off x="4508512" y="2931509"/>
          <a:ext cx="2126900" cy="2834650"/>
        </p:xfrm>
        <a:graphic>
          <a:graphicData uri="http://schemas.openxmlformats.org/drawingml/2006/table">
            <a:tbl>
              <a:tblPr firstRow="1" bandRow="1">
                <a:noFill/>
                <a:tableStyleId>{C3E4F756-A043-46C7-AB9E-E0A037F052E7}</a:tableStyleId>
              </a:tblPr>
              <a:tblGrid>
                <a:gridCol w="2126900"/>
              </a:tblGrid>
              <a:tr h="2752517">
                <a:tc>
                  <a:txBody>
                    <a:bodyPr/>
                    <a:lstStyle/>
                    <a:p>
                      <a:pPr marL="0" marR="0" lvl="0" indent="0" algn="l" rtl="0">
                        <a:spcBef>
                          <a:spcPts val="0"/>
                        </a:spcBef>
                        <a:spcAft>
                          <a:spcPts val="0"/>
                        </a:spcAft>
                        <a:buNone/>
                      </a:pPr>
                      <a:endParaRPr sz="1800" b="0" dirty="0">
                        <a:solidFill>
                          <a:srgbClr val="6B6B6B"/>
                        </a:solidFill>
                        <a:latin typeface="Arial"/>
                        <a:ea typeface="Arial"/>
                        <a:cs typeface="Arial"/>
                        <a:sym typeface="Arial"/>
                      </a:endParaRPr>
                    </a:p>
                    <a:p>
                      <a:pPr marL="0" marR="0" lvl="0" indent="0" algn="l" rtl="0">
                        <a:spcBef>
                          <a:spcPts val="0"/>
                        </a:spcBef>
                        <a:spcAft>
                          <a:spcPts val="0"/>
                        </a:spcAft>
                        <a:buNone/>
                      </a:pPr>
                      <a:endParaRPr lang="en-US" sz="1800" b="0" dirty="0" smtClean="0">
                        <a:solidFill>
                          <a:srgbClr val="6B6B6B"/>
                        </a:solidFill>
                        <a:latin typeface="Arial"/>
                        <a:ea typeface="Arial"/>
                        <a:cs typeface="Arial"/>
                        <a:sym typeface="Arial"/>
                      </a:endParaRPr>
                    </a:p>
                    <a:p>
                      <a:pPr marL="0" marR="0" lvl="0" indent="0" algn="l" rtl="0">
                        <a:spcBef>
                          <a:spcPts val="0"/>
                        </a:spcBef>
                        <a:spcAft>
                          <a:spcPts val="0"/>
                        </a:spcAft>
                        <a:buNone/>
                      </a:pPr>
                      <a:endParaRPr lang="en-US" sz="1800" b="0" dirty="0" smtClean="0">
                        <a:solidFill>
                          <a:srgbClr val="6B6B6B"/>
                        </a:solidFill>
                        <a:latin typeface="Arial"/>
                        <a:ea typeface="Arial"/>
                        <a:cs typeface="Arial"/>
                        <a:sym typeface="Arial"/>
                      </a:endParaRPr>
                    </a:p>
                    <a:p>
                      <a:pPr marL="0" marR="0" lvl="0" indent="0" algn="l" rtl="0">
                        <a:spcBef>
                          <a:spcPts val="0"/>
                        </a:spcBef>
                        <a:spcAft>
                          <a:spcPts val="0"/>
                        </a:spcAft>
                        <a:buNone/>
                      </a:pPr>
                      <a:endParaRPr lang="en-US" sz="1800" b="0" dirty="0" smtClean="0">
                        <a:solidFill>
                          <a:srgbClr val="6B6B6B"/>
                        </a:solidFill>
                        <a:latin typeface="Arial"/>
                        <a:ea typeface="Arial"/>
                        <a:cs typeface="Arial"/>
                        <a:sym typeface="Arial"/>
                      </a:endParaRPr>
                    </a:p>
                    <a:p>
                      <a:pPr marL="0" marR="0" lvl="0" indent="0" algn="l" rtl="0">
                        <a:spcBef>
                          <a:spcPts val="0"/>
                        </a:spcBef>
                        <a:spcAft>
                          <a:spcPts val="0"/>
                        </a:spcAft>
                        <a:buNone/>
                      </a:pPr>
                      <a:endParaRPr lang="en-US" sz="1800" b="0" dirty="0" smtClean="0">
                        <a:solidFill>
                          <a:srgbClr val="6B6B6B"/>
                        </a:solidFill>
                        <a:latin typeface="Arial"/>
                        <a:ea typeface="Arial"/>
                        <a:cs typeface="Arial"/>
                        <a:sym typeface="Arial"/>
                      </a:endParaRPr>
                    </a:p>
                    <a:p>
                      <a:pPr marL="0" marR="0" lvl="0" indent="0" algn="l" rtl="0">
                        <a:spcBef>
                          <a:spcPts val="0"/>
                        </a:spcBef>
                        <a:spcAft>
                          <a:spcPts val="0"/>
                        </a:spcAft>
                        <a:buNone/>
                      </a:pPr>
                      <a:endParaRPr sz="1800" b="0" dirty="0">
                        <a:solidFill>
                          <a:srgbClr val="6B6B6B"/>
                        </a:solidFill>
                        <a:latin typeface="Arial"/>
                        <a:ea typeface="Arial"/>
                        <a:cs typeface="Arial"/>
                        <a:sym typeface="Arial"/>
                      </a:endParaRPr>
                    </a:p>
                    <a:p>
                      <a:pPr marL="0" marR="0" lvl="0" indent="0" algn="l" rtl="0">
                        <a:spcBef>
                          <a:spcPts val="0"/>
                        </a:spcBef>
                        <a:spcAft>
                          <a:spcPts val="0"/>
                        </a:spcAft>
                        <a:buNone/>
                      </a:pPr>
                      <a:r>
                        <a:rPr lang="en-US" sz="1800" b="1" dirty="0" err="1">
                          <a:solidFill>
                            <a:schemeClr val="dk1"/>
                          </a:solidFill>
                          <a:latin typeface="Calibri"/>
                          <a:ea typeface="Calibri"/>
                          <a:cs typeface="Calibri"/>
                          <a:sym typeface="Calibri"/>
                        </a:rPr>
                        <a:t>Глобальный</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охват</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вакцинацией</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остался</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на</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уровне</a:t>
                      </a:r>
                      <a:r>
                        <a:rPr lang="en-US" sz="1800" b="1" dirty="0">
                          <a:solidFill>
                            <a:schemeClr val="dk1"/>
                          </a:solidFill>
                          <a:latin typeface="Calibri"/>
                          <a:ea typeface="Calibri"/>
                          <a:cs typeface="Calibri"/>
                          <a:sym typeface="Calibri"/>
                        </a:rPr>
                        <a:t> 86%</a:t>
                      </a:r>
                      <a:endParaRPr sz="1800" b="1" dirty="0">
                        <a:solidFill>
                          <a:schemeClr val="dk1"/>
                        </a:solidFill>
                        <a:latin typeface="Calibri"/>
                        <a:ea typeface="Calibri"/>
                        <a:cs typeface="Calibri"/>
                        <a:sym typeface="Calibri"/>
                      </a:endParaRPr>
                    </a:p>
                  </a:txBody>
                  <a:tcPr marL="182875" marR="91450" marT="45725" marB="45725">
                    <a:lnL w="28575" cap="flat" cmpd="sng">
                      <a:solidFill>
                        <a:srgbClr val="3F5E9D"/>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graphicFrame>
        <p:nvGraphicFramePr>
          <p:cNvPr id="159" name="Google Shape;159;p3"/>
          <p:cNvGraphicFramePr/>
          <p:nvPr/>
        </p:nvGraphicFramePr>
        <p:xfrm>
          <a:off x="6745405" y="2793146"/>
          <a:ext cx="2154250" cy="2396400"/>
        </p:xfrm>
        <a:graphic>
          <a:graphicData uri="http://schemas.openxmlformats.org/drawingml/2006/table">
            <a:tbl>
              <a:tblPr firstRow="1" bandRow="1">
                <a:noFill/>
                <a:tableStyleId>{C3E4F756-A043-46C7-AB9E-E0A037F052E7}</a:tableStyleId>
              </a:tblPr>
              <a:tblGrid>
                <a:gridCol w="2154250"/>
              </a:tblGrid>
              <a:tr h="2396400">
                <a:tc>
                  <a:txBody>
                    <a:bodyPr/>
                    <a:lstStyle/>
                    <a:p>
                      <a:pPr marL="0" marR="0" lvl="0" indent="0" algn="l" rtl="0">
                        <a:spcBef>
                          <a:spcPts val="0"/>
                        </a:spcBef>
                        <a:spcAft>
                          <a:spcPts val="0"/>
                        </a:spcAft>
                        <a:buNone/>
                      </a:pPr>
                      <a:r>
                        <a:rPr lang="en-US" sz="1800" b="1" dirty="0" err="1">
                          <a:solidFill>
                            <a:schemeClr val="dk1"/>
                          </a:solidFill>
                          <a:latin typeface="Calibri"/>
                          <a:ea typeface="Calibri"/>
                          <a:cs typeface="Calibri"/>
                          <a:sym typeface="Calibri"/>
                        </a:rPr>
                        <a:t>Крупные</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вспышки</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кори</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затронули</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каждую</a:t>
                      </a:r>
                      <a:r>
                        <a:rPr lang="en-US" sz="1800" b="1" dirty="0">
                          <a:solidFill>
                            <a:schemeClr val="dk1"/>
                          </a:solidFill>
                          <a:latin typeface="Calibri"/>
                          <a:ea typeface="Calibri"/>
                          <a:cs typeface="Calibri"/>
                          <a:sym typeface="Calibri"/>
                        </a:rPr>
                        <a:t> 4-ю </a:t>
                      </a:r>
                      <a:r>
                        <a:rPr lang="en-US" sz="1800" b="1" dirty="0" err="1">
                          <a:solidFill>
                            <a:schemeClr val="dk1"/>
                          </a:solidFill>
                          <a:latin typeface="Calibri"/>
                          <a:ea typeface="Calibri"/>
                          <a:cs typeface="Calibri"/>
                          <a:sym typeface="Calibri"/>
                        </a:rPr>
                        <a:t>европейскую</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страну</a:t>
                      </a:r>
                      <a:r>
                        <a:rPr lang="en-US" sz="1800" b="1" dirty="0">
                          <a:solidFill>
                            <a:schemeClr val="dk1"/>
                          </a:solidFill>
                          <a:latin typeface="Calibri"/>
                          <a:ea typeface="Calibri"/>
                          <a:cs typeface="Calibri"/>
                          <a:sym typeface="Calibri"/>
                        </a:rPr>
                        <a:t> в 2017 </a:t>
                      </a:r>
                      <a:r>
                        <a:rPr lang="en-US" sz="1800" b="1" dirty="0" err="1">
                          <a:solidFill>
                            <a:schemeClr val="dk1"/>
                          </a:solidFill>
                          <a:latin typeface="Calibri"/>
                          <a:ea typeface="Calibri"/>
                          <a:cs typeface="Calibri"/>
                          <a:sym typeface="Calibri"/>
                        </a:rPr>
                        <a:t>году</a:t>
                      </a:r>
                      <a:endParaRPr sz="1800" b="0" dirty="0">
                        <a:solidFill>
                          <a:srgbClr val="6B6B6B"/>
                        </a:solidFill>
                        <a:latin typeface="Arial"/>
                        <a:ea typeface="Arial"/>
                        <a:cs typeface="Arial"/>
                        <a:sym typeface="Arial"/>
                      </a:endParaRPr>
                    </a:p>
                    <a:p>
                      <a:pPr marL="0" marR="0" lvl="0" indent="0" algn="l" rtl="0">
                        <a:spcBef>
                          <a:spcPts val="0"/>
                        </a:spcBef>
                        <a:spcAft>
                          <a:spcPts val="0"/>
                        </a:spcAft>
                        <a:buNone/>
                      </a:pPr>
                      <a:endParaRPr sz="1800" b="0" dirty="0">
                        <a:solidFill>
                          <a:srgbClr val="6B6B6B"/>
                        </a:solidFill>
                        <a:latin typeface="Arial"/>
                        <a:ea typeface="Arial"/>
                        <a:cs typeface="Arial"/>
                        <a:sym typeface="Arial"/>
                      </a:endParaRPr>
                    </a:p>
                    <a:p>
                      <a:pPr marL="0" marR="0" lvl="0" indent="0" algn="l" rtl="0">
                        <a:spcBef>
                          <a:spcPts val="0"/>
                        </a:spcBef>
                        <a:spcAft>
                          <a:spcPts val="0"/>
                        </a:spcAft>
                        <a:buNone/>
                      </a:pPr>
                      <a:endParaRPr sz="1800" b="0" dirty="0">
                        <a:solidFill>
                          <a:srgbClr val="6B6B6B"/>
                        </a:solidFill>
                        <a:latin typeface="Arial"/>
                        <a:ea typeface="Arial"/>
                        <a:cs typeface="Arial"/>
                        <a:sym typeface="Arial"/>
                      </a:endParaRPr>
                    </a:p>
                  </a:txBody>
                  <a:tcPr marL="182875" marR="91450" marT="45725" marB="45725">
                    <a:lnL w="28575" cap="flat" cmpd="sng">
                      <a:solidFill>
                        <a:srgbClr val="3F5E9D"/>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pic>
        <p:nvPicPr>
          <p:cNvPr id="160" name="Google Shape;160;p3"/>
          <p:cNvPicPr preferRelativeResize="0"/>
          <p:nvPr/>
        </p:nvPicPr>
        <p:blipFill rotWithShape="1">
          <a:blip r:embed="rId3">
            <a:alphaModFix/>
          </a:blip>
          <a:srcRect/>
          <a:stretch/>
        </p:blipFill>
        <p:spPr>
          <a:xfrm>
            <a:off x="433206" y="3038172"/>
            <a:ext cx="1146212" cy="982468"/>
          </a:xfrm>
          <a:prstGeom prst="rect">
            <a:avLst/>
          </a:prstGeom>
          <a:noFill/>
          <a:ln>
            <a:noFill/>
          </a:ln>
        </p:spPr>
      </p:pic>
      <p:sp>
        <p:nvSpPr>
          <p:cNvPr id="161" name="Google Shape;161;p3"/>
          <p:cNvSpPr txBox="1"/>
          <p:nvPr/>
        </p:nvSpPr>
        <p:spPr>
          <a:xfrm>
            <a:off x="2447264" y="4558468"/>
            <a:ext cx="1526649"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E07004"/>
                </a:solidFill>
                <a:latin typeface="Arial Black"/>
                <a:ea typeface="Arial Black"/>
                <a:cs typeface="Arial Black"/>
                <a:sym typeface="Arial Black"/>
              </a:rPr>
              <a:t>99%</a:t>
            </a:r>
            <a:endParaRPr/>
          </a:p>
        </p:txBody>
      </p:sp>
      <p:pic>
        <p:nvPicPr>
          <p:cNvPr id="162" name="Google Shape;162;p3"/>
          <p:cNvPicPr preferRelativeResize="0"/>
          <p:nvPr/>
        </p:nvPicPr>
        <p:blipFill rotWithShape="1">
          <a:blip r:embed="rId4">
            <a:alphaModFix/>
          </a:blip>
          <a:srcRect/>
          <a:stretch/>
        </p:blipFill>
        <p:spPr>
          <a:xfrm>
            <a:off x="4648718" y="2932233"/>
            <a:ext cx="1485746" cy="1485746"/>
          </a:xfrm>
          <a:prstGeom prst="rect">
            <a:avLst/>
          </a:prstGeom>
          <a:noFill/>
          <a:ln>
            <a:noFill/>
          </a:ln>
        </p:spPr>
      </p:pic>
      <p:sp>
        <p:nvSpPr>
          <p:cNvPr id="163" name="Google Shape;163;p3"/>
          <p:cNvSpPr txBox="1"/>
          <p:nvPr/>
        </p:nvSpPr>
        <p:spPr>
          <a:xfrm>
            <a:off x="4914447" y="3448839"/>
            <a:ext cx="95474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1">
                <a:solidFill>
                  <a:srgbClr val="3E5E9F"/>
                </a:solidFill>
                <a:latin typeface="Arial Black"/>
                <a:ea typeface="Arial Black"/>
                <a:cs typeface="Arial Black"/>
                <a:sym typeface="Arial Black"/>
              </a:rPr>
              <a:t>86%</a:t>
            </a:r>
            <a:endParaRPr sz="2600" b="1">
              <a:solidFill>
                <a:srgbClr val="3E5E9F"/>
              </a:solidFill>
              <a:latin typeface="Arial Black"/>
              <a:ea typeface="Arial Black"/>
              <a:cs typeface="Arial Black"/>
              <a:sym typeface="Arial Black"/>
            </a:endParaRPr>
          </a:p>
        </p:txBody>
      </p:sp>
      <p:pic>
        <p:nvPicPr>
          <p:cNvPr id="164" name="Google Shape;164;p3"/>
          <p:cNvPicPr preferRelativeResize="0"/>
          <p:nvPr/>
        </p:nvPicPr>
        <p:blipFill rotWithShape="1">
          <a:blip r:embed="rId5">
            <a:alphaModFix/>
          </a:blip>
          <a:srcRect/>
          <a:stretch/>
        </p:blipFill>
        <p:spPr>
          <a:xfrm>
            <a:off x="6949438" y="4346223"/>
            <a:ext cx="1460271" cy="790264"/>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4"/>
          <p:cNvPicPr preferRelativeResize="0"/>
          <p:nvPr/>
        </p:nvPicPr>
        <p:blipFill rotWithShape="1">
          <a:blip r:embed="rId3">
            <a:alphaModFix/>
          </a:blip>
          <a:srcRect/>
          <a:stretch/>
        </p:blipFill>
        <p:spPr>
          <a:xfrm rot="10800000">
            <a:off x="909682" y="5790692"/>
            <a:ext cx="1472220" cy="1069001"/>
          </a:xfrm>
          <a:prstGeom prst="rect">
            <a:avLst/>
          </a:prstGeom>
          <a:noFill/>
          <a:ln>
            <a:noFill/>
          </a:ln>
        </p:spPr>
      </p:pic>
      <p:sp>
        <p:nvSpPr>
          <p:cNvPr id="171" name="Google Shape;171;p4"/>
          <p:cNvSpPr txBox="1">
            <a:spLocks noGrp="1"/>
          </p:cNvSpPr>
          <p:nvPr>
            <p:ph type="title"/>
          </p:nvPr>
        </p:nvSpPr>
        <p:spPr>
          <a:xfrm>
            <a:off x="812800" y="1069849"/>
            <a:ext cx="7156450" cy="54213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Rockwell"/>
              <a:buNone/>
            </a:pPr>
            <a:r>
              <a:rPr lang="en-US"/>
              <a:t>КАК РАБОТАЮТ ВАКЦИНЫ</a:t>
            </a:r>
            <a:endParaRPr/>
          </a:p>
        </p:txBody>
      </p:sp>
      <p:sp>
        <p:nvSpPr>
          <p:cNvPr id="172" name="Google Shape;172;p4"/>
          <p:cNvSpPr txBox="1">
            <a:spLocks noGrp="1"/>
          </p:cNvSpPr>
          <p:nvPr>
            <p:ph type="body" idx="1"/>
          </p:nvPr>
        </p:nvSpPr>
        <p:spPr>
          <a:xfrm>
            <a:off x="917519" y="4300805"/>
            <a:ext cx="2468880" cy="1828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r>
              <a:rPr lang="en-US" sz="1800" dirty="0" err="1">
                <a:solidFill>
                  <a:schemeClr val="tx1"/>
                </a:solidFill>
                <a:latin typeface="Calibri" panose="020F0502020204030204" pitchFamily="34" charset="0"/>
                <a:cs typeface="Calibri" panose="020F0502020204030204" pitchFamily="34" charset="0"/>
              </a:rPr>
              <a:t>Тело</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подвергается</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воздействию</a:t>
            </a:r>
            <a:r>
              <a:rPr lang="en-US" sz="1800" dirty="0">
                <a:solidFill>
                  <a:schemeClr val="tx1"/>
                </a:solidFill>
                <a:latin typeface="Calibri" panose="020F0502020204030204" pitchFamily="34" charset="0"/>
                <a:cs typeface="Calibri" panose="020F0502020204030204" pitchFamily="34" charset="0"/>
              </a:rPr>
              <a:t> </a:t>
            </a:r>
            <a:r>
              <a:rPr lang="en-US" sz="1800" dirty="0" err="1" smtClean="0">
                <a:solidFill>
                  <a:schemeClr val="tx1"/>
                </a:solidFill>
                <a:latin typeface="Calibri" panose="020F0502020204030204" pitchFamily="34" charset="0"/>
                <a:cs typeface="Calibri" panose="020F0502020204030204" pitchFamily="34" charset="0"/>
              </a:rPr>
              <a:t>ослабленного</a:t>
            </a:r>
            <a:r>
              <a:rPr lang="en-US" sz="1800" dirty="0" smtClean="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или</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мертвого</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патогена</a:t>
            </a:r>
            <a:endParaRPr sz="1800" dirty="0">
              <a:solidFill>
                <a:schemeClr val="tx1"/>
              </a:solidFill>
              <a:latin typeface="Calibri" panose="020F0502020204030204" pitchFamily="34" charset="0"/>
              <a:cs typeface="Calibri" panose="020F0502020204030204" pitchFamily="34" charset="0"/>
            </a:endParaRPr>
          </a:p>
        </p:txBody>
      </p:sp>
      <p:sp>
        <p:nvSpPr>
          <p:cNvPr id="173" name="Google Shape;173;p4"/>
          <p:cNvSpPr txBox="1"/>
          <p:nvPr/>
        </p:nvSpPr>
        <p:spPr>
          <a:xfrm>
            <a:off x="3645539" y="4300805"/>
            <a:ext cx="2255950" cy="1408179"/>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E07004"/>
              </a:buClr>
              <a:buSzPts val="1800"/>
              <a:buFont typeface="Arial"/>
              <a:buNone/>
            </a:pPr>
            <a:r>
              <a:rPr lang="en-US" sz="1800">
                <a:solidFill>
                  <a:schemeClr val="tx1"/>
                </a:solidFill>
                <a:latin typeface="Calibri" panose="020F0502020204030204" pitchFamily="34" charset="0"/>
                <a:cs typeface="Calibri" panose="020F0502020204030204" pitchFamily="34" charset="0"/>
                <a:sym typeface="Arial"/>
              </a:rPr>
              <a:t>Иммунные клетки организма вырабатывают антитела, чтобы атаковать патоген</a:t>
            </a:r>
            <a:endParaRPr sz="1800">
              <a:solidFill>
                <a:schemeClr val="tx1"/>
              </a:solidFill>
              <a:latin typeface="Calibri" panose="020F0502020204030204" pitchFamily="34" charset="0"/>
              <a:cs typeface="Calibri" panose="020F0502020204030204" pitchFamily="34" charset="0"/>
              <a:sym typeface="Arial"/>
            </a:endParaRPr>
          </a:p>
        </p:txBody>
      </p:sp>
      <p:sp>
        <p:nvSpPr>
          <p:cNvPr id="174" name="Google Shape;174;p4"/>
          <p:cNvSpPr txBox="1"/>
          <p:nvPr/>
        </p:nvSpPr>
        <p:spPr>
          <a:xfrm>
            <a:off x="6402054" y="4300805"/>
            <a:ext cx="2326856" cy="18288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E07004"/>
              </a:buClr>
              <a:buSzPts val="1800"/>
              <a:buFont typeface="Arial"/>
              <a:buNone/>
            </a:pPr>
            <a:r>
              <a:rPr lang="en-US" sz="1800" dirty="0" err="1">
                <a:solidFill>
                  <a:schemeClr val="tx1"/>
                </a:solidFill>
                <a:latin typeface="Calibri" panose="020F0502020204030204" pitchFamily="34" charset="0"/>
                <a:cs typeface="Calibri" panose="020F0502020204030204" pitchFamily="34" charset="0"/>
                <a:sym typeface="Arial"/>
              </a:rPr>
              <a:t>Если</a:t>
            </a:r>
            <a:r>
              <a:rPr lang="en-US" sz="1800" dirty="0">
                <a:solidFill>
                  <a:schemeClr val="tx1"/>
                </a:solidFill>
                <a:latin typeface="Calibri" panose="020F0502020204030204" pitchFamily="34" charset="0"/>
                <a:cs typeface="Calibri" panose="020F0502020204030204" pitchFamily="34" charset="0"/>
                <a:sym typeface="Arial"/>
              </a:rPr>
              <a:t> </a:t>
            </a:r>
            <a:r>
              <a:rPr lang="en-US" sz="1800" dirty="0" err="1">
                <a:solidFill>
                  <a:schemeClr val="tx1"/>
                </a:solidFill>
                <a:latin typeface="Calibri" panose="020F0502020204030204" pitchFamily="34" charset="0"/>
                <a:cs typeface="Calibri" panose="020F0502020204030204" pitchFamily="34" charset="0"/>
                <a:sym typeface="Arial"/>
              </a:rPr>
              <a:t>организм</a:t>
            </a:r>
            <a:r>
              <a:rPr lang="en-US" sz="1800" dirty="0">
                <a:solidFill>
                  <a:schemeClr val="tx1"/>
                </a:solidFill>
                <a:latin typeface="Calibri" panose="020F0502020204030204" pitchFamily="34" charset="0"/>
                <a:cs typeface="Calibri" panose="020F0502020204030204" pitchFamily="34" charset="0"/>
                <a:sym typeface="Arial"/>
              </a:rPr>
              <a:t> </a:t>
            </a:r>
            <a:r>
              <a:rPr lang="en-US" sz="1800" dirty="0" err="1">
                <a:solidFill>
                  <a:schemeClr val="tx1"/>
                </a:solidFill>
                <a:latin typeface="Calibri" panose="020F0502020204030204" pitchFamily="34" charset="0"/>
                <a:cs typeface="Calibri" panose="020F0502020204030204" pitchFamily="34" charset="0"/>
                <a:sym typeface="Arial"/>
              </a:rPr>
              <a:t>снова</a:t>
            </a:r>
            <a:r>
              <a:rPr lang="en-US" sz="1800" dirty="0">
                <a:solidFill>
                  <a:schemeClr val="tx1"/>
                </a:solidFill>
                <a:latin typeface="Calibri" panose="020F0502020204030204" pitchFamily="34" charset="0"/>
                <a:cs typeface="Calibri" panose="020F0502020204030204" pitchFamily="34" charset="0"/>
                <a:sym typeface="Arial"/>
              </a:rPr>
              <a:t> </a:t>
            </a:r>
            <a:r>
              <a:rPr lang="en-US" sz="1800" dirty="0" err="1">
                <a:solidFill>
                  <a:schemeClr val="tx1"/>
                </a:solidFill>
                <a:latin typeface="Calibri" panose="020F0502020204030204" pitchFamily="34" charset="0"/>
                <a:cs typeface="Calibri" panose="020F0502020204030204" pitchFamily="34" charset="0"/>
                <a:sym typeface="Arial"/>
              </a:rPr>
              <a:t>подвергается</a:t>
            </a:r>
            <a:r>
              <a:rPr lang="en-US" sz="1800" dirty="0">
                <a:solidFill>
                  <a:schemeClr val="tx1"/>
                </a:solidFill>
                <a:latin typeface="Calibri" panose="020F0502020204030204" pitchFamily="34" charset="0"/>
                <a:cs typeface="Calibri" panose="020F0502020204030204" pitchFamily="34" charset="0"/>
                <a:sym typeface="Arial"/>
              </a:rPr>
              <a:t> </a:t>
            </a:r>
            <a:r>
              <a:rPr lang="en-US" sz="1800" dirty="0" err="1">
                <a:solidFill>
                  <a:schemeClr val="tx1"/>
                </a:solidFill>
                <a:latin typeface="Calibri" panose="020F0502020204030204" pitchFamily="34" charset="0"/>
                <a:cs typeface="Calibri" panose="020F0502020204030204" pitchFamily="34" charset="0"/>
                <a:sym typeface="Arial"/>
              </a:rPr>
              <a:t>воздействию</a:t>
            </a:r>
            <a:r>
              <a:rPr lang="en-US" sz="1800" dirty="0">
                <a:solidFill>
                  <a:schemeClr val="tx1"/>
                </a:solidFill>
                <a:latin typeface="Calibri" panose="020F0502020204030204" pitchFamily="34" charset="0"/>
                <a:cs typeface="Calibri" panose="020F0502020204030204" pitchFamily="34" charset="0"/>
                <a:sym typeface="Arial"/>
              </a:rPr>
              <a:t> </a:t>
            </a:r>
            <a:r>
              <a:rPr lang="en-US" sz="1800" dirty="0" err="1">
                <a:solidFill>
                  <a:schemeClr val="tx1"/>
                </a:solidFill>
                <a:latin typeface="Calibri" panose="020F0502020204030204" pitchFamily="34" charset="0"/>
                <a:cs typeface="Calibri" panose="020F0502020204030204" pitchFamily="34" charset="0"/>
                <a:sym typeface="Arial"/>
              </a:rPr>
              <a:t>патогена</a:t>
            </a:r>
            <a:r>
              <a:rPr lang="en-US" sz="1800" dirty="0">
                <a:solidFill>
                  <a:schemeClr val="tx1"/>
                </a:solidFill>
                <a:latin typeface="Calibri" panose="020F0502020204030204" pitchFamily="34" charset="0"/>
                <a:cs typeface="Calibri" panose="020F0502020204030204" pitchFamily="34" charset="0"/>
                <a:sym typeface="Arial"/>
              </a:rPr>
              <a:t>, </a:t>
            </a:r>
            <a:r>
              <a:rPr lang="en-US" sz="1800" dirty="0" err="1">
                <a:solidFill>
                  <a:schemeClr val="tx1"/>
                </a:solidFill>
                <a:latin typeface="Calibri" panose="020F0502020204030204" pitchFamily="34" charset="0"/>
                <a:cs typeface="Calibri" panose="020F0502020204030204" pitchFamily="34" charset="0"/>
                <a:sym typeface="Arial"/>
              </a:rPr>
              <a:t>то</a:t>
            </a:r>
            <a:r>
              <a:rPr lang="en-US" sz="1800" dirty="0">
                <a:solidFill>
                  <a:schemeClr val="tx1"/>
                </a:solidFill>
                <a:latin typeface="Calibri" panose="020F0502020204030204" pitchFamily="34" charset="0"/>
                <a:cs typeface="Calibri" panose="020F0502020204030204" pitchFamily="34" charset="0"/>
                <a:sym typeface="Arial"/>
              </a:rPr>
              <a:t> </a:t>
            </a:r>
            <a:r>
              <a:rPr lang="en-US" sz="1800" dirty="0" err="1">
                <a:solidFill>
                  <a:schemeClr val="tx1"/>
                </a:solidFill>
                <a:latin typeface="Calibri" panose="020F0502020204030204" pitchFamily="34" charset="0"/>
                <a:cs typeface="Calibri" panose="020F0502020204030204" pitchFamily="34" charset="0"/>
                <a:sym typeface="Arial"/>
              </a:rPr>
              <a:t>организм</a:t>
            </a:r>
            <a:r>
              <a:rPr lang="en-US" sz="1800" dirty="0">
                <a:solidFill>
                  <a:schemeClr val="tx1"/>
                </a:solidFill>
                <a:latin typeface="Calibri" panose="020F0502020204030204" pitchFamily="34" charset="0"/>
                <a:cs typeface="Calibri" panose="020F0502020204030204" pitchFamily="34" charset="0"/>
                <a:sym typeface="Arial"/>
              </a:rPr>
              <a:t> </a:t>
            </a:r>
            <a:r>
              <a:rPr lang="en-US" sz="1800" dirty="0" err="1">
                <a:solidFill>
                  <a:schemeClr val="tx1"/>
                </a:solidFill>
                <a:latin typeface="Calibri" panose="020F0502020204030204" pitchFamily="34" charset="0"/>
                <a:cs typeface="Calibri" panose="020F0502020204030204" pitchFamily="34" charset="0"/>
                <a:sym typeface="Arial"/>
              </a:rPr>
              <a:t>будет</a:t>
            </a:r>
            <a:r>
              <a:rPr lang="en-US" sz="1800" dirty="0">
                <a:solidFill>
                  <a:schemeClr val="tx1"/>
                </a:solidFill>
                <a:latin typeface="Calibri" panose="020F0502020204030204" pitchFamily="34" charset="0"/>
                <a:cs typeface="Calibri" panose="020F0502020204030204" pitchFamily="34" charset="0"/>
                <a:sym typeface="Arial"/>
              </a:rPr>
              <a:t> </a:t>
            </a:r>
            <a:r>
              <a:rPr lang="en-US" sz="1800" dirty="0" err="1">
                <a:solidFill>
                  <a:schemeClr val="tx1"/>
                </a:solidFill>
                <a:latin typeface="Calibri" panose="020F0502020204030204" pitchFamily="34" charset="0"/>
                <a:cs typeface="Calibri" panose="020F0502020204030204" pitchFamily="34" charset="0"/>
                <a:sym typeface="Arial"/>
              </a:rPr>
              <a:t>подготовлен</a:t>
            </a:r>
            <a:r>
              <a:rPr lang="en-US" sz="1800" dirty="0">
                <a:solidFill>
                  <a:schemeClr val="tx1"/>
                </a:solidFill>
                <a:latin typeface="Calibri" panose="020F0502020204030204" pitchFamily="34" charset="0"/>
                <a:cs typeface="Calibri" panose="020F0502020204030204" pitchFamily="34" charset="0"/>
                <a:sym typeface="Arial"/>
              </a:rPr>
              <a:t> с </a:t>
            </a:r>
            <a:r>
              <a:rPr lang="en-US" sz="1800" dirty="0" err="1">
                <a:solidFill>
                  <a:schemeClr val="tx1"/>
                </a:solidFill>
                <a:latin typeface="Calibri" panose="020F0502020204030204" pitchFamily="34" charset="0"/>
                <a:cs typeface="Calibri" panose="020F0502020204030204" pitchFamily="34" charset="0"/>
                <a:sym typeface="Arial"/>
              </a:rPr>
              <a:t>помощью</a:t>
            </a:r>
            <a:r>
              <a:rPr lang="en-US" sz="1800" dirty="0">
                <a:solidFill>
                  <a:schemeClr val="tx1"/>
                </a:solidFill>
                <a:latin typeface="Calibri" panose="020F0502020204030204" pitchFamily="34" charset="0"/>
                <a:cs typeface="Calibri" panose="020F0502020204030204" pitchFamily="34" charset="0"/>
                <a:sym typeface="Arial"/>
              </a:rPr>
              <a:t> </a:t>
            </a:r>
            <a:r>
              <a:rPr lang="en-US" sz="1800" dirty="0" err="1">
                <a:solidFill>
                  <a:schemeClr val="tx1"/>
                </a:solidFill>
                <a:latin typeface="Calibri" panose="020F0502020204030204" pitchFamily="34" charset="0"/>
                <a:cs typeface="Calibri" panose="020F0502020204030204" pitchFamily="34" charset="0"/>
                <a:sym typeface="Arial"/>
              </a:rPr>
              <a:t>антител</a:t>
            </a:r>
            <a:endParaRPr sz="1800" dirty="0">
              <a:solidFill>
                <a:schemeClr val="tx1"/>
              </a:solidFill>
              <a:latin typeface="Calibri" panose="020F0502020204030204" pitchFamily="34" charset="0"/>
              <a:cs typeface="Calibri" panose="020F0502020204030204" pitchFamily="34" charset="0"/>
              <a:sym typeface="Arial"/>
            </a:endParaRPr>
          </a:p>
        </p:txBody>
      </p:sp>
      <p:cxnSp>
        <p:nvCxnSpPr>
          <p:cNvPr id="175" name="Google Shape;175;p4"/>
          <p:cNvCxnSpPr/>
          <p:nvPr/>
        </p:nvCxnSpPr>
        <p:spPr>
          <a:xfrm>
            <a:off x="855875" y="4300805"/>
            <a:ext cx="0" cy="1095358"/>
          </a:xfrm>
          <a:prstGeom prst="straightConnector1">
            <a:avLst/>
          </a:prstGeom>
          <a:noFill/>
          <a:ln w="28575" cap="flat" cmpd="sng">
            <a:solidFill>
              <a:schemeClr val="accent1"/>
            </a:solidFill>
            <a:prstDash val="solid"/>
            <a:miter lim="800000"/>
            <a:headEnd type="none" w="sm" len="sm"/>
            <a:tailEnd type="none" w="sm" len="sm"/>
          </a:ln>
        </p:spPr>
      </p:cxnSp>
      <p:cxnSp>
        <p:nvCxnSpPr>
          <p:cNvPr id="176" name="Google Shape;176;p4"/>
          <p:cNvCxnSpPr/>
          <p:nvPr/>
        </p:nvCxnSpPr>
        <p:spPr>
          <a:xfrm>
            <a:off x="3556965" y="4300805"/>
            <a:ext cx="0" cy="1323958"/>
          </a:xfrm>
          <a:prstGeom prst="straightConnector1">
            <a:avLst/>
          </a:prstGeom>
          <a:noFill/>
          <a:ln w="28575" cap="flat" cmpd="sng">
            <a:solidFill>
              <a:schemeClr val="accent1"/>
            </a:solidFill>
            <a:prstDash val="solid"/>
            <a:miter lim="800000"/>
            <a:headEnd type="none" w="sm" len="sm"/>
            <a:tailEnd type="none" w="sm" len="sm"/>
          </a:ln>
        </p:spPr>
      </p:cxnSp>
      <p:cxnSp>
        <p:nvCxnSpPr>
          <p:cNvPr id="177" name="Google Shape;177;p4"/>
          <p:cNvCxnSpPr/>
          <p:nvPr/>
        </p:nvCxnSpPr>
        <p:spPr>
          <a:xfrm>
            <a:off x="6319862" y="4300805"/>
            <a:ext cx="0" cy="1828800"/>
          </a:xfrm>
          <a:prstGeom prst="straightConnector1">
            <a:avLst/>
          </a:prstGeom>
          <a:noFill/>
          <a:ln w="28575" cap="flat" cmpd="sng">
            <a:solidFill>
              <a:schemeClr val="accent1"/>
            </a:solidFill>
            <a:prstDash val="solid"/>
            <a:miter lim="800000"/>
            <a:headEnd type="none" w="sm" len="sm"/>
            <a:tailEnd type="none" w="sm" len="sm"/>
          </a:ln>
        </p:spPr>
      </p:cxnSp>
      <p:pic>
        <p:nvPicPr>
          <p:cNvPr id="178" name="Google Shape;178;p4"/>
          <p:cNvPicPr preferRelativeResize="0"/>
          <p:nvPr/>
        </p:nvPicPr>
        <p:blipFill rotWithShape="1">
          <a:blip r:embed="rId4">
            <a:alphaModFix/>
          </a:blip>
          <a:srcRect/>
          <a:stretch/>
        </p:blipFill>
        <p:spPr>
          <a:xfrm>
            <a:off x="3483112" y="2201731"/>
            <a:ext cx="2337719" cy="1655885"/>
          </a:xfrm>
          <a:prstGeom prst="rect">
            <a:avLst/>
          </a:prstGeom>
          <a:noFill/>
          <a:ln>
            <a:noFill/>
          </a:ln>
        </p:spPr>
      </p:pic>
      <p:pic>
        <p:nvPicPr>
          <p:cNvPr id="179" name="Google Shape;179;p4"/>
          <p:cNvPicPr preferRelativeResize="0"/>
          <p:nvPr/>
        </p:nvPicPr>
        <p:blipFill rotWithShape="1">
          <a:blip r:embed="rId5">
            <a:alphaModFix/>
          </a:blip>
          <a:srcRect/>
          <a:stretch/>
        </p:blipFill>
        <p:spPr>
          <a:xfrm>
            <a:off x="973710" y="1982946"/>
            <a:ext cx="1899494" cy="2089443"/>
          </a:xfrm>
          <a:prstGeom prst="rect">
            <a:avLst/>
          </a:prstGeom>
          <a:noFill/>
          <a:ln>
            <a:noFill/>
          </a:ln>
        </p:spPr>
      </p:pic>
      <p:pic>
        <p:nvPicPr>
          <p:cNvPr id="180" name="Google Shape;180;p4"/>
          <p:cNvPicPr preferRelativeResize="0"/>
          <p:nvPr/>
        </p:nvPicPr>
        <p:blipFill rotWithShape="1">
          <a:blip r:embed="rId6">
            <a:alphaModFix/>
          </a:blip>
          <a:srcRect/>
          <a:stretch/>
        </p:blipFill>
        <p:spPr>
          <a:xfrm>
            <a:off x="6335065" y="2257583"/>
            <a:ext cx="2163568" cy="1540167"/>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5"/>
          <p:cNvSpPr txBox="1">
            <a:spLocks noGrp="1"/>
          </p:cNvSpPr>
          <p:nvPr>
            <p:ph type="title"/>
          </p:nvPr>
        </p:nvSpPr>
        <p:spPr>
          <a:xfrm>
            <a:off x="813825" y="944404"/>
            <a:ext cx="4523400" cy="1059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80"/>
              <a:buFont typeface="Rockwell"/>
              <a:buNone/>
            </a:pPr>
            <a:r>
              <a:rPr lang="en-US" sz="2880" dirty="0"/>
              <a:t>ВАКЦИНЫ ЗАЩИЩАЮТ ОБЩЕСТВО</a:t>
            </a:r>
            <a:endParaRPr sz="2880" dirty="0"/>
          </a:p>
        </p:txBody>
      </p:sp>
      <p:sp>
        <p:nvSpPr>
          <p:cNvPr id="187" name="Google Shape;187;p5"/>
          <p:cNvSpPr txBox="1">
            <a:spLocks noGrp="1"/>
          </p:cNvSpPr>
          <p:nvPr>
            <p:ph type="body" idx="1"/>
          </p:nvPr>
        </p:nvSpPr>
        <p:spPr>
          <a:xfrm>
            <a:off x="813815" y="2059802"/>
            <a:ext cx="4804931" cy="181195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800"/>
              <a:buNone/>
            </a:pPr>
            <a:r>
              <a:rPr lang="en-US" sz="1800" b="1" dirty="0">
                <a:solidFill>
                  <a:schemeClr val="tx1"/>
                </a:solidFill>
                <a:latin typeface="Calibri" panose="020F0502020204030204" pitchFamily="34" charset="0"/>
                <a:cs typeface="Calibri" panose="020F0502020204030204" pitchFamily="34" charset="0"/>
              </a:rPr>
              <a:t>КОММУНИТАРНЫЙ ИММУНИТЕТ</a:t>
            </a:r>
            <a:endParaRPr sz="1800" b="1" dirty="0">
              <a:solidFill>
                <a:schemeClr val="tx1"/>
              </a:solidFill>
              <a:latin typeface="Calibri" panose="020F0502020204030204" pitchFamily="34" charset="0"/>
              <a:cs typeface="Calibri" panose="020F0502020204030204" pitchFamily="34" charset="0"/>
            </a:endParaRPr>
          </a:p>
          <a:p>
            <a:pPr marL="0" lvl="0" indent="0" algn="l" rtl="0">
              <a:lnSpc>
                <a:spcPct val="90000"/>
              </a:lnSpc>
              <a:spcBef>
                <a:spcPts val="1000"/>
              </a:spcBef>
              <a:spcAft>
                <a:spcPts val="0"/>
              </a:spcAft>
              <a:buSzPts val="1800"/>
              <a:buNone/>
            </a:pPr>
            <a:r>
              <a:rPr lang="en-US" sz="1800" dirty="0" err="1">
                <a:solidFill>
                  <a:schemeClr val="tx1"/>
                </a:solidFill>
                <a:latin typeface="Calibri" panose="020F0502020204030204" pitchFamily="34" charset="0"/>
                <a:cs typeface="Calibri" panose="020F0502020204030204" pitchFamily="34" charset="0"/>
              </a:rPr>
              <a:t>Когда</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достаточная</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часть</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населения</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обладает</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иммунитетом</a:t>
            </a:r>
            <a:r>
              <a:rPr lang="en-US" sz="1800" dirty="0">
                <a:solidFill>
                  <a:schemeClr val="tx1"/>
                </a:solidFill>
                <a:latin typeface="Calibri" panose="020F0502020204030204" pitchFamily="34" charset="0"/>
                <a:cs typeface="Calibri" panose="020F0502020204030204" pitchFamily="34" charset="0"/>
              </a:rPr>
              <a:t> к </a:t>
            </a:r>
            <a:r>
              <a:rPr lang="en-US" sz="1800" dirty="0" err="1">
                <a:solidFill>
                  <a:schemeClr val="tx1"/>
                </a:solidFill>
                <a:latin typeface="Calibri" panose="020F0502020204030204" pitchFamily="34" charset="0"/>
                <a:cs typeface="Calibri" panose="020F0502020204030204" pitchFamily="34" charset="0"/>
              </a:rPr>
              <a:t>инфекционному</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заболеванию</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то</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делает</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его</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распространение</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от</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одного</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человека</a:t>
            </a:r>
            <a:r>
              <a:rPr lang="en-US" sz="1800" dirty="0">
                <a:solidFill>
                  <a:schemeClr val="tx1"/>
                </a:solidFill>
                <a:latin typeface="Calibri" panose="020F0502020204030204" pitchFamily="34" charset="0"/>
                <a:cs typeface="Calibri" panose="020F0502020204030204" pitchFamily="34" charset="0"/>
              </a:rPr>
              <a:t> к </a:t>
            </a:r>
            <a:r>
              <a:rPr lang="en-US" sz="1800" dirty="0" err="1">
                <a:solidFill>
                  <a:schemeClr val="tx1"/>
                </a:solidFill>
                <a:latin typeface="Calibri" panose="020F0502020204030204" pitchFamily="34" charset="0"/>
                <a:cs typeface="Calibri" panose="020F0502020204030204" pitchFamily="34" charset="0"/>
              </a:rPr>
              <a:t>другому</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маловероятным</a:t>
            </a:r>
            <a:r>
              <a:rPr lang="en-US" sz="1800" dirty="0">
                <a:solidFill>
                  <a:schemeClr val="tx1"/>
                </a:solidFill>
                <a:latin typeface="Calibri" panose="020F0502020204030204" pitchFamily="34" charset="0"/>
                <a:cs typeface="Calibri" panose="020F0502020204030204" pitchFamily="34" charset="0"/>
              </a:rPr>
              <a:t>.</a:t>
            </a:r>
            <a:endParaRPr sz="1800" dirty="0">
              <a:solidFill>
                <a:schemeClr val="tx1"/>
              </a:solidFill>
              <a:latin typeface="Calibri" panose="020F0502020204030204" pitchFamily="34" charset="0"/>
              <a:cs typeface="Calibri" panose="020F0502020204030204" pitchFamily="34" charset="0"/>
            </a:endParaRPr>
          </a:p>
          <a:p>
            <a:pPr marL="0" lvl="0" indent="0" algn="l" rtl="0">
              <a:lnSpc>
                <a:spcPct val="90000"/>
              </a:lnSpc>
              <a:spcBef>
                <a:spcPts val="1000"/>
              </a:spcBef>
              <a:spcAft>
                <a:spcPts val="0"/>
              </a:spcAft>
              <a:buSzPts val="800"/>
              <a:buNone/>
            </a:pPr>
            <a:endParaRPr sz="100" dirty="0">
              <a:latin typeface="Calibri" panose="020F0502020204030204" pitchFamily="34" charset="0"/>
              <a:cs typeface="Calibri" panose="020F0502020204030204" pitchFamily="34" charset="0"/>
            </a:endParaRPr>
          </a:p>
          <a:p>
            <a:pPr marL="0" lvl="0" indent="0" algn="l" rtl="0">
              <a:lnSpc>
                <a:spcPct val="90000"/>
              </a:lnSpc>
              <a:spcBef>
                <a:spcPts val="1000"/>
              </a:spcBef>
              <a:spcAft>
                <a:spcPts val="0"/>
              </a:spcAft>
              <a:buSzPts val="1800"/>
              <a:buNone/>
            </a:pPr>
            <a:r>
              <a:rPr lang="en-US" sz="1800" b="1" dirty="0">
                <a:solidFill>
                  <a:schemeClr val="tx1"/>
                </a:solidFill>
                <a:latin typeface="Calibri" panose="020F0502020204030204" pitchFamily="34" charset="0"/>
                <a:cs typeface="Calibri" panose="020F0502020204030204" pitchFamily="34" charset="0"/>
              </a:rPr>
              <a:t>ПОРОГ ОХВАТА</a:t>
            </a:r>
            <a:endParaRPr sz="1800" b="1" dirty="0">
              <a:solidFill>
                <a:schemeClr val="tx1"/>
              </a:solidFill>
              <a:latin typeface="Calibri" panose="020F0502020204030204" pitchFamily="34" charset="0"/>
              <a:cs typeface="Calibri" panose="020F0502020204030204" pitchFamily="34" charset="0"/>
            </a:endParaRPr>
          </a:p>
          <a:p>
            <a:pPr marL="0" lvl="0" indent="0" algn="l" rtl="0">
              <a:lnSpc>
                <a:spcPct val="90000"/>
              </a:lnSpc>
              <a:spcBef>
                <a:spcPts val="1000"/>
              </a:spcBef>
              <a:spcAft>
                <a:spcPts val="0"/>
              </a:spcAft>
              <a:buSzPts val="1800"/>
              <a:buNone/>
            </a:pPr>
            <a:r>
              <a:rPr lang="en-US" sz="1800" dirty="0" err="1">
                <a:solidFill>
                  <a:schemeClr val="tx1"/>
                </a:solidFill>
                <a:latin typeface="Calibri" panose="020F0502020204030204" pitchFamily="34" charset="0"/>
                <a:cs typeface="Calibri" panose="020F0502020204030204" pitchFamily="34" charset="0"/>
              </a:rPr>
              <a:t>Минимальный</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процент</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людей</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иммунных</a:t>
            </a:r>
            <a:r>
              <a:rPr lang="en-US" sz="1800" dirty="0">
                <a:solidFill>
                  <a:schemeClr val="tx1"/>
                </a:solidFill>
                <a:latin typeface="Calibri" panose="020F0502020204030204" pitchFamily="34" charset="0"/>
                <a:cs typeface="Calibri" panose="020F0502020204030204" pitchFamily="34" charset="0"/>
              </a:rPr>
              <a:t> к </a:t>
            </a:r>
            <a:r>
              <a:rPr lang="en-US" sz="1800" dirty="0" err="1">
                <a:solidFill>
                  <a:schemeClr val="tx1"/>
                </a:solidFill>
                <a:latin typeface="Calibri" panose="020F0502020204030204" pitchFamily="34" charset="0"/>
                <a:cs typeface="Calibri" panose="020F0502020204030204" pitchFamily="34" charset="0"/>
              </a:rPr>
              <a:t>заболеванию</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который</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необходим</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для</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предотвращения</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вспышки</a:t>
            </a:r>
            <a:r>
              <a:rPr lang="en-US" sz="1800" dirty="0">
                <a:solidFill>
                  <a:schemeClr val="tx1"/>
                </a:solidFill>
                <a:latin typeface="Calibri" panose="020F0502020204030204" pitchFamily="34" charset="0"/>
                <a:cs typeface="Calibri" panose="020F0502020204030204" pitchFamily="34" charset="0"/>
              </a:rPr>
              <a:t>.</a:t>
            </a:r>
            <a:endParaRPr sz="1800" dirty="0">
              <a:solidFill>
                <a:schemeClr val="tx1"/>
              </a:solidFill>
              <a:latin typeface="Calibri" panose="020F0502020204030204" pitchFamily="34" charset="0"/>
              <a:cs typeface="Calibri" panose="020F0502020204030204" pitchFamily="34" charset="0"/>
            </a:endParaRPr>
          </a:p>
          <a:p>
            <a:pPr marL="0" lvl="0" indent="0" algn="l" rtl="0">
              <a:lnSpc>
                <a:spcPct val="90000"/>
              </a:lnSpc>
              <a:spcBef>
                <a:spcPts val="1000"/>
              </a:spcBef>
              <a:spcAft>
                <a:spcPts val="0"/>
              </a:spcAft>
              <a:buSzPts val="1800"/>
              <a:buNone/>
            </a:pPr>
            <a:r>
              <a:rPr lang="en-US" sz="1800" dirty="0">
                <a:solidFill>
                  <a:srgbClr val="FF0000"/>
                </a:solidFill>
                <a:latin typeface="Calibri" panose="020F0502020204030204" pitchFamily="34" charset="0"/>
                <a:cs typeface="Calibri" panose="020F0502020204030204" pitchFamily="34" charset="0"/>
              </a:rPr>
              <a:t/>
            </a:r>
            <a:br>
              <a:rPr lang="en-US" sz="1800" dirty="0">
                <a:solidFill>
                  <a:srgbClr val="FF0000"/>
                </a:solidFill>
                <a:latin typeface="Calibri" panose="020F0502020204030204" pitchFamily="34" charset="0"/>
                <a:cs typeface="Calibri" panose="020F0502020204030204" pitchFamily="34" charset="0"/>
              </a:rPr>
            </a:br>
            <a:endParaRPr sz="1800" dirty="0">
              <a:latin typeface="Calibri" panose="020F0502020204030204" pitchFamily="34" charset="0"/>
              <a:cs typeface="Calibri" panose="020F0502020204030204" pitchFamily="34" charset="0"/>
            </a:endParaRPr>
          </a:p>
        </p:txBody>
      </p:sp>
      <p:graphicFrame>
        <p:nvGraphicFramePr>
          <p:cNvPr id="188" name="Google Shape;188;p5"/>
          <p:cNvGraphicFramePr/>
          <p:nvPr>
            <p:extLst>
              <p:ext uri="{D42A27DB-BD31-4B8C-83A1-F6EECF244321}">
                <p14:modId xmlns:p14="http://schemas.microsoft.com/office/powerpoint/2010/main" val="3919742396"/>
              </p:ext>
            </p:extLst>
          </p:nvPr>
        </p:nvGraphicFramePr>
        <p:xfrm>
          <a:off x="2179726" y="5381440"/>
          <a:ext cx="6486400" cy="1145100"/>
        </p:xfrm>
        <a:graphic>
          <a:graphicData uri="http://schemas.openxmlformats.org/drawingml/2006/table">
            <a:tbl>
              <a:tblPr firstRow="1" bandRow="1">
                <a:noFill/>
                <a:tableStyleId>{C3E4F756-A043-46C7-AB9E-E0A037F052E7}</a:tableStyleId>
              </a:tblPr>
              <a:tblGrid>
                <a:gridCol w="6486400"/>
              </a:tblGrid>
              <a:tr h="1145100">
                <a:tc>
                  <a:txBody>
                    <a:bodyPr/>
                    <a:lstStyle/>
                    <a:p>
                      <a:pPr marL="0" marR="0" lvl="0" indent="0" algn="l" rtl="0">
                        <a:spcBef>
                          <a:spcPts val="0"/>
                        </a:spcBef>
                        <a:spcAft>
                          <a:spcPts val="0"/>
                        </a:spcAft>
                        <a:buNone/>
                      </a:pPr>
                      <a:r>
                        <a:rPr lang="en-US" sz="1800" b="1" dirty="0" err="1">
                          <a:solidFill>
                            <a:schemeClr val="dk1"/>
                          </a:solidFill>
                          <a:latin typeface="Calibri"/>
                          <a:ea typeface="Calibri"/>
                          <a:cs typeface="Calibri"/>
                          <a:sym typeface="Calibri"/>
                        </a:rPr>
                        <a:t>стран</a:t>
                      </a:r>
                      <a:r>
                        <a:rPr lang="en-US" sz="1800" b="1" dirty="0">
                          <a:solidFill>
                            <a:schemeClr val="dk1"/>
                          </a:solidFill>
                          <a:latin typeface="Calibri"/>
                          <a:ea typeface="Calibri"/>
                          <a:cs typeface="Calibri"/>
                          <a:sym typeface="Calibri"/>
                        </a:rPr>
                        <a:t> в ЕС/ЕЭЗ </a:t>
                      </a:r>
                      <a:r>
                        <a:rPr lang="en-US" sz="1800" b="1" dirty="0" err="1">
                          <a:solidFill>
                            <a:schemeClr val="dk1"/>
                          </a:solidFill>
                          <a:latin typeface="Calibri"/>
                          <a:ea typeface="Calibri"/>
                          <a:cs typeface="Calibri"/>
                          <a:sym typeface="Calibri"/>
                        </a:rPr>
                        <a:t>достигли</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порог</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охвата</a:t>
                      </a:r>
                      <a:r>
                        <a:rPr lang="en-US" sz="1800" b="1" dirty="0">
                          <a:solidFill>
                            <a:schemeClr val="dk1"/>
                          </a:solidFill>
                          <a:latin typeface="Calibri"/>
                          <a:ea typeface="Calibri"/>
                          <a:cs typeface="Calibri"/>
                          <a:sym typeface="Calibri"/>
                        </a:rPr>
                        <a:t> в 95%, </a:t>
                      </a:r>
                      <a:r>
                        <a:rPr lang="en-US" sz="1800" b="1" dirty="0" err="1">
                          <a:solidFill>
                            <a:schemeClr val="dk1"/>
                          </a:solidFill>
                          <a:latin typeface="Calibri"/>
                          <a:ea typeface="Calibri"/>
                          <a:cs typeface="Calibri"/>
                          <a:sym typeface="Calibri"/>
                        </a:rPr>
                        <a:t>необходимого</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для</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предотвращения</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вспышек</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кори</a:t>
                      </a:r>
                      <a:r>
                        <a:rPr lang="en-US" sz="1800" b="1" dirty="0">
                          <a:solidFill>
                            <a:schemeClr val="dk1"/>
                          </a:solidFill>
                          <a:latin typeface="Calibri"/>
                          <a:ea typeface="Calibri"/>
                          <a:cs typeface="Calibri"/>
                          <a:sym typeface="Calibri"/>
                        </a:rPr>
                        <a:t> в 2017 </a:t>
                      </a:r>
                      <a:r>
                        <a:rPr lang="en-US" sz="1800" b="1" dirty="0" err="1">
                          <a:solidFill>
                            <a:schemeClr val="dk1"/>
                          </a:solidFill>
                          <a:latin typeface="Calibri"/>
                          <a:ea typeface="Calibri"/>
                          <a:cs typeface="Calibri"/>
                          <a:sym typeface="Calibri"/>
                        </a:rPr>
                        <a:t>году</a:t>
                      </a:r>
                      <a:r>
                        <a:rPr lang="en-US" sz="1800" b="1" dirty="0">
                          <a:solidFill>
                            <a:schemeClr val="dk1"/>
                          </a:solidFill>
                          <a:latin typeface="Calibri"/>
                          <a:ea typeface="Calibri"/>
                          <a:cs typeface="Calibri"/>
                          <a:sym typeface="Calibri"/>
                        </a:rPr>
                        <a:t>.</a:t>
                      </a:r>
                      <a:endParaRPr sz="1700" b="0" dirty="0">
                        <a:solidFill>
                          <a:srgbClr val="FF0000"/>
                        </a:solidFill>
                        <a:latin typeface="Rockwell"/>
                        <a:ea typeface="Rockwell"/>
                        <a:cs typeface="Rockwell"/>
                        <a:sym typeface="Rockwell"/>
                      </a:endParaRPr>
                    </a:p>
                  </a:txBody>
                  <a:tcPr marL="182875" marR="91450" marT="45725" marB="45725" anchor="ctr">
                    <a:lnL w="28575" cap="flat" cmpd="sng">
                      <a:solidFill>
                        <a:srgbClr val="3F5E9D"/>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sp>
        <p:nvSpPr>
          <p:cNvPr id="189" name="Google Shape;189;p5"/>
          <p:cNvSpPr txBox="1"/>
          <p:nvPr/>
        </p:nvSpPr>
        <p:spPr>
          <a:xfrm>
            <a:off x="889347" y="5284576"/>
            <a:ext cx="1186216" cy="1338828"/>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2400" dirty="0" err="1" smtClean="0">
                <a:solidFill>
                  <a:schemeClr val="dk1"/>
                </a:solidFill>
                <a:latin typeface="Calibri"/>
                <a:ea typeface="Calibri"/>
                <a:cs typeface="Calibri"/>
                <a:sym typeface="Calibri"/>
              </a:rPr>
              <a:t>Только</a:t>
            </a:r>
            <a:r>
              <a:rPr lang="en-US" sz="2400" b="1" dirty="0">
                <a:solidFill>
                  <a:srgbClr val="3F5E9D"/>
                </a:solidFill>
                <a:latin typeface="Rockwell"/>
                <a:ea typeface="Rockwell"/>
                <a:cs typeface="Rockwell"/>
                <a:sym typeface="Rockwell"/>
              </a:rPr>
              <a:t/>
            </a:r>
            <a:br>
              <a:rPr lang="en-US" sz="2400" b="1" dirty="0">
                <a:solidFill>
                  <a:srgbClr val="3F5E9D"/>
                </a:solidFill>
                <a:latin typeface="Rockwell"/>
                <a:ea typeface="Rockwell"/>
                <a:cs typeface="Rockwell"/>
                <a:sym typeface="Rockwell"/>
              </a:rPr>
            </a:br>
            <a:r>
              <a:rPr lang="en-US" sz="6600" b="1" dirty="0">
                <a:solidFill>
                  <a:srgbClr val="3F5E9D"/>
                </a:solidFill>
                <a:latin typeface="Arial Black"/>
                <a:ea typeface="Arial Black"/>
                <a:cs typeface="Arial Black"/>
                <a:sym typeface="Arial Black"/>
              </a:rPr>
              <a:t>6</a:t>
            </a:r>
            <a:endParaRPr sz="5400" b="1" dirty="0">
              <a:solidFill>
                <a:srgbClr val="3F5E9D"/>
              </a:solidFill>
              <a:latin typeface="Arial Black"/>
              <a:ea typeface="Arial Black"/>
              <a:cs typeface="Arial Black"/>
              <a:sym typeface="Arial Black"/>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6"/>
          <p:cNvSpPr txBox="1">
            <a:spLocks noGrp="1"/>
          </p:cNvSpPr>
          <p:nvPr>
            <p:ph type="title"/>
          </p:nvPr>
        </p:nvSpPr>
        <p:spPr>
          <a:xfrm>
            <a:off x="5455592" y="2441676"/>
            <a:ext cx="3098734" cy="1033271"/>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ts val="2880"/>
              <a:buFont typeface="Rockwell"/>
              <a:buNone/>
            </a:pPr>
            <a:r>
              <a:rPr lang="en-US" sz="2880" dirty="0"/>
              <a:t>ВАКЦИНЫ ЗАЩИЩАЮТ ОБЩЕСТВО</a:t>
            </a:r>
            <a:endParaRPr sz="2880" dirty="0"/>
          </a:p>
        </p:txBody>
      </p:sp>
      <p:sp>
        <p:nvSpPr>
          <p:cNvPr id="196" name="Google Shape;196;p6"/>
          <p:cNvSpPr txBox="1"/>
          <p:nvPr/>
        </p:nvSpPr>
        <p:spPr>
          <a:xfrm>
            <a:off x="1914649" y="1591985"/>
            <a:ext cx="224853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err="1">
                <a:solidFill>
                  <a:schemeClr val="dk1"/>
                </a:solidFill>
                <a:latin typeface="Calibri" panose="020F0502020204030204" pitchFamily="34" charset="0"/>
                <a:ea typeface="Calibri"/>
                <a:cs typeface="Calibri" panose="020F0502020204030204" pitchFamily="34" charset="0"/>
                <a:sym typeface="Calibri"/>
              </a:rPr>
              <a:t>Болезнь</a:t>
            </a:r>
            <a:r>
              <a:rPr lang="en-US" sz="1600" dirty="0">
                <a:solidFill>
                  <a:schemeClr val="dk1"/>
                </a:solidFill>
                <a:latin typeface="Calibri" panose="020F0502020204030204" pitchFamily="34" charset="0"/>
                <a:ea typeface="Calibri"/>
                <a:cs typeface="Calibri" panose="020F0502020204030204" pitchFamily="34" charset="0"/>
                <a:sym typeface="Calibri"/>
              </a:rPr>
              <a:t> </a:t>
            </a:r>
            <a:r>
              <a:rPr lang="en-US" sz="1600" dirty="0" err="1">
                <a:solidFill>
                  <a:schemeClr val="dk1"/>
                </a:solidFill>
                <a:latin typeface="Calibri" panose="020F0502020204030204" pitchFamily="34" charset="0"/>
                <a:ea typeface="Calibri"/>
                <a:cs typeface="Calibri" panose="020F0502020204030204" pitchFamily="34" charset="0"/>
                <a:sym typeface="Calibri"/>
              </a:rPr>
              <a:t>распространяется</a:t>
            </a:r>
            <a:r>
              <a:rPr lang="en-US" sz="1600" dirty="0">
                <a:solidFill>
                  <a:schemeClr val="dk1"/>
                </a:solidFill>
                <a:latin typeface="Calibri" panose="020F0502020204030204" pitchFamily="34" charset="0"/>
                <a:ea typeface="Calibri"/>
                <a:cs typeface="Calibri" panose="020F0502020204030204" pitchFamily="34" charset="0"/>
                <a:sym typeface="Calibri"/>
              </a:rPr>
              <a:t> </a:t>
            </a:r>
            <a:r>
              <a:rPr lang="en-US" sz="1600" dirty="0" err="1">
                <a:solidFill>
                  <a:schemeClr val="dk1"/>
                </a:solidFill>
                <a:latin typeface="Calibri" panose="020F0502020204030204" pitchFamily="34" charset="0"/>
                <a:ea typeface="Calibri"/>
                <a:cs typeface="Calibri" panose="020F0502020204030204" pitchFamily="34" charset="0"/>
                <a:sym typeface="Calibri"/>
              </a:rPr>
              <a:t>среди</a:t>
            </a:r>
            <a:r>
              <a:rPr lang="en-US" sz="1600" dirty="0">
                <a:solidFill>
                  <a:schemeClr val="dk1"/>
                </a:solidFill>
                <a:latin typeface="Calibri" panose="020F0502020204030204" pitchFamily="34" charset="0"/>
                <a:ea typeface="Calibri"/>
                <a:cs typeface="Calibri" panose="020F0502020204030204" pitchFamily="34" charset="0"/>
                <a:sym typeface="Calibri"/>
              </a:rPr>
              <a:t> </a:t>
            </a:r>
            <a:r>
              <a:rPr lang="en-US" sz="1600" dirty="0" err="1">
                <a:solidFill>
                  <a:schemeClr val="dk1"/>
                </a:solidFill>
                <a:latin typeface="Calibri" panose="020F0502020204030204" pitchFamily="34" charset="0"/>
                <a:ea typeface="Calibri"/>
                <a:cs typeface="Calibri" panose="020F0502020204030204" pitchFamily="34" charset="0"/>
                <a:sym typeface="Calibri"/>
              </a:rPr>
              <a:t>населения</a:t>
            </a:r>
            <a:endParaRPr sz="1600" dirty="0">
              <a:solidFill>
                <a:srgbClr val="6B6B6B"/>
              </a:solidFill>
              <a:latin typeface="Calibri" panose="020F0502020204030204" pitchFamily="34" charset="0"/>
              <a:cs typeface="Calibri" panose="020F0502020204030204" pitchFamily="34" charset="0"/>
              <a:sym typeface="Arial"/>
            </a:endParaRPr>
          </a:p>
        </p:txBody>
      </p:sp>
      <p:sp>
        <p:nvSpPr>
          <p:cNvPr id="197" name="Google Shape;197;p6"/>
          <p:cNvSpPr txBox="1"/>
          <p:nvPr/>
        </p:nvSpPr>
        <p:spPr>
          <a:xfrm>
            <a:off x="1921759" y="3293161"/>
            <a:ext cx="1994374"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err="1">
                <a:solidFill>
                  <a:schemeClr val="dk1"/>
                </a:solidFill>
                <a:latin typeface="Calibri" panose="020F0502020204030204" pitchFamily="34" charset="0"/>
                <a:ea typeface="Calibri"/>
                <a:cs typeface="Calibri" panose="020F0502020204030204" pitchFamily="34" charset="0"/>
                <a:sym typeface="Calibri"/>
              </a:rPr>
              <a:t>Болезнь</a:t>
            </a:r>
            <a:r>
              <a:rPr lang="en-US" sz="1600" dirty="0">
                <a:solidFill>
                  <a:schemeClr val="dk1"/>
                </a:solidFill>
                <a:latin typeface="Calibri" panose="020F0502020204030204" pitchFamily="34" charset="0"/>
                <a:ea typeface="Calibri"/>
                <a:cs typeface="Calibri" panose="020F0502020204030204" pitchFamily="34" charset="0"/>
                <a:sym typeface="Calibri"/>
              </a:rPr>
              <a:t> </a:t>
            </a:r>
            <a:r>
              <a:rPr lang="en-US" sz="1600" dirty="0" err="1">
                <a:solidFill>
                  <a:schemeClr val="dk1"/>
                </a:solidFill>
                <a:latin typeface="Calibri" panose="020F0502020204030204" pitchFamily="34" charset="0"/>
                <a:ea typeface="Calibri"/>
                <a:cs typeface="Calibri" panose="020F0502020204030204" pitchFamily="34" charset="0"/>
                <a:sym typeface="Calibri"/>
              </a:rPr>
              <a:t>распространяется</a:t>
            </a:r>
            <a:r>
              <a:rPr lang="en-US" sz="1600" dirty="0">
                <a:solidFill>
                  <a:schemeClr val="dk1"/>
                </a:solidFill>
                <a:latin typeface="Calibri" panose="020F0502020204030204" pitchFamily="34" charset="0"/>
                <a:ea typeface="Calibri"/>
                <a:cs typeface="Calibri" panose="020F0502020204030204" pitchFamily="34" charset="0"/>
                <a:sym typeface="Calibri"/>
              </a:rPr>
              <a:t> </a:t>
            </a:r>
            <a:r>
              <a:rPr lang="en-US" sz="1600" dirty="0" err="1">
                <a:solidFill>
                  <a:schemeClr val="dk1"/>
                </a:solidFill>
                <a:latin typeface="Calibri" panose="020F0502020204030204" pitchFamily="34" charset="0"/>
                <a:ea typeface="Calibri"/>
                <a:cs typeface="Calibri" panose="020F0502020204030204" pitchFamily="34" charset="0"/>
                <a:sym typeface="Calibri"/>
              </a:rPr>
              <a:t>среди</a:t>
            </a:r>
            <a:r>
              <a:rPr lang="en-US" sz="1600" dirty="0">
                <a:solidFill>
                  <a:schemeClr val="dk1"/>
                </a:solidFill>
                <a:latin typeface="Calibri" panose="020F0502020204030204" pitchFamily="34" charset="0"/>
                <a:ea typeface="Calibri"/>
                <a:cs typeface="Calibri" panose="020F0502020204030204" pitchFamily="34" charset="0"/>
                <a:sym typeface="Calibri"/>
              </a:rPr>
              <a:t> </a:t>
            </a:r>
            <a:r>
              <a:rPr lang="en-US" sz="1600" dirty="0" err="1">
                <a:solidFill>
                  <a:schemeClr val="dk1"/>
                </a:solidFill>
                <a:latin typeface="Calibri" panose="020F0502020204030204" pitchFamily="34" charset="0"/>
                <a:ea typeface="Calibri"/>
                <a:cs typeface="Calibri" panose="020F0502020204030204" pitchFamily="34" charset="0"/>
                <a:sym typeface="Calibri"/>
              </a:rPr>
              <a:t>части</a:t>
            </a:r>
            <a:r>
              <a:rPr lang="en-US" sz="1600" dirty="0">
                <a:solidFill>
                  <a:schemeClr val="dk1"/>
                </a:solidFill>
                <a:latin typeface="Calibri" panose="020F0502020204030204" pitchFamily="34" charset="0"/>
                <a:ea typeface="Calibri"/>
                <a:cs typeface="Calibri" panose="020F0502020204030204" pitchFamily="34" charset="0"/>
                <a:sym typeface="Calibri"/>
              </a:rPr>
              <a:t> </a:t>
            </a:r>
            <a:r>
              <a:rPr lang="en-US" sz="1600" dirty="0" err="1">
                <a:solidFill>
                  <a:schemeClr val="dk1"/>
                </a:solidFill>
                <a:latin typeface="Calibri" panose="020F0502020204030204" pitchFamily="34" charset="0"/>
                <a:ea typeface="Calibri"/>
                <a:cs typeface="Calibri" panose="020F0502020204030204" pitchFamily="34" charset="0"/>
                <a:sym typeface="Calibri"/>
              </a:rPr>
              <a:t>населения</a:t>
            </a:r>
            <a:endParaRPr sz="160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198" name="Google Shape;198;p6"/>
          <p:cNvSpPr txBox="1"/>
          <p:nvPr/>
        </p:nvSpPr>
        <p:spPr>
          <a:xfrm>
            <a:off x="1932031" y="5533946"/>
            <a:ext cx="1838749"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panose="020F0502020204030204" pitchFamily="34" charset="0"/>
                <a:ea typeface="Calibri"/>
                <a:cs typeface="Calibri" panose="020F0502020204030204" pitchFamily="34" charset="0"/>
                <a:sym typeface="Calibri"/>
              </a:rPr>
              <a:t>Распространение болезни ограничено</a:t>
            </a:r>
            <a:endParaRPr sz="1600">
              <a:solidFill>
                <a:schemeClr val="dk1"/>
              </a:solidFill>
              <a:latin typeface="Calibri" panose="020F0502020204030204" pitchFamily="34" charset="0"/>
              <a:ea typeface="Calibri"/>
              <a:cs typeface="Calibri" panose="020F0502020204030204" pitchFamily="34" charset="0"/>
              <a:sym typeface="Calibri"/>
            </a:endParaRPr>
          </a:p>
        </p:txBody>
      </p:sp>
      <p:sp>
        <p:nvSpPr>
          <p:cNvPr id="199" name="Google Shape;199;p6"/>
          <p:cNvSpPr txBox="1"/>
          <p:nvPr/>
        </p:nvSpPr>
        <p:spPr>
          <a:xfrm>
            <a:off x="795084" y="2702182"/>
            <a:ext cx="435677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panose="020F0502020204030204" pitchFamily="34" charset="0"/>
                <a:ea typeface="Calibri"/>
                <a:cs typeface="Calibri" panose="020F0502020204030204" pitchFamily="34" charset="0"/>
                <a:sym typeface="Calibri"/>
              </a:rPr>
              <a:t>КОГДА ЧАСТЬ НАСЕЛЕНИЯ ИММУНИЗИРОВАНА</a:t>
            </a:r>
            <a:endParaRPr sz="1800" dirty="0">
              <a:solidFill>
                <a:schemeClr val="dk1"/>
              </a:solidFill>
              <a:latin typeface="Calibri" panose="020F0502020204030204" pitchFamily="34" charset="0"/>
              <a:ea typeface="Rockwell"/>
              <a:cs typeface="Calibri" panose="020F0502020204030204" pitchFamily="34" charset="0"/>
              <a:sym typeface="Rockwell"/>
            </a:endParaRPr>
          </a:p>
        </p:txBody>
      </p:sp>
      <p:sp>
        <p:nvSpPr>
          <p:cNvPr id="200" name="Google Shape;200;p6"/>
          <p:cNvSpPr txBox="1"/>
          <p:nvPr/>
        </p:nvSpPr>
        <p:spPr>
          <a:xfrm>
            <a:off x="795083" y="1144410"/>
            <a:ext cx="525498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panose="020F0502020204030204" pitchFamily="34" charset="0"/>
                <a:ea typeface="Calibri"/>
                <a:cs typeface="Calibri" panose="020F0502020204030204" pitchFamily="34" charset="0"/>
                <a:sym typeface="Calibri"/>
              </a:rPr>
              <a:t>КОГДА НИКТО НЕ ИММУНИЗИРОВАН</a:t>
            </a:r>
            <a:endParaRPr sz="1800" dirty="0">
              <a:solidFill>
                <a:schemeClr val="dk1"/>
              </a:solidFill>
              <a:latin typeface="Calibri" panose="020F0502020204030204" pitchFamily="34" charset="0"/>
              <a:ea typeface="Rockwell"/>
              <a:cs typeface="Calibri" panose="020F0502020204030204" pitchFamily="34" charset="0"/>
              <a:sym typeface="Rockwell"/>
            </a:endParaRPr>
          </a:p>
        </p:txBody>
      </p:sp>
      <p:sp>
        <p:nvSpPr>
          <p:cNvPr id="201" name="Google Shape;201;p6"/>
          <p:cNvSpPr txBox="1"/>
          <p:nvPr/>
        </p:nvSpPr>
        <p:spPr>
          <a:xfrm>
            <a:off x="804137" y="4817664"/>
            <a:ext cx="457999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panose="020F0502020204030204" pitchFamily="34" charset="0"/>
                <a:ea typeface="Calibri"/>
                <a:cs typeface="Calibri" panose="020F0502020204030204" pitchFamily="34" charset="0"/>
                <a:sym typeface="Calibri"/>
              </a:rPr>
              <a:t>КОГДА БОЛЬШИНСТВО НАСЕЛЕНИЯ ИММУНИЗИРОВАНА</a:t>
            </a:r>
            <a:endParaRPr sz="1800" dirty="0">
              <a:solidFill>
                <a:schemeClr val="dk1"/>
              </a:solidFill>
              <a:latin typeface="Calibri" panose="020F0502020204030204" pitchFamily="34" charset="0"/>
              <a:ea typeface="Calibri"/>
              <a:cs typeface="Calibri" panose="020F0502020204030204" pitchFamily="34" charset="0"/>
              <a:sym typeface="Calibri"/>
            </a:endParaRPr>
          </a:p>
        </p:txBody>
      </p:sp>
      <p:pic>
        <p:nvPicPr>
          <p:cNvPr id="202" name="Google Shape;202;p6"/>
          <p:cNvPicPr preferRelativeResize="0"/>
          <p:nvPr/>
        </p:nvPicPr>
        <p:blipFill rotWithShape="1">
          <a:blip r:embed="rId3">
            <a:alphaModFix/>
          </a:blip>
          <a:srcRect/>
          <a:stretch/>
        </p:blipFill>
        <p:spPr>
          <a:xfrm>
            <a:off x="876692" y="1607582"/>
            <a:ext cx="931984" cy="914399"/>
          </a:xfrm>
          <a:prstGeom prst="rect">
            <a:avLst/>
          </a:prstGeom>
          <a:noFill/>
          <a:ln>
            <a:noFill/>
          </a:ln>
        </p:spPr>
      </p:pic>
      <p:pic>
        <p:nvPicPr>
          <p:cNvPr id="203" name="Google Shape;203;p6"/>
          <p:cNvPicPr preferRelativeResize="0"/>
          <p:nvPr/>
        </p:nvPicPr>
        <p:blipFill rotWithShape="1">
          <a:blip r:embed="rId4">
            <a:alphaModFix/>
          </a:blip>
          <a:srcRect/>
          <a:stretch/>
        </p:blipFill>
        <p:spPr>
          <a:xfrm>
            <a:off x="4345131" y="1607582"/>
            <a:ext cx="931983" cy="914399"/>
          </a:xfrm>
          <a:prstGeom prst="rect">
            <a:avLst/>
          </a:prstGeom>
          <a:noFill/>
          <a:ln>
            <a:noFill/>
          </a:ln>
        </p:spPr>
      </p:pic>
      <p:pic>
        <p:nvPicPr>
          <p:cNvPr id="204" name="Google Shape;204;p6"/>
          <p:cNvPicPr preferRelativeResize="0"/>
          <p:nvPr/>
        </p:nvPicPr>
        <p:blipFill rotWithShape="1">
          <a:blip r:embed="rId5">
            <a:alphaModFix/>
          </a:blip>
          <a:srcRect/>
          <a:stretch/>
        </p:blipFill>
        <p:spPr>
          <a:xfrm>
            <a:off x="876692" y="3380992"/>
            <a:ext cx="931983" cy="914398"/>
          </a:xfrm>
          <a:prstGeom prst="rect">
            <a:avLst/>
          </a:prstGeom>
          <a:noFill/>
          <a:ln>
            <a:noFill/>
          </a:ln>
        </p:spPr>
      </p:pic>
      <p:pic>
        <p:nvPicPr>
          <p:cNvPr id="205" name="Google Shape;205;p6"/>
          <p:cNvPicPr preferRelativeResize="0"/>
          <p:nvPr/>
        </p:nvPicPr>
        <p:blipFill rotWithShape="1">
          <a:blip r:embed="rId6">
            <a:alphaModFix/>
          </a:blip>
          <a:srcRect/>
          <a:stretch/>
        </p:blipFill>
        <p:spPr>
          <a:xfrm>
            <a:off x="4345131" y="3380992"/>
            <a:ext cx="931983" cy="914398"/>
          </a:xfrm>
          <a:prstGeom prst="rect">
            <a:avLst/>
          </a:prstGeom>
          <a:noFill/>
          <a:ln>
            <a:noFill/>
          </a:ln>
        </p:spPr>
      </p:pic>
      <p:pic>
        <p:nvPicPr>
          <p:cNvPr id="206" name="Google Shape;206;p6"/>
          <p:cNvPicPr preferRelativeResize="0"/>
          <p:nvPr/>
        </p:nvPicPr>
        <p:blipFill rotWithShape="1">
          <a:blip r:embed="rId7">
            <a:alphaModFix/>
          </a:blip>
          <a:srcRect/>
          <a:stretch/>
        </p:blipFill>
        <p:spPr>
          <a:xfrm>
            <a:off x="890802" y="5496111"/>
            <a:ext cx="931983" cy="914398"/>
          </a:xfrm>
          <a:prstGeom prst="rect">
            <a:avLst/>
          </a:prstGeom>
          <a:noFill/>
          <a:ln>
            <a:noFill/>
          </a:ln>
        </p:spPr>
      </p:pic>
      <p:pic>
        <p:nvPicPr>
          <p:cNvPr id="207" name="Google Shape;207;p6"/>
          <p:cNvPicPr preferRelativeResize="0"/>
          <p:nvPr/>
        </p:nvPicPr>
        <p:blipFill rotWithShape="1">
          <a:blip r:embed="rId8">
            <a:alphaModFix/>
          </a:blip>
          <a:srcRect/>
          <a:stretch/>
        </p:blipFill>
        <p:spPr>
          <a:xfrm>
            <a:off x="4345131" y="5496111"/>
            <a:ext cx="931983" cy="914398"/>
          </a:xfrm>
          <a:prstGeom prst="rect">
            <a:avLst/>
          </a:prstGeom>
          <a:noFill/>
          <a:ln>
            <a:noFill/>
          </a:ln>
        </p:spPr>
      </p:pic>
      <p:sp>
        <p:nvSpPr>
          <p:cNvPr id="208" name="Google Shape;208;p6"/>
          <p:cNvSpPr/>
          <p:nvPr/>
        </p:nvSpPr>
        <p:spPr>
          <a:xfrm>
            <a:off x="3821581" y="1876654"/>
            <a:ext cx="386938" cy="267128"/>
          </a:xfrm>
          <a:prstGeom prst="rightArrow">
            <a:avLst>
              <a:gd name="adj1" fmla="val 50000"/>
              <a:gd name="adj2"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6"/>
          <p:cNvSpPr/>
          <p:nvPr/>
        </p:nvSpPr>
        <p:spPr>
          <a:xfrm>
            <a:off x="3821581" y="5817021"/>
            <a:ext cx="386938" cy="267128"/>
          </a:xfrm>
          <a:prstGeom prst="rightArrow">
            <a:avLst>
              <a:gd name="adj1" fmla="val 50000"/>
              <a:gd name="adj2"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6"/>
          <p:cNvSpPr/>
          <p:nvPr/>
        </p:nvSpPr>
        <p:spPr>
          <a:xfrm>
            <a:off x="3821581" y="3765999"/>
            <a:ext cx="386938" cy="267128"/>
          </a:xfrm>
          <a:prstGeom prst="rightArrow">
            <a:avLst>
              <a:gd name="adj1" fmla="val 50000"/>
              <a:gd name="adj2"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6"/>
          <p:cNvPicPr preferRelativeResize="0"/>
          <p:nvPr/>
        </p:nvPicPr>
        <p:blipFill rotWithShape="1">
          <a:blip r:embed="rId9">
            <a:alphaModFix/>
          </a:blip>
          <a:srcRect/>
          <a:stretch/>
        </p:blipFill>
        <p:spPr>
          <a:xfrm>
            <a:off x="5600944" y="5011747"/>
            <a:ext cx="115452" cy="314869"/>
          </a:xfrm>
          <a:prstGeom prst="rect">
            <a:avLst/>
          </a:prstGeom>
          <a:noFill/>
          <a:ln>
            <a:noFill/>
          </a:ln>
        </p:spPr>
      </p:pic>
      <p:sp>
        <p:nvSpPr>
          <p:cNvPr id="212" name="Google Shape;212;p6"/>
          <p:cNvSpPr txBox="1"/>
          <p:nvPr/>
        </p:nvSpPr>
        <p:spPr>
          <a:xfrm>
            <a:off x="5721242" y="4879220"/>
            <a:ext cx="327453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err="1">
                <a:solidFill>
                  <a:schemeClr val="dk1"/>
                </a:solidFill>
                <a:latin typeface="Calibri" panose="020F0502020204030204" pitchFamily="34" charset="0"/>
                <a:ea typeface="Calibri"/>
                <a:cs typeface="Calibri" panose="020F0502020204030204" pitchFamily="34" charset="0"/>
                <a:sym typeface="Calibri"/>
              </a:rPr>
              <a:t>Не</a:t>
            </a:r>
            <a:r>
              <a:rPr lang="en-US" sz="1600" dirty="0">
                <a:solidFill>
                  <a:schemeClr val="dk1"/>
                </a:solidFill>
                <a:latin typeface="Calibri" panose="020F0502020204030204" pitchFamily="34" charset="0"/>
                <a:ea typeface="Calibri"/>
                <a:cs typeface="Calibri" panose="020F0502020204030204" pitchFamily="34" charset="0"/>
                <a:sym typeface="Calibri"/>
              </a:rPr>
              <a:t> </a:t>
            </a:r>
            <a:r>
              <a:rPr lang="en-US" sz="1600" dirty="0" err="1">
                <a:solidFill>
                  <a:schemeClr val="dk1"/>
                </a:solidFill>
                <a:latin typeface="Calibri" panose="020F0502020204030204" pitchFamily="34" charset="0"/>
                <a:ea typeface="Calibri"/>
                <a:cs typeface="Calibri" panose="020F0502020204030204" pitchFamily="34" charset="0"/>
                <a:sym typeface="Calibri"/>
              </a:rPr>
              <a:t>иммунизированны</a:t>
            </a:r>
            <a:r>
              <a:rPr lang="en-US" sz="1600" dirty="0">
                <a:solidFill>
                  <a:schemeClr val="dk1"/>
                </a:solidFill>
                <a:latin typeface="Calibri" panose="020F0502020204030204" pitchFamily="34" charset="0"/>
                <a:ea typeface="Calibri"/>
                <a:cs typeface="Calibri" panose="020F0502020204030204" pitchFamily="34" charset="0"/>
                <a:sym typeface="Calibri"/>
              </a:rPr>
              <a:t>, </a:t>
            </a:r>
            <a:r>
              <a:rPr lang="en-US" sz="1600" dirty="0" err="1">
                <a:solidFill>
                  <a:schemeClr val="dk1"/>
                </a:solidFill>
                <a:latin typeface="Calibri" panose="020F0502020204030204" pitchFamily="34" charset="0"/>
                <a:ea typeface="Calibri"/>
                <a:cs typeface="Calibri" panose="020F0502020204030204" pitchFamily="34" charset="0"/>
                <a:sym typeface="Calibri"/>
              </a:rPr>
              <a:t>но</a:t>
            </a:r>
            <a:r>
              <a:rPr lang="en-US" sz="1600" dirty="0">
                <a:solidFill>
                  <a:schemeClr val="dk1"/>
                </a:solidFill>
                <a:latin typeface="Calibri" panose="020F0502020204030204" pitchFamily="34" charset="0"/>
                <a:ea typeface="Calibri"/>
                <a:cs typeface="Calibri" panose="020F0502020204030204" pitchFamily="34" charset="0"/>
                <a:sym typeface="Calibri"/>
              </a:rPr>
              <a:t> </a:t>
            </a:r>
            <a:r>
              <a:rPr lang="en-US" sz="1600" dirty="0" err="1">
                <a:solidFill>
                  <a:schemeClr val="dk1"/>
                </a:solidFill>
                <a:latin typeface="Calibri" panose="020F0502020204030204" pitchFamily="34" charset="0"/>
                <a:ea typeface="Calibri"/>
                <a:cs typeface="Calibri" panose="020F0502020204030204" pitchFamily="34" charset="0"/>
                <a:sym typeface="Calibri"/>
              </a:rPr>
              <a:t>все</a:t>
            </a:r>
            <a:r>
              <a:rPr lang="en-US" sz="1600" dirty="0">
                <a:solidFill>
                  <a:schemeClr val="dk1"/>
                </a:solidFill>
                <a:latin typeface="Calibri" panose="020F0502020204030204" pitchFamily="34" charset="0"/>
                <a:ea typeface="Calibri"/>
                <a:cs typeface="Calibri" panose="020F0502020204030204" pitchFamily="34" charset="0"/>
                <a:sym typeface="Calibri"/>
              </a:rPr>
              <a:t> </a:t>
            </a:r>
            <a:r>
              <a:rPr lang="en-US" sz="1600" dirty="0" err="1">
                <a:solidFill>
                  <a:schemeClr val="dk1"/>
                </a:solidFill>
                <a:latin typeface="Calibri" panose="020F0502020204030204" pitchFamily="34" charset="0"/>
                <a:ea typeface="Calibri"/>
                <a:cs typeface="Calibri" panose="020F0502020204030204" pitchFamily="34" charset="0"/>
                <a:sym typeface="Calibri"/>
              </a:rPr>
              <a:t>еще</a:t>
            </a:r>
            <a:r>
              <a:rPr lang="en-US" sz="1600" dirty="0">
                <a:solidFill>
                  <a:schemeClr val="dk1"/>
                </a:solidFill>
                <a:latin typeface="Calibri" panose="020F0502020204030204" pitchFamily="34" charset="0"/>
                <a:ea typeface="Calibri"/>
                <a:cs typeface="Calibri" panose="020F0502020204030204" pitchFamily="34" charset="0"/>
                <a:sym typeface="Calibri"/>
              </a:rPr>
              <a:t> </a:t>
            </a:r>
            <a:r>
              <a:rPr lang="en-US" sz="1600" dirty="0" err="1">
                <a:solidFill>
                  <a:schemeClr val="dk1"/>
                </a:solidFill>
                <a:latin typeface="Calibri" panose="020F0502020204030204" pitchFamily="34" charset="0"/>
                <a:ea typeface="Calibri"/>
                <a:cs typeface="Calibri" panose="020F0502020204030204" pitchFamily="34" charset="0"/>
                <a:sym typeface="Calibri"/>
              </a:rPr>
              <a:t>здоровы</a:t>
            </a:r>
            <a:endParaRPr sz="160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13" name="Google Shape;213;p6"/>
          <p:cNvSpPr txBox="1"/>
          <p:nvPr/>
        </p:nvSpPr>
        <p:spPr>
          <a:xfrm>
            <a:off x="5731746" y="5496721"/>
            <a:ext cx="2927622"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err="1">
                <a:solidFill>
                  <a:schemeClr val="dk1"/>
                </a:solidFill>
                <a:latin typeface="Calibri" panose="020F0502020204030204" pitchFamily="34" charset="0"/>
                <a:ea typeface="Calibri"/>
                <a:cs typeface="Calibri" panose="020F0502020204030204" pitchFamily="34" charset="0"/>
                <a:sym typeface="Calibri"/>
              </a:rPr>
              <a:t>Иммунизированны</a:t>
            </a:r>
            <a:r>
              <a:rPr lang="en-US" sz="1600" dirty="0">
                <a:solidFill>
                  <a:schemeClr val="dk1"/>
                </a:solidFill>
                <a:latin typeface="Calibri" panose="020F0502020204030204" pitchFamily="34" charset="0"/>
                <a:ea typeface="Calibri"/>
                <a:cs typeface="Calibri" panose="020F0502020204030204" pitchFamily="34" charset="0"/>
                <a:sym typeface="Calibri"/>
              </a:rPr>
              <a:t> и </a:t>
            </a:r>
            <a:r>
              <a:rPr lang="en-US" sz="1600" dirty="0" err="1">
                <a:solidFill>
                  <a:schemeClr val="dk1"/>
                </a:solidFill>
                <a:latin typeface="Calibri" panose="020F0502020204030204" pitchFamily="34" charset="0"/>
                <a:ea typeface="Calibri"/>
                <a:cs typeface="Calibri" panose="020F0502020204030204" pitchFamily="34" charset="0"/>
                <a:sym typeface="Calibri"/>
              </a:rPr>
              <a:t>здоровы</a:t>
            </a:r>
            <a:endParaRPr sz="160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14" name="Google Shape;214;p6"/>
          <p:cNvSpPr txBox="1"/>
          <p:nvPr/>
        </p:nvSpPr>
        <p:spPr>
          <a:xfrm>
            <a:off x="5731746" y="5925026"/>
            <a:ext cx="320312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err="1">
                <a:solidFill>
                  <a:schemeClr val="dk1"/>
                </a:solidFill>
                <a:latin typeface="Calibri" panose="020F0502020204030204" pitchFamily="34" charset="0"/>
                <a:ea typeface="Calibri"/>
                <a:cs typeface="Calibri" panose="020F0502020204030204" pitchFamily="34" charset="0"/>
                <a:sym typeface="Calibri"/>
              </a:rPr>
              <a:t>Не</a:t>
            </a:r>
            <a:r>
              <a:rPr lang="en-US" sz="1600" dirty="0">
                <a:solidFill>
                  <a:schemeClr val="dk1"/>
                </a:solidFill>
                <a:latin typeface="Calibri" panose="020F0502020204030204" pitchFamily="34" charset="0"/>
                <a:ea typeface="Calibri"/>
                <a:cs typeface="Calibri" panose="020F0502020204030204" pitchFamily="34" charset="0"/>
                <a:sym typeface="Calibri"/>
              </a:rPr>
              <a:t> </a:t>
            </a:r>
            <a:r>
              <a:rPr lang="en-US" sz="1600" dirty="0" err="1">
                <a:solidFill>
                  <a:schemeClr val="dk1"/>
                </a:solidFill>
                <a:latin typeface="Calibri" panose="020F0502020204030204" pitchFamily="34" charset="0"/>
                <a:ea typeface="Calibri"/>
                <a:cs typeface="Calibri" panose="020F0502020204030204" pitchFamily="34" charset="0"/>
                <a:sym typeface="Calibri"/>
              </a:rPr>
              <a:t>иммунизированны</a:t>
            </a:r>
            <a:r>
              <a:rPr lang="en-US" sz="1600" dirty="0">
                <a:solidFill>
                  <a:schemeClr val="dk1"/>
                </a:solidFill>
                <a:latin typeface="Calibri" panose="020F0502020204030204" pitchFamily="34" charset="0"/>
                <a:ea typeface="Calibri"/>
                <a:cs typeface="Calibri" panose="020F0502020204030204" pitchFamily="34" charset="0"/>
                <a:sym typeface="Calibri"/>
              </a:rPr>
              <a:t>, </a:t>
            </a:r>
            <a:r>
              <a:rPr lang="en-US" sz="1600" dirty="0" err="1">
                <a:solidFill>
                  <a:schemeClr val="dk1"/>
                </a:solidFill>
                <a:latin typeface="Calibri" panose="020F0502020204030204" pitchFamily="34" charset="0"/>
                <a:ea typeface="Calibri"/>
                <a:cs typeface="Calibri" panose="020F0502020204030204" pitchFamily="34" charset="0"/>
                <a:sym typeface="Calibri"/>
              </a:rPr>
              <a:t>больны</a:t>
            </a:r>
            <a:r>
              <a:rPr lang="en-US" sz="1600" dirty="0">
                <a:solidFill>
                  <a:schemeClr val="dk1"/>
                </a:solidFill>
                <a:latin typeface="Calibri" panose="020F0502020204030204" pitchFamily="34" charset="0"/>
                <a:ea typeface="Calibri"/>
                <a:cs typeface="Calibri" panose="020F0502020204030204" pitchFamily="34" charset="0"/>
                <a:sym typeface="Calibri"/>
              </a:rPr>
              <a:t> и </a:t>
            </a:r>
            <a:r>
              <a:rPr lang="en-US" sz="1600" dirty="0" err="1">
                <a:solidFill>
                  <a:schemeClr val="dk1"/>
                </a:solidFill>
                <a:latin typeface="Calibri" panose="020F0502020204030204" pitchFamily="34" charset="0"/>
                <a:ea typeface="Calibri"/>
                <a:cs typeface="Calibri" panose="020F0502020204030204" pitchFamily="34" charset="0"/>
                <a:sym typeface="Calibri"/>
              </a:rPr>
              <a:t>заразны</a:t>
            </a:r>
            <a:endParaRPr sz="1600" dirty="0">
              <a:solidFill>
                <a:srgbClr val="6B6B6B"/>
              </a:solidFill>
              <a:latin typeface="Calibri" panose="020F0502020204030204" pitchFamily="34" charset="0"/>
              <a:cs typeface="Calibri" panose="020F0502020204030204" pitchFamily="34" charset="0"/>
              <a:sym typeface="Arial"/>
            </a:endParaRPr>
          </a:p>
        </p:txBody>
      </p:sp>
      <p:pic>
        <p:nvPicPr>
          <p:cNvPr id="215" name="Google Shape;215;p6"/>
          <p:cNvPicPr preferRelativeResize="0"/>
          <p:nvPr/>
        </p:nvPicPr>
        <p:blipFill rotWithShape="1">
          <a:blip r:embed="rId10">
            <a:alphaModFix/>
          </a:blip>
          <a:srcRect/>
          <a:stretch/>
        </p:blipFill>
        <p:spPr>
          <a:xfrm>
            <a:off x="5600944" y="5503652"/>
            <a:ext cx="113995" cy="310895"/>
          </a:xfrm>
          <a:prstGeom prst="rect">
            <a:avLst/>
          </a:prstGeom>
          <a:noFill/>
          <a:ln>
            <a:noFill/>
          </a:ln>
        </p:spPr>
      </p:pic>
      <p:pic>
        <p:nvPicPr>
          <p:cNvPr id="216" name="Google Shape;216;p6"/>
          <p:cNvPicPr preferRelativeResize="0"/>
          <p:nvPr/>
        </p:nvPicPr>
        <p:blipFill rotWithShape="1">
          <a:blip r:embed="rId11">
            <a:alphaModFix/>
          </a:blip>
          <a:srcRect/>
          <a:stretch/>
        </p:blipFill>
        <p:spPr>
          <a:xfrm>
            <a:off x="5600944" y="6017594"/>
            <a:ext cx="113995" cy="310896"/>
          </a:xfrm>
          <a:prstGeom prst="rect">
            <a:avLst/>
          </a:prstGeom>
          <a:noFill/>
          <a:ln>
            <a:noFill/>
          </a:ln>
        </p:spPr>
      </p:pic>
      <p:cxnSp>
        <p:nvCxnSpPr>
          <p:cNvPr id="217" name="Google Shape;217;p6"/>
          <p:cNvCxnSpPr/>
          <p:nvPr/>
        </p:nvCxnSpPr>
        <p:spPr>
          <a:xfrm>
            <a:off x="5455592" y="4698842"/>
            <a:ext cx="3341899" cy="0"/>
          </a:xfrm>
          <a:prstGeom prst="straightConnector1">
            <a:avLst/>
          </a:prstGeom>
          <a:noFill/>
          <a:ln w="9525" cap="flat" cmpd="sng">
            <a:solidFill>
              <a:srgbClr val="D0CECE"/>
            </a:solidFill>
            <a:prstDash val="solid"/>
            <a:miter lim="800000"/>
            <a:headEnd type="none" w="sm" len="sm"/>
            <a:tailEnd type="none" w="sm" len="sm"/>
          </a:ln>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7"/>
          <p:cNvSpPr txBox="1">
            <a:spLocks noGrp="1"/>
          </p:cNvSpPr>
          <p:nvPr>
            <p:ph type="title"/>
          </p:nvPr>
        </p:nvSpPr>
        <p:spPr>
          <a:xfrm>
            <a:off x="812800" y="1069848"/>
            <a:ext cx="7156450" cy="74164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Rockwell"/>
              <a:buNone/>
            </a:pPr>
            <a:r>
              <a:rPr lang="en-US" sz="3200"/>
              <a:t>ВИДЫ ВАКЦИН</a:t>
            </a:r>
            <a:endParaRPr sz="3200"/>
          </a:p>
        </p:txBody>
      </p:sp>
      <p:graphicFrame>
        <p:nvGraphicFramePr>
          <p:cNvPr id="224" name="Google Shape;224;p7"/>
          <p:cNvGraphicFramePr/>
          <p:nvPr/>
        </p:nvGraphicFramePr>
        <p:xfrm>
          <a:off x="1868114" y="2094745"/>
          <a:ext cx="6868225" cy="741650"/>
        </p:xfrm>
        <a:graphic>
          <a:graphicData uri="http://schemas.openxmlformats.org/drawingml/2006/table">
            <a:tbl>
              <a:tblPr firstRow="1" bandRow="1">
                <a:noFill/>
                <a:tableStyleId>{C3E4F756-A043-46C7-AB9E-E0A037F052E7}</a:tableStyleId>
              </a:tblPr>
              <a:tblGrid>
                <a:gridCol w="6868225"/>
              </a:tblGrid>
              <a:tr h="741650">
                <a:tc>
                  <a:txBody>
                    <a:bodyPr/>
                    <a:lstStyle/>
                    <a:p>
                      <a:pPr marL="0" marR="0" lvl="0" indent="0" algn="l" rtl="0">
                        <a:spcBef>
                          <a:spcPts val="0"/>
                        </a:spcBef>
                        <a:spcAft>
                          <a:spcPts val="0"/>
                        </a:spcAft>
                        <a:buNone/>
                      </a:pPr>
                      <a:r>
                        <a:rPr lang="en-US" sz="1800" b="1" dirty="0" err="1">
                          <a:solidFill>
                            <a:schemeClr val="dk1"/>
                          </a:solidFill>
                          <a:latin typeface="Calibri"/>
                          <a:ea typeface="Calibri"/>
                          <a:cs typeface="Calibri"/>
                          <a:sym typeface="Calibri"/>
                        </a:rPr>
                        <a:t>Живые</a:t>
                      </a:r>
                      <a:r>
                        <a:rPr lang="en-US" sz="1800" b="1" dirty="0">
                          <a:solidFill>
                            <a:schemeClr val="dk1"/>
                          </a:solidFill>
                          <a:latin typeface="Calibri"/>
                          <a:ea typeface="Calibri"/>
                          <a:cs typeface="Calibri"/>
                          <a:sym typeface="Calibri"/>
                        </a:rPr>
                        <a:t> </a:t>
                      </a:r>
                      <a:r>
                        <a:rPr lang="en-US" sz="1800" dirty="0" err="1"/>
                        <a:t>ослабленные</a:t>
                      </a:r>
                      <a:r>
                        <a:rPr lang="en-US" sz="1800" b="1"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содержат</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ослабленный</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возбудитель</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требуется</a:t>
                      </a:r>
                      <a:r>
                        <a:rPr lang="en-US" sz="1800" b="0" dirty="0">
                          <a:solidFill>
                            <a:schemeClr val="dk1"/>
                          </a:solidFill>
                          <a:latin typeface="Calibri"/>
                          <a:ea typeface="Calibri"/>
                          <a:cs typeface="Calibri"/>
                          <a:sym typeface="Calibri"/>
                        </a:rPr>
                        <a:t> 1-2 </a:t>
                      </a:r>
                      <a:r>
                        <a:rPr lang="en-US" sz="1800" b="0" dirty="0" err="1">
                          <a:solidFill>
                            <a:schemeClr val="dk1"/>
                          </a:solidFill>
                          <a:latin typeface="Calibri"/>
                          <a:ea typeface="Calibri"/>
                          <a:cs typeface="Calibri"/>
                          <a:sym typeface="Calibri"/>
                        </a:rPr>
                        <a:t>дозы</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Напр</a:t>
                      </a:r>
                      <a:r>
                        <a:rPr lang="en-US" sz="1800" b="0" dirty="0">
                          <a:solidFill>
                            <a:schemeClr val="dk1"/>
                          </a:solidFill>
                          <a:latin typeface="Calibri"/>
                          <a:ea typeface="Calibri"/>
                          <a:cs typeface="Calibri"/>
                          <a:sym typeface="Calibri"/>
                        </a:rPr>
                        <a:t>. MMR, </a:t>
                      </a:r>
                      <a:r>
                        <a:rPr lang="en-US" sz="1800" b="0" dirty="0" err="1">
                          <a:solidFill>
                            <a:schemeClr val="dk1"/>
                          </a:solidFill>
                          <a:latin typeface="Calibri"/>
                          <a:ea typeface="Calibri"/>
                          <a:cs typeface="Calibri"/>
                          <a:sym typeface="Calibri"/>
                        </a:rPr>
                        <a:t>ротавирус</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ветряная</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оспа</a:t>
                      </a:r>
                      <a:r>
                        <a:rPr lang="en-US" sz="1800" b="0" dirty="0">
                          <a:solidFill>
                            <a:schemeClr val="dk1"/>
                          </a:solidFill>
                          <a:latin typeface="Calibri"/>
                          <a:ea typeface="Calibri"/>
                          <a:cs typeface="Calibri"/>
                          <a:sym typeface="Calibri"/>
                        </a:rPr>
                        <a:t>.</a:t>
                      </a:r>
                      <a:endParaRPr sz="1800" b="0" dirty="0">
                        <a:solidFill>
                          <a:schemeClr val="dk1"/>
                        </a:solidFill>
                        <a:latin typeface="Calibri"/>
                        <a:ea typeface="Calibri"/>
                        <a:cs typeface="Calibri"/>
                        <a:sym typeface="Calibri"/>
                      </a:endParaRPr>
                    </a:p>
                  </a:txBody>
                  <a:tcPr marL="182875" marR="91450" marT="45725" marB="45725">
                    <a:lnL w="28575" cap="flat" cmpd="sng">
                      <a:solidFill>
                        <a:srgbClr val="3F5E9D"/>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graphicFrame>
        <p:nvGraphicFramePr>
          <p:cNvPr id="225" name="Google Shape;225;p7"/>
          <p:cNvGraphicFramePr/>
          <p:nvPr/>
        </p:nvGraphicFramePr>
        <p:xfrm>
          <a:off x="1868115" y="3998031"/>
          <a:ext cx="6685750" cy="914410"/>
        </p:xfrm>
        <a:graphic>
          <a:graphicData uri="http://schemas.openxmlformats.org/drawingml/2006/table">
            <a:tbl>
              <a:tblPr firstRow="1" bandRow="1">
                <a:noFill/>
                <a:tableStyleId>{C3E4F756-A043-46C7-AB9E-E0A037F052E7}</a:tableStyleId>
              </a:tblPr>
              <a:tblGrid>
                <a:gridCol w="6685750"/>
              </a:tblGrid>
              <a:tr h="741650">
                <a:tc>
                  <a:txBody>
                    <a:bodyPr/>
                    <a:lstStyle/>
                    <a:p>
                      <a:pPr marL="0" marR="0" lvl="0" indent="0" algn="l" rtl="0">
                        <a:spcBef>
                          <a:spcPts val="0"/>
                        </a:spcBef>
                        <a:spcAft>
                          <a:spcPts val="0"/>
                        </a:spcAft>
                        <a:buNone/>
                      </a:pPr>
                      <a:r>
                        <a:rPr lang="en-US" sz="1800" b="1" dirty="0" err="1">
                          <a:solidFill>
                            <a:schemeClr val="dk1"/>
                          </a:solidFill>
                          <a:latin typeface="Calibri"/>
                          <a:ea typeface="Calibri"/>
                          <a:cs typeface="Calibri"/>
                          <a:sym typeface="Calibri"/>
                        </a:rPr>
                        <a:t>Субъединичные</a:t>
                      </a:r>
                      <a:r>
                        <a:rPr lang="en-US" sz="1800" b="1"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содержат</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убитый</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антигенный</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компонент</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возбудителя</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требуется</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несколько</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доз</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бустерные</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дозы</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Напр</a:t>
                      </a:r>
                      <a:r>
                        <a:rPr lang="en-US" sz="1800" b="0" dirty="0">
                          <a:solidFill>
                            <a:schemeClr val="dk1"/>
                          </a:solidFill>
                          <a:latin typeface="Calibri"/>
                          <a:ea typeface="Calibri"/>
                          <a:cs typeface="Calibri"/>
                          <a:sym typeface="Calibri"/>
                        </a:rPr>
                        <a:t>. Hib, ВПЧ, </a:t>
                      </a:r>
                      <a:r>
                        <a:rPr lang="en-US" sz="1800" b="0" dirty="0" err="1">
                          <a:solidFill>
                            <a:schemeClr val="dk1"/>
                          </a:solidFill>
                          <a:latin typeface="Calibri"/>
                          <a:ea typeface="Calibri"/>
                          <a:cs typeface="Calibri"/>
                          <a:sym typeface="Calibri"/>
                        </a:rPr>
                        <a:t>пневмококк</a:t>
                      </a:r>
                      <a:r>
                        <a:rPr lang="en-US" sz="1800" b="0" dirty="0">
                          <a:solidFill>
                            <a:schemeClr val="dk1"/>
                          </a:solidFill>
                          <a:latin typeface="Calibri"/>
                          <a:ea typeface="Calibri"/>
                          <a:cs typeface="Calibri"/>
                          <a:sym typeface="Calibri"/>
                        </a:rPr>
                        <a:t>.</a:t>
                      </a:r>
                      <a:endParaRPr sz="1800" b="0" dirty="0">
                        <a:solidFill>
                          <a:schemeClr val="dk1"/>
                        </a:solidFill>
                        <a:latin typeface="Calibri"/>
                        <a:ea typeface="Calibri"/>
                        <a:cs typeface="Calibri"/>
                        <a:sym typeface="Calibri"/>
                      </a:endParaRPr>
                    </a:p>
                  </a:txBody>
                  <a:tcPr marL="182875" marR="91450" marT="45725" marB="45725">
                    <a:lnL w="28575" cap="flat" cmpd="sng">
                      <a:solidFill>
                        <a:srgbClr val="3F5E9D"/>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graphicFrame>
        <p:nvGraphicFramePr>
          <p:cNvPr id="226" name="Google Shape;226;p7"/>
          <p:cNvGraphicFramePr/>
          <p:nvPr/>
        </p:nvGraphicFramePr>
        <p:xfrm>
          <a:off x="1868114" y="2960011"/>
          <a:ext cx="6685750" cy="914410"/>
        </p:xfrm>
        <a:graphic>
          <a:graphicData uri="http://schemas.openxmlformats.org/drawingml/2006/table">
            <a:tbl>
              <a:tblPr firstRow="1" bandRow="1">
                <a:noFill/>
                <a:tableStyleId>{C3E4F756-A043-46C7-AB9E-E0A037F052E7}</a:tableStyleId>
              </a:tblPr>
              <a:tblGrid>
                <a:gridCol w="6685750"/>
              </a:tblGrid>
              <a:tr h="741650">
                <a:tc>
                  <a:txBody>
                    <a:bodyPr/>
                    <a:lstStyle/>
                    <a:p>
                      <a:pPr marL="0" marR="0" lvl="0" indent="0" algn="l" rtl="0">
                        <a:spcBef>
                          <a:spcPts val="0"/>
                        </a:spcBef>
                        <a:spcAft>
                          <a:spcPts val="0"/>
                        </a:spcAft>
                        <a:buNone/>
                      </a:pPr>
                      <a:r>
                        <a:rPr lang="en-US" sz="1800" b="1" dirty="0" err="1">
                          <a:solidFill>
                            <a:schemeClr val="dk1"/>
                          </a:solidFill>
                          <a:latin typeface="Calibri"/>
                          <a:ea typeface="Calibri"/>
                          <a:cs typeface="Calibri"/>
                          <a:sym typeface="Calibri"/>
                        </a:rPr>
                        <a:t>Инактивированная</a:t>
                      </a:r>
                      <a:r>
                        <a:rPr lang="en-US" sz="1800" b="1"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содержит</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убитый</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патоген</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требуется</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несколько</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доз</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бустерные</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дозы</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Напр</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Гепатит</a:t>
                      </a:r>
                      <a:r>
                        <a:rPr lang="en-US" sz="1800" b="0" dirty="0">
                          <a:solidFill>
                            <a:schemeClr val="dk1"/>
                          </a:solidFill>
                          <a:latin typeface="Calibri"/>
                          <a:ea typeface="Calibri"/>
                          <a:cs typeface="Calibri"/>
                          <a:sym typeface="Calibri"/>
                        </a:rPr>
                        <a:t> А, </a:t>
                      </a:r>
                      <a:r>
                        <a:rPr lang="en-US" sz="1800" b="0" dirty="0" err="1">
                          <a:solidFill>
                            <a:schemeClr val="dk1"/>
                          </a:solidFill>
                          <a:latin typeface="Calibri"/>
                          <a:ea typeface="Calibri"/>
                          <a:cs typeface="Calibri"/>
                          <a:sym typeface="Calibri"/>
                        </a:rPr>
                        <a:t>бешенство</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инактивированная</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полиовирусная</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вакцина</a:t>
                      </a:r>
                      <a:r>
                        <a:rPr lang="en-US" sz="1800" b="0" dirty="0">
                          <a:solidFill>
                            <a:schemeClr val="dk1"/>
                          </a:solidFill>
                          <a:latin typeface="Calibri"/>
                          <a:ea typeface="Calibri"/>
                          <a:cs typeface="Calibri"/>
                          <a:sym typeface="Calibri"/>
                        </a:rPr>
                        <a:t>.</a:t>
                      </a:r>
                      <a:endParaRPr sz="1800" b="0" dirty="0">
                        <a:solidFill>
                          <a:schemeClr val="dk1"/>
                        </a:solidFill>
                        <a:latin typeface="Calibri"/>
                        <a:ea typeface="Calibri"/>
                        <a:cs typeface="Calibri"/>
                        <a:sym typeface="Calibri"/>
                      </a:endParaRPr>
                    </a:p>
                  </a:txBody>
                  <a:tcPr marL="182875" marR="91450" marT="45725" marB="45725">
                    <a:lnL w="28575" cap="flat" cmpd="sng">
                      <a:solidFill>
                        <a:srgbClr val="3F5E9D"/>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graphicFrame>
        <p:nvGraphicFramePr>
          <p:cNvPr id="227" name="Google Shape;227;p7"/>
          <p:cNvGraphicFramePr/>
          <p:nvPr/>
        </p:nvGraphicFramePr>
        <p:xfrm>
          <a:off x="1868115" y="5096211"/>
          <a:ext cx="6685750" cy="741650"/>
        </p:xfrm>
        <a:graphic>
          <a:graphicData uri="http://schemas.openxmlformats.org/drawingml/2006/table">
            <a:tbl>
              <a:tblPr firstRow="1" bandRow="1">
                <a:noFill/>
                <a:tableStyleId>{C3E4F756-A043-46C7-AB9E-E0A037F052E7}</a:tableStyleId>
              </a:tblPr>
              <a:tblGrid>
                <a:gridCol w="6685750"/>
              </a:tblGrid>
              <a:tr h="741650">
                <a:tc>
                  <a:txBody>
                    <a:bodyPr/>
                    <a:lstStyle/>
                    <a:p>
                      <a:pPr marL="0" marR="0" lvl="0" indent="0" algn="l" rtl="0">
                        <a:spcBef>
                          <a:spcPts val="0"/>
                        </a:spcBef>
                        <a:spcAft>
                          <a:spcPts val="0"/>
                        </a:spcAft>
                        <a:buNone/>
                      </a:pPr>
                      <a:r>
                        <a:rPr lang="en-US" sz="1800" b="1" dirty="0" err="1">
                          <a:solidFill>
                            <a:schemeClr val="dk1"/>
                          </a:solidFill>
                          <a:latin typeface="Calibri"/>
                          <a:ea typeface="Calibri"/>
                          <a:cs typeface="Calibri"/>
                          <a:sym typeface="Calibri"/>
                        </a:rPr>
                        <a:t>Токсоид</a:t>
                      </a:r>
                      <a:r>
                        <a:rPr lang="en-US" sz="1800" b="1"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содержит</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токсин</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вырабатываемый</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патогеном</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могут</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потребоваться</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дополнительные</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дозы</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Напр</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Дифтерия</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коклюш</a:t>
                      </a:r>
                      <a:r>
                        <a:rPr lang="en-US" sz="1800" b="0" dirty="0">
                          <a:solidFill>
                            <a:schemeClr val="dk1"/>
                          </a:solidFill>
                          <a:latin typeface="Calibri"/>
                          <a:ea typeface="Calibri"/>
                          <a:cs typeface="Calibri"/>
                          <a:sym typeface="Calibri"/>
                        </a:rPr>
                        <a:t>.</a:t>
                      </a:r>
                      <a:endParaRPr sz="1900" b="0" dirty="0">
                        <a:solidFill>
                          <a:srgbClr val="6B6B6B"/>
                        </a:solidFill>
                        <a:latin typeface="Arial"/>
                        <a:ea typeface="Arial"/>
                        <a:cs typeface="Arial"/>
                        <a:sym typeface="Arial"/>
                      </a:endParaRPr>
                    </a:p>
                  </a:txBody>
                  <a:tcPr marL="182875" marR="91450" marT="45725" marB="45725">
                    <a:lnL w="28575" cap="flat" cmpd="sng">
                      <a:solidFill>
                        <a:srgbClr val="3F5E9D"/>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pic>
        <p:nvPicPr>
          <p:cNvPr id="228" name="Google Shape;228;p7"/>
          <p:cNvPicPr preferRelativeResize="0"/>
          <p:nvPr/>
        </p:nvPicPr>
        <p:blipFill rotWithShape="1">
          <a:blip r:embed="rId3">
            <a:alphaModFix/>
          </a:blip>
          <a:srcRect/>
          <a:stretch/>
        </p:blipFill>
        <p:spPr>
          <a:xfrm>
            <a:off x="843622" y="2094745"/>
            <a:ext cx="673100" cy="660400"/>
          </a:xfrm>
          <a:prstGeom prst="rect">
            <a:avLst/>
          </a:prstGeom>
          <a:noFill/>
          <a:ln>
            <a:noFill/>
          </a:ln>
        </p:spPr>
      </p:pic>
      <p:pic>
        <p:nvPicPr>
          <p:cNvPr id="229" name="Google Shape;229;p7"/>
          <p:cNvPicPr preferRelativeResize="0"/>
          <p:nvPr/>
        </p:nvPicPr>
        <p:blipFill rotWithShape="1">
          <a:blip r:embed="rId4">
            <a:alphaModFix/>
          </a:blip>
          <a:srcRect/>
          <a:stretch/>
        </p:blipFill>
        <p:spPr>
          <a:xfrm>
            <a:off x="897278" y="3112411"/>
            <a:ext cx="609600" cy="609600"/>
          </a:xfrm>
          <a:prstGeom prst="rect">
            <a:avLst/>
          </a:prstGeom>
          <a:noFill/>
          <a:ln>
            <a:noFill/>
          </a:ln>
        </p:spPr>
      </p:pic>
      <p:pic>
        <p:nvPicPr>
          <p:cNvPr id="230" name="Google Shape;230;p7"/>
          <p:cNvPicPr preferRelativeResize="0"/>
          <p:nvPr/>
        </p:nvPicPr>
        <p:blipFill rotWithShape="1">
          <a:blip r:embed="rId5">
            <a:alphaModFix/>
          </a:blip>
          <a:srcRect/>
          <a:stretch/>
        </p:blipFill>
        <p:spPr>
          <a:xfrm>
            <a:off x="881722" y="4201231"/>
            <a:ext cx="596900" cy="508000"/>
          </a:xfrm>
          <a:prstGeom prst="rect">
            <a:avLst/>
          </a:prstGeom>
          <a:noFill/>
          <a:ln>
            <a:noFill/>
          </a:ln>
        </p:spPr>
      </p:pic>
      <p:pic>
        <p:nvPicPr>
          <p:cNvPr id="231" name="Google Shape;231;p7"/>
          <p:cNvPicPr preferRelativeResize="0"/>
          <p:nvPr/>
        </p:nvPicPr>
        <p:blipFill rotWithShape="1">
          <a:blip r:embed="rId6">
            <a:alphaModFix/>
          </a:blip>
          <a:srcRect/>
          <a:stretch/>
        </p:blipFill>
        <p:spPr>
          <a:xfrm>
            <a:off x="787411" y="5177457"/>
            <a:ext cx="729311" cy="66040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8"/>
          <p:cNvSpPr txBox="1">
            <a:spLocks noGrp="1"/>
          </p:cNvSpPr>
          <p:nvPr>
            <p:ph type="title"/>
          </p:nvPr>
        </p:nvSpPr>
        <p:spPr>
          <a:xfrm>
            <a:off x="812800" y="1009688"/>
            <a:ext cx="6129421" cy="96926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Rockwell"/>
              <a:buNone/>
            </a:pPr>
            <a:r>
              <a:rPr lang="en-US" sz="3200" dirty="0"/>
              <a:t>ДОЗИРОВКА ВАКЦИН НА ПРОТЯЖЕНИИ  ЖИЗНИ</a:t>
            </a:r>
            <a:endParaRPr sz="3200" dirty="0"/>
          </a:p>
        </p:txBody>
      </p:sp>
      <p:graphicFrame>
        <p:nvGraphicFramePr>
          <p:cNvPr id="238" name="Google Shape;238;p8"/>
          <p:cNvGraphicFramePr/>
          <p:nvPr/>
        </p:nvGraphicFramePr>
        <p:xfrm>
          <a:off x="967318" y="2157419"/>
          <a:ext cx="2135850" cy="2621290"/>
        </p:xfrm>
        <a:graphic>
          <a:graphicData uri="http://schemas.openxmlformats.org/drawingml/2006/table">
            <a:tbl>
              <a:tblPr firstRow="1" bandRow="1">
                <a:noFill/>
                <a:tableStyleId>{C3E4F756-A043-46C7-AB9E-E0A037F052E7}</a:tableStyleId>
              </a:tblPr>
              <a:tblGrid>
                <a:gridCol w="2135850"/>
              </a:tblGrid>
              <a:tr h="2367350">
                <a:tc>
                  <a:txBody>
                    <a:bodyPr/>
                    <a:lstStyle/>
                    <a:p>
                      <a:pPr marL="0" marR="0" lvl="0" indent="0" algn="l" rtl="0">
                        <a:lnSpc>
                          <a:spcPct val="100000"/>
                        </a:lnSpc>
                        <a:spcBef>
                          <a:spcPts val="0"/>
                        </a:spcBef>
                        <a:spcAft>
                          <a:spcPts val="0"/>
                        </a:spcAft>
                        <a:buNone/>
                      </a:pPr>
                      <a:endParaRPr sz="2000" b="0" dirty="0">
                        <a:solidFill>
                          <a:srgbClr val="6B6B6B"/>
                        </a:solidFill>
                        <a:latin typeface="Arial"/>
                        <a:ea typeface="Arial"/>
                        <a:cs typeface="Arial"/>
                        <a:sym typeface="Arial"/>
                      </a:endParaRPr>
                    </a:p>
                    <a:p>
                      <a:pPr marL="0" marR="0" lvl="0" indent="0" algn="l" rtl="0">
                        <a:lnSpc>
                          <a:spcPct val="100000"/>
                        </a:lnSpc>
                        <a:spcBef>
                          <a:spcPts val="0"/>
                        </a:spcBef>
                        <a:spcAft>
                          <a:spcPts val="0"/>
                        </a:spcAft>
                        <a:buNone/>
                      </a:pPr>
                      <a:endParaRPr sz="2000" b="0" dirty="0">
                        <a:solidFill>
                          <a:srgbClr val="6B6B6B"/>
                        </a:solidFill>
                        <a:latin typeface="Arial"/>
                        <a:ea typeface="Arial"/>
                        <a:cs typeface="Arial"/>
                        <a:sym typeface="Arial"/>
                      </a:endParaRPr>
                    </a:p>
                    <a:p>
                      <a:pPr marL="0" marR="0" lvl="0" indent="0" algn="l" rtl="0">
                        <a:spcBef>
                          <a:spcPts val="0"/>
                        </a:spcBef>
                        <a:spcAft>
                          <a:spcPts val="0"/>
                        </a:spcAft>
                        <a:buNone/>
                      </a:pPr>
                      <a:r>
                        <a:rPr lang="en-US" sz="1800" b="0" dirty="0" err="1">
                          <a:solidFill>
                            <a:schemeClr val="dk1"/>
                          </a:solidFill>
                          <a:latin typeface="Calibri"/>
                          <a:ea typeface="Calibri"/>
                          <a:cs typeface="Calibri"/>
                          <a:sym typeface="Calibri"/>
                        </a:rPr>
                        <a:t>Некоторые</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вакцины</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обеспечивают</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иммунитет</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на</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всю</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жизнь</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при</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однократном</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приеме</a:t>
                      </a:r>
                      <a:endParaRPr sz="1800" b="0" dirty="0">
                        <a:solidFill>
                          <a:schemeClr val="dk1"/>
                        </a:solidFill>
                        <a:latin typeface="Calibri"/>
                        <a:ea typeface="Calibri"/>
                        <a:cs typeface="Calibri"/>
                        <a:sym typeface="Calibri"/>
                      </a:endParaRPr>
                    </a:p>
                  </a:txBody>
                  <a:tcPr marL="182875" marR="91450" marT="45725" marB="45725">
                    <a:lnL w="28575" cap="flat" cmpd="sng">
                      <a:solidFill>
                        <a:srgbClr val="3F5E9D"/>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graphicFrame>
        <p:nvGraphicFramePr>
          <p:cNvPr id="239" name="Google Shape;239;p8"/>
          <p:cNvGraphicFramePr/>
          <p:nvPr>
            <p:extLst>
              <p:ext uri="{D42A27DB-BD31-4B8C-83A1-F6EECF244321}">
                <p14:modId xmlns:p14="http://schemas.microsoft.com/office/powerpoint/2010/main" val="3729551174"/>
              </p:ext>
            </p:extLst>
          </p:nvPr>
        </p:nvGraphicFramePr>
        <p:xfrm>
          <a:off x="6066476" y="1799592"/>
          <a:ext cx="2260550" cy="3108970"/>
        </p:xfrm>
        <a:graphic>
          <a:graphicData uri="http://schemas.openxmlformats.org/drawingml/2006/table">
            <a:tbl>
              <a:tblPr firstRow="1" bandRow="1">
                <a:noFill/>
                <a:tableStyleId>{C3E4F756-A043-46C7-AB9E-E0A037F052E7}</a:tableStyleId>
              </a:tblPr>
              <a:tblGrid>
                <a:gridCol w="2260550"/>
              </a:tblGrid>
              <a:tr h="3051658">
                <a:tc>
                  <a:txBody>
                    <a:bodyPr/>
                    <a:lstStyle/>
                    <a:p>
                      <a:pPr marL="0" marR="0" lvl="0" indent="0" algn="l" rtl="0">
                        <a:lnSpc>
                          <a:spcPct val="100000"/>
                        </a:lnSpc>
                        <a:spcBef>
                          <a:spcPts val="0"/>
                        </a:spcBef>
                        <a:spcAft>
                          <a:spcPts val="0"/>
                        </a:spcAft>
                        <a:buNone/>
                      </a:pPr>
                      <a:endParaRPr lang="en-US" sz="1800" b="0" dirty="0" smtClean="0">
                        <a:solidFill>
                          <a:srgbClr val="6B6B6B"/>
                        </a:solidFill>
                        <a:latin typeface="Arial"/>
                        <a:ea typeface="Arial"/>
                        <a:cs typeface="Arial"/>
                        <a:sym typeface="Arial"/>
                      </a:endParaRPr>
                    </a:p>
                    <a:p>
                      <a:pPr marL="0" marR="0" lvl="0" indent="0" algn="l" rtl="0">
                        <a:lnSpc>
                          <a:spcPct val="100000"/>
                        </a:lnSpc>
                        <a:spcBef>
                          <a:spcPts val="0"/>
                        </a:spcBef>
                        <a:spcAft>
                          <a:spcPts val="0"/>
                        </a:spcAft>
                        <a:buNone/>
                      </a:pPr>
                      <a:endParaRPr lang="en-US" sz="1800" b="0" dirty="0" smtClean="0">
                        <a:solidFill>
                          <a:srgbClr val="6B6B6B"/>
                        </a:solidFill>
                        <a:latin typeface="Arial"/>
                        <a:ea typeface="Arial"/>
                        <a:cs typeface="Arial"/>
                        <a:sym typeface="Arial"/>
                      </a:endParaRPr>
                    </a:p>
                    <a:p>
                      <a:pPr marL="0" marR="0" lvl="0" indent="0" algn="l" rtl="0">
                        <a:lnSpc>
                          <a:spcPct val="100000"/>
                        </a:lnSpc>
                        <a:spcBef>
                          <a:spcPts val="0"/>
                        </a:spcBef>
                        <a:spcAft>
                          <a:spcPts val="0"/>
                        </a:spcAft>
                        <a:buNone/>
                      </a:pPr>
                      <a:endParaRPr sz="1800" b="0" dirty="0">
                        <a:solidFill>
                          <a:srgbClr val="6B6B6B"/>
                        </a:solidFill>
                        <a:latin typeface="Arial"/>
                        <a:ea typeface="Arial"/>
                        <a:cs typeface="Arial"/>
                        <a:sym typeface="Arial"/>
                      </a:endParaRPr>
                    </a:p>
                    <a:p>
                      <a:pPr marL="0" marR="0" lvl="0" indent="0" algn="l" rtl="0">
                        <a:lnSpc>
                          <a:spcPct val="100000"/>
                        </a:lnSpc>
                        <a:spcBef>
                          <a:spcPts val="0"/>
                        </a:spcBef>
                        <a:spcAft>
                          <a:spcPts val="0"/>
                        </a:spcAft>
                        <a:buNone/>
                      </a:pPr>
                      <a:endParaRPr sz="1800" b="0" dirty="0">
                        <a:solidFill>
                          <a:srgbClr val="6B6B6B"/>
                        </a:solidFill>
                        <a:latin typeface="Arial"/>
                        <a:ea typeface="Arial"/>
                        <a:cs typeface="Arial"/>
                        <a:sym typeface="Arial"/>
                      </a:endParaRPr>
                    </a:p>
                    <a:p>
                      <a:pPr marL="0" marR="0" lvl="0" indent="0" algn="l" rtl="0">
                        <a:spcBef>
                          <a:spcPts val="0"/>
                        </a:spcBef>
                        <a:spcAft>
                          <a:spcPts val="0"/>
                        </a:spcAft>
                        <a:buNone/>
                      </a:pPr>
                      <a:r>
                        <a:rPr lang="en-US" sz="1800" b="0" dirty="0" err="1">
                          <a:solidFill>
                            <a:schemeClr val="dk1"/>
                          </a:solidFill>
                          <a:latin typeface="Calibri"/>
                          <a:ea typeface="Calibri"/>
                          <a:cs typeface="Calibri"/>
                          <a:sym typeface="Calibri"/>
                        </a:rPr>
                        <a:t>Новые</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вакцины</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часто</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необходимы</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для</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патогенных</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микроорганизмов</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которые</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часто</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мутируют</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например</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грипп</a:t>
                      </a:r>
                      <a:r>
                        <a:rPr lang="en-US" sz="1800" b="0" dirty="0">
                          <a:solidFill>
                            <a:schemeClr val="dk1"/>
                          </a:solidFill>
                          <a:latin typeface="Calibri"/>
                          <a:ea typeface="Calibri"/>
                          <a:cs typeface="Calibri"/>
                          <a:sym typeface="Calibri"/>
                        </a:rPr>
                        <a:t>)</a:t>
                      </a:r>
                      <a:endParaRPr sz="1800" b="0" dirty="0">
                        <a:solidFill>
                          <a:schemeClr val="dk1"/>
                        </a:solidFill>
                        <a:latin typeface="Calibri"/>
                        <a:ea typeface="Calibri"/>
                        <a:cs typeface="Calibri"/>
                        <a:sym typeface="Calibri"/>
                      </a:endParaRPr>
                    </a:p>
                  </a:txBody>
                  <a:tcPr marL="182875" marR="91450" marT="45725" marB="45725">
                    <a:lnL w="28575" cap="flat" cmpd="sng">
                      <a:solidFill>
                        <a:srgbClr val="3F5E9D"/>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graphicFrame>
        <p:nvGraphicFramePr>
          <p:cNvPr id="240" name="Google Shape;240;p8"/>
          <p:cNvGraphicFramePr/>
          <p:nvPr/>
        </p:nvGraphicFramePr>
        <p:xfrm>
          <a:off x="3610205" y="2544358"/>
          <a:ext cx="2260550" cy="2072650"/>
        </p:xfrm>
        <a:graphic>
          <a:graphicData uri="http://schemas.openxmlformats.org/drawingml/2006/table">
            <a:tbl>
              <a:tblPr firstRow="1" bandRow="1">
                <a:noFill/>
                <a:tableStyleId>{C3E4F756-A043-46C7-AB9E-E0A037F052E7}</a:tableStyleId>
              </a:tblPr>
              <a:tblGrid>
                <a:gridCol w="2260550"/>
              </a:tblGrid>
              <a:tr h="741650">
                <a:tc>
                  <a:txBody>
                    <a:bodyPr/>
                    <a:lstStyle/>
                    <a:p>
                      <a:pPr marL="0" marR="0" lvl="0" indent="0" algn="l" rtl="0">
                        <a:spcBef>
                          <a:spcPts val="0"/>
                        </a:spcBef>
                        <a:spcAft>
                          <a:spcPts val="0"/>
                        </a:spcAft>
                        <a:buNone/>
                      </a:pPr>
                      <a:r>
                        <a:rPr lang="en-US" sz="1800" b="0" dirty="0" err="1">
                          <a:solidFill>
                            <a:schemeClr val="dk1"/>
                          </a:solidFill>
                          <a:latin typeface="Calibri"/>
                          <a:ea typeface="Calibri"/>
                          <a:cs typeface="Calibri"/>
                          <a:sym typeface="Calibri"/>
                        </a:rPr>
                        <a:t>Другие</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обеспечивают</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наилучшую</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защиту</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после</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нескольких</a:t>
                      </a:r>
                      <a:r>
                        <a:rPr lang="en-US" sz="1800" b="0" dirty="0">
                          <a:solidFill>
                            <a:schemeClr val="dk1"/>
                          </a:solidFill>
                          <a:latin typeface="Calibri"/>
                          <a:ea typeface="Calibri"/>
                          <a:cs typeface="Calibri"/>
                          <a:sym typeface="Calibri"/>
                        </a:rPr>
                        <a:t> </a:t>
                      </a:r>
                      <a:r>
                        <a:rPr lang="en-US" sz="1800" b="0" dirty="0" err="1">
                          <a:solidFill>
                            <a:schemeClr val="dk1"/>
                          </a:solidFill>
                          <a:latin typeface="Calibri"/>
                          <a:ea typeface="Calibri"/>
                          <a:cs typeface="Calibri"/>
                          <a:sym typeface="Calibri"/>
                        </a:rPr>
                        <a:t>доз</a:t>
                      </a:r>
                      <a:endParaRPr sz="1800" b="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000" b="0" dirty="0">
                        <a:solidFill>
                          <a:srgbClr val="6B6B6B"/>
                        </a:solidFill>
                        <a:latin typeface="Arial"/>
                        <a:ea typeface="Arial"/>
                        <a:cs typeface="Arial"/>
                        <a:sym typeface="Arial"/>
                      </a:endParaRPr>
                    </a:p>
                    <a:p>
                      <a:pPr marL="0" marR="0" lvl="0" indent="0" algn="l" rtl="0">
                        <a:lnSpc>
                          <a:spcPct val="100000"/>
                        </a:lnSpc>
                        <a:spcBef>
                          <a:spcPts val="0"/>
                        </a:spcBef>
                        <a:spcAft>
                          <a:spcPts val="0"/>
                        </a:spcAft>
                        <a:buNone/>
                      </a:pPr>
                      <a:endParaRPr sz="2000" b="0" dirty="0">
                        <a:solidFill>
                          <a:srgbClr val="6B6B6B"/>
                        </a:solidFill>
                        <a:latin typeface="Arial"/>
                        <a:ea typeface="Arial"/>
                        <a:cs typeface="Arial"/>
                        <a:sym typeface="Arial"/>
                      </a:endParaRPr>
                    </a:p>
                  </a:txBody>
                  <a:tcPr marL="182875" marR="91450" marT="45725" marB="45725" anchor="ctr">
                    <a:lnL w="28575" cap="flat" cmpd="sng">
                      <a:solidFill>
                        <a:srgbClr val="3F5E9D"/>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sp>
        <p:nvSpPr>
          <p:cNvPr id="241" name="Google Shape;241;p8"/>
          <p:cNvSpPr/>
          <p:nvPr/>
        </p:nvSpPr>
        <p:spPr>
          <a:xfrm>
            <a:off x="1792242" y="4761175"/>
            <a:ext cx="1776853" cy="1776853"/>
          </a:xfrm>
          <a:prstGeom prst="ellipse">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 name="Google Shape;242;p8"/>
          <p:cNvSpPr txBox="1"/>
          <p:nvPr/>
        </p:nvSpPr>
        <p:spPr>
          <a:xfrm>
            <a:off x="3734900" y="5216977"/>
            <a:ext cx="4995481"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dirty="0">
                <a:solidFill>
                  <a:schemeClr val="dk1"/>
                </a:solidFill>
                <a:latin typeface="Calibri"/>
                <a:ea typeface="Calibri"/>
                <a:cs typeface="Calibri"/>
                <a:sym typeface="Calibri"/>
              </a:rPr>
              <a:t>ВАКЦИНЫ НЕ ТОЛЬКО ДЛЯ ДЕТЕЙ - ДЛЯ СТАРШЕГО НАСЕЛЕНИЯ НЕОБХОДИМА ОСОБАЯ ЗАЩИТА ОТ НЕКОТОРЫХ ЗАБОЛЕВАНИЙ.</a:t>
            </a:r>
            <a:endParaRPr sz="1800" b="1" dirty="0">
              <a:solidFill>
                <a:schemeClr val="dk1"/>
              </a:solidFill>
              <a:latin typeface="Rockwell"/>
              <a:ea typeface="Rockwell"/>
              <a:cs typeface="Rockwell"/>
              <a:sym typeface="Rockwell"/>
            </a:endParaRPr>
          </a:p>
        </p:txBody>
      </p:sp>
      <p:pic>
        <p:nvPicPr>
          <p:cNvPr id="243" name="Google Shape;243;p8"/>
          <p:cNvPicPr preferRelativeResize="0"/>
          <p:nvPr/>
        </p:nvPicPr>
        <p:blipFill rotWithShape="1">
          <a:blip r:embed="rId4">
            <a:alphaModFix/>
          </a:blip>
          <a:srcRect/>
          <a:stretch/>
        </p:blipFill>
        <p:spPr>
          <a:xfrm>
            <a:off x="1259754" y="2069952"/>
            <a:ext cx="693735" cy="693735"/>
          </a:xfrm>
          <a:prstGeom prst="rect">
            <a:avLst/>
          </a:prstGeom>
          <a:noFill/>
          <a:ln>
            <a:noFill/>
          </a:ln>
        </p:spPr>
      </p:pic>
      <p:grpSp>
        <p:nvGrpSpPr>
          <p:cNvPr id="244" name="Google Shape;244;p8"/>
          <p:cNvGrpSpPr/>
          <p:nvPr/>
        </p:nvGrpSpPr>
        <p:grpSpPr>
          <a:xfrm>
            <a:off x="3951794" y="3941204"/>
            <a:ext cx="1133345" cy="710367"/>
            <a:chOff x="3951794" y="3838287"/>
            <a:chExt cx="1133345" cy="710367"/>
          </a:xfrm>
        </p:grpSpPr>
        <p:pic>
          <p:nvPicPr>
            <p:cNvPr id="245" name="Google Shape;245;p8"/>
            <p:cNvPicPr preferRelativeResize="0"/>
            <p:nvPr/>
          </p:nvPicPr>
          <p:blipFill rotWithShape="1">
            <a:blip r:embed="rId5">
              <a:alphaModFix/>
            </a:blip>
            <a:srcRect/>
            <a:stretch/>
          </p:blipFill>
          <p:spPr>
            <a:xfrm>
              <a:off x="3951794" y="3838287"/>
              <a:ext cx="697096" cy="697096"/>
            </a:xfrm>
            <a:prstGeom prst="rect">
              <a:avLst/>
            </a:prstGeom>
            <a:noFill/>
            <a:ln>
              <a:noFill/>
            </a:ln>
          </p:spPr>
        </p:pic>
        <p:pic>
          <p:nvPicPr>
            <p:cNvPr id="246" name="Google Shape;246;p8"/>
            <p:cNvPicPr preferRelativeResize="0"/>
            <p:nvPr/>
          </p:nvPicPr>
          <p:blipFill rotWithShape="1">
            <a:blip r:embed="rId5">
              <a:alphaModFix/>
            </a:blip>
            <a:srcRect/>
            <a:stretch/>
          </p:blipFill>
          <p:spPr>
            <a:xfrm>
              <a:off x="4388043" y="3851558"/>
              <a:ext cx="697096" cy="697096"/>
            </a:xfrm>
            <a:prstGeom prst="rect">
              <a:avLst/>
            </a:prstGeom>
            <a:noFill/>
            <a:ln>
              <a:noFill/>
            </a:ln>
          </p:spPr>
        </p:pic>
      </p:grpSp>
      <p:pic>
        <p:nvPicPr>
          <p:cNvPr id="247" name="Google Shape;247;p8"/>
          <p:cNvPicPr preferRelativeResize="0"/>
          <p:nvPr/>
        </p:nvPicPr>
        <p:blipFill rotWithShape="1">
          <a:blip r:embed="rId6">
            <a:alphaModFix/>
          </a:blip>
          <a:srcRect/>
          <a:stretch/>
        </p:blipFill>
        <p:spPr>
          <a:xfrm rot="-597271">
            <a:off x="6712426" y="1866562"/>
            <a:ext cx="848733" cy="848733"/>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9"/>
          <p:cNvSpPr txBox="1">
            <a:spLocks noGrp="1"/>
          </p:cNvSpPr>
          <p:nvPr>
            <p:ph type="title"/>
          </p:nvPr>
        </p:nvSpPr>
        <p:spPr>
          <a:xfrm>
            <a:off x="812800" y="1069848"/>
            <a:ext cx="6815221" cy="103327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80"/>
              <a:buFont typeface="Rockwell"/>
              <a:buNone/>
            </a:pPr>
            <a:r>
              <a:rPr lang="en-US" sz="2880"/>
              <a:t>КОМПОНЕНТЫ ВАКЦИН: БЕЗОПАСНОСТЬ И ЭФФЕКТИВНОСТЬ</a:t>
            </a:r>
            <a:endParaRPr sz="2880"/>
          </a:p>
        </p:txBody>
      </p:sp>
      <p:sp>
        <p:nvSpPr>
          <p:cNvPr id="254" name="Google Shape;254;p9"/>
          <p:cNvSpPr txBox="1">
            <a:spLocks noGrp="1"/>
          </p:cNvSpPr>
          <p:nvPr>
            <p:ph type="body" idx="1"/>
          </p:nvPr>
        </p:nvSpPr>
        <p:spPr>
          <a:xfrm>
            <a:off x="812801" y="2193059"/>
            <a:ext cx="5312426" cy="4384155"/>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Clr>
                <a:srgbClr val="E07004"/>
              </a:buClr>
              <a:buSzPts val="2590"/>
              <a:buChar char="•"/>
            </a:pPr>
            <a:r>
              <a:rPr lang="en-US" sz="2590" dirty="0" err="1">
                <a:solidFill>
                  <a:schemeClr val="tx1"/>
                </a:solidFill>
                <a:latin typeface="Calibri" panose="020F0502020204030204" pitchFamily="34" charset="0"/>
                <a:cs typeface="Calibri" panose="020F0502020204030204" pitchFamily="34" charset="0"/>
              </a:rPr>
              <a:t>Обеспечивают</a:t>
            </a:r>
            <a:r>
              <a:rPr lang="en-US" sz="2590" dirty="0">
                <a:solidFill>
                  <a:schemeClr val="tx1"/>
                </a:solidFill>
                <a:latin typeface="Calibri" panose="020F0502020204030204" pitchFamily="34" charset="0"/>
                <a:cs typeface="Calibri" panose="020F0502020204030204" pitchFamily="34" charset="0"/>
              </a:rPr>
              <a:t> </a:t>
            </a:r>
            <a:r>
              <a:rPr lang="en-US" sz="2590" dirty="0" err="1">
                <a:solidFill>
                  <a:schemeClr val="tx1"/>
                </a:solidFill>
                <a:latin typeface="Calibri" panose="020F0502020204030204" pitchFamily="34" charset="0"/>
                <a:cs typeface="Calibri" panose="020F0502020204030204" pitchFamily="34" charset="0"/>
              </a:rPr>
              <a:t>иммунитет</a:t>
            </a:r>
            <a:endParaRPr sz="2590" dirty="0">
              <a:solidFill>
                <a:schemeClr val="tx1"/>
              </a:solidFill>
              <a:latin typeface="Calibri" panose="020F0502020204030204" pitchFamily="34" charset="0"/>
              <a:cs typeface="Calibri" panose="020F0502020204030204" pitchFamily="34" charset="0"/>
            </a:endParaRPr>
          </a:p>
          <a:p>
            <a:pPr marL="685800" lvl="1" indent="-228600" algn="l" rtl="0">
              <a:lnSpc>
                <a:spcPct val="80000"/>
              </a:lnSpc>
              <a:spcBef>
                <a:spcPts val="500"/>
              </a:spcBef>
              <a:spcAft>
                <a:spcPts val="0"/>
              </a:spcAft>
              <a:buSzPts val="2220"/>
              <a:buChar char="•"/>
            </a:pPr>
            <a:r>
              <a:rPr lang="en-US" sz="2220" dirty="0" err="1">
                <a:solidFill>
                  <a:schemeClr val="tx1"/>
                </a:solidFill>
                <a:latin typeface="Calibri" panose="020F0502020204030204" pitchFamily="34" charset="0"/>
                <a:cs typeface="Calibri" panose="020F0502020204030204" pitchFamily="34" charset="0"/>
              </a:rPr>
              <a:t>Антигены</a:t>
            </a:r>
            <a:endParaRPr sz="2220" dirty="0">
              <a:solidFill>
                <a:schemeClr val="tx1"/>
              </a:solidFill>
              <a:latin typeface="Calibri" panose="020F0502020204030204" pitchFamily="34" charset="0"/>
              <a:cs typeface="Calibri" panose="020F0502020204030204" pitchFamily="34" charset="0"/>
            </a:endParaRPr>
          </a:p>
          <a:p>
            <a:pPr marL="685800" lvl="1" indent="-228600" algn="l" rtl="0">
              <a:lnSpc>
                <a:spcPct val="80000"/>
              </a:lnSpc>
              <a:spcBef>
                <a:spcPts val="500"/>
              </a:spcBef>
              <a:spcAft>
                <a:spcPts val="0"/>
              </a:spcAft>
              <a:buSzPts val="2220"/>
              <a:buChar char="•"/>
            </a:pPr>
            <a:r>
              <a:rPr lang="en-US" sz="2220" dirty="0" err="1">
                <a:solidFill>
                  <a:schemeClr val="tx1"/>
                </a:solidFill>
                <a:latin typeface="Calibri" panose="020F0502020204030204" pitchFamily="34" charset="0"/>
                <a:cs typeface="Calibri" panose="020F0502020204030204" pitchFamily="34" charset="0"/>
              </a:rPr>
              <a:t>Адъюванты</a:t>
            </a:r>
            <a:endParaRPr sz="2220" dirty="0">
              <a:solidFill>
                <a:schemeClr val="tx1"/>
              </a:solidFill>
              <a:latin typeface="Calibri" panose="020F0502020204030204" pitchFamily="34" charset="0"/>
              <a:cs typeface="Calibri" panose="020F0502020204030204" pitchFamily="34" charset="0"/>
            </a:endParaRPr>
          </a:p>
          <a:p>
            <a:pPr marL="228600" lvl="0" indent="-228600" algn="l" rtl="0">
              <a:lnSpc>
                <a:spcPct val="80000"/>
              </a:lnSpc>
              <a:spcBef>
                <a:spcPts val="1000"/>
              </a:spcBef>
              <a:spcAft>
                <a:spcPts val="0"/>
              </a:spcAft>
              <a:buClr>
                <a:srgbClr val="E07004"/>
              </a:buClr>
              <a:buSzPts val="2590"/>
              <a:buChar char="•"/>
            </a:pPr>
            <a:r>
              <a:rPr lang="en-US" sz="2590" dirty="0" err="1">
                <a:solidFill>
                  <a:schemeClr val="tx1"/>
                </a:solidFill>
                <a:latin typeface="Calibri" panose="020F0502020204030204" pitchFamily="34" charset="0"/>
                <a:cs typeface="Calibri" panose="020F0502020204030204" pitchFamily="34" charset="0"/>
              </a:rPr>
              <a:t>Хранение</a:t>
            </a:r>
            <a:r>
              <a:rPr lang="en-US" sz="2590" dirty="0">
                <a:solidFill>
                  <a:schemeClr val="tx1"/>
                </a:solidFill>
                <a:latin typeface="Calibri" panose="020F0502020204030204" pitchFamily="34" charset="0"/>
                <a:cs typeface="Calibri" panose="020F0502020204030204" pitchFamily="34" charset="0"/>
              </a:rPr>
              <a:t> </a:t>
            </a:r>
            <a:r>
              <a:rPr lang="en-US" sz="2590" dirty="0" err="1">
                <a:solidFill>
                  <a:schemeClr val="tx1"/>
                </a:solidFill>
                <a:latin typeface="Calibri" panose="020F0502020204030204" pitchFamily="34" charset="0"/>
                <a:cs typeface="Calibri" panose="020F0502020204030204" pitchFamily="34" charset="0"/>
              </a:rPr>
              <a:t>вакцин</a:t>
            </a:r>
            <a:r>
              <a:rPr lang="en-US" sz="2590" dirty="0">
                <a:solidFill>
                  <a:schemeClr val="tx1"/>
                </a:solidFill>
                <a:latin typeface="Calibri" panose="020F0502020204030204" pitchFamily="34" charset="0"/>
                <a:cs typeface="Calibri" panose="020F0502020204030204" pitchFamily="34" charset="0"/>
              </a:rPr>
              <a:t> </a:t>
            </a:r>
            <a:r>
              <a:rPr lang="en-US" sz="2590" dirty="0" err="1">
                <a:solidFill>
                  <a:schemeClr val="tx1"/>
                </a:solidFill>
                <a:latin typeface="Calibri" panose="020F0502020204030204" pitchFamily="34" charset="0"/>
                <a:cs typeface="Calibri" panose="020F0502020204030204" pitchFamily="34" charset="0"/>
              </a:rPr>
              <a:t>безопасными</a:t>
            </a:r>
            <a:r>
              <a:rPr lang="en-US" sz="2590" dirty="0">
                <a:solidFill>
                  <a:schemeClr val="tx1"/>
                </a:solidFill>
                <a:latin typeface="Calibri" panose="020F0502020204030204" pitchFamily="34" charset="0"/>
                <a:cs typeface="Calibri" panose="020F0502020204030204" pitchFamily="34" charset="0"/>
              </a:rPr>
              <a:t> и </a:t>
            </a:r>
            <a:r>
              <a:rPr lang="en-US" sz="2590" dirty="0" err="1">
                <a:solidFill>
                  <a:schemeClr val="tx1"/>
                </a:solidFill>
                <a:latin typeface="Calibri" panose="020F0502020204030204" pitchFamily="34" charset="0"/>
                <a:cs typeface="Calibri" panose="020F0502020204030204" pitchFamily="34" charset="0"/>
              </a:rPr>
              <a:t>долгосрочными</a:t>
            </a:r>
            <a:endParaRPr sz="2590" dirty="0">
              <a:solidFill>
                <a:schemeClr val="tx1"/>
              </a:solidFill>
              <a:latin typeface="Calibri" panose="020F0502020204030204" pitchFamily="34" charset="0"/>
              <a:cs typeface="Calibri" panose="020F0502020204030204" pitchFamily="34" charset="0"/>
            </a:endParaRPr>
          </a:p>
          <a:p>
            <a:pPr marL="685800" lvl="1" indent="-228600" algn="l" rtl="0">
              <a:lnSpc>
                <a:spcPct val="80000"/>
              </a:lnSpc>
              <a:spcBef>
                <a:spcPts val="500"/>
              </a:spcBef>
              <a:spcAft>
                <a:spcPts val="0"/>
              </a:spcAft>
              <a:buSzPts val="2220"/>
              <a:buChar char="•"/>
            </a:pPr>
            <a:r>
              <a:rPr lang="en-US" sz="2220" dirty="0" err="1">
                <a:solidFill>
                  <a:schemeClr val="tx1"/>
                </a:solidFill>
                <a:latin typeface="Calibri" panose="020F0502020204030204" pitchFamily="34" charset="0"/>
                <a:cs typeface="Calibri" panose="020F0502020204030204" pitchFamily="34" charset="0"/>
              </a:rPr>
              <a:t>Консерванты</a:t>
            </a:r>
            <a:endParaRPr sz="2220" dirty="0">
              <a:solidFill>
                <a:schemeClr val="tx1"/>
              </a:solidFill>
              <a:latin typeface="Calibri" panose="020F0502020204030204" pitchFamily="34" charset="0"/>
              <a:cs typeface="Calibri" panose="020F0502020204030204" pitchFamily="34" charset="0"/>
            </a:endParaRPr>
          </a:p>
          <a:p>
            <a:pPr marL="685800" lvl="1" indent="-228600" algn="l" rtl="0">
              <a:lnSpc>
                <a:spcPct val="80000"/>
              </a:lnSpc>
              <a:spcBef>
                <a:spcPts val="500"/>
              </a:spcBef>
              <a:spcAft>
                <a:spcPts val="0"/>
              </a:spcAft>
              <a:buSzPts val="2220"/>
              <a:buChar char="•"/>
            </a:pPr>
            <a:r>
              <a:rPr lang="en-US" sz="2220" dirty="0" err="1">
                <a:solidFill>
                  <a:schemeClr val="tx1"/>
                </a:solidFill>
                <a:latin typeface="Calibri" panose="020F0502020204030204" pitchFamily="34" charset="0"/>
                <a:cs typeface="Calibri" panose="020F0502020204030204" pitchFamily="34" charset="0"/>
              </a:rPr>
              <a:t>Стабилизаторы</a:t>
            </a:r>
            <a:endParaRPr sz="2220" dirty="0">
              <a:solidFill>
                <a:schemeClr val="tx1"/>
              </a:solidFill>
              <a:latin typeface="Calibri" panose="020F0502020204030204" pitchFamily="34" charset="0"/>
              <a:cs typeface="Calibri" panose="020F0502020204030204" pitchFamily="34" charset="0"/>
            </a:endParaRPr>
          </a:p>
          <a:p>
            <a:pPr marL="228600" lvl="0" indent="-228600" algn="l" rtl="0">
              <a:lnSpc>
                <a:spcPct val="80000"/>
              </a:lnSpc>
              <a:spcBef>
                <a:spcPts val="1000"/>
              </a:spcBef>
              <a:spcAft>
                <a:spcPts val="0"/>
              </a:spcAft>
              <a:buClr>
                <a:srgbClr val="E07004"/>
              </a:buClr>
              <a:buSzPts val="2590"/>
              <a:buChar char="•"/>
            </a:pPr>
            <a:r>
              <a:rPr lang="en-US" sz="2590" dirty="0" err="1">
                <a:solidFill>
                  <a:schemeClr val="tx1"/>
                </a:solidFill>
                <a:latin typeface="Calibri" panose="020F0502020204030204" pitchFamily="34" charset="0"/>
                <a:cs typeface="Calibri" panose="020F0502020204030204" pitchFamily="34" charset="0"/>
              </a:rPr>
              <a:t>Используется</a:t>
            </a:r>
            <a:r>
              <a:rPr lang="en-US" sz="2590" dirty="0">
                <a:solidFill>
                  <a:schemeClr val="tx1"/>
                </a:solidFill>
                <a:latin typeface="Calibri" panose="020F0502020204030204" pitchFamily="34" charset="0"/>
                <a:cs typeface="Calibri" panose="020F0502020204030204" pitchFamily="34" charset="0"/>
              </a:rPr>
              <a:t> </a:t>
            </a:r>
            <a:r>
              <a:rPr lang="en-US" sz="2590" dirty="0" err="1">
                <a:solidFill>
                  <a:schemeClr val="tx1"/>
                </a:solidFill>
                <a:latin typeface="Calibri" panose="020F0502020204030204" pitchFamily="34" charset="0"/>
                <a:cs typeface="Calibri" panose="020F0502020204030204" pitchFamily="34" charset="0"/>
              </a:rPr>
              <a:t>при</a:t>
            </a:r>
            <a:r>
              <a:rPr lang="en-US" sz="2590" dirty="0">
                <a:solidFill>
                  <a:schemeClr val="tx1"/>
                </a:solidFill>
                <a:latin typeface="Calibri" panose="020F0502020204030204" pitchFamily="34" charset="0"/>
                <a:cs typeface="Calibri" panose="020F0502020204030204" pitchFamily="34" charset="0"/>
              </a:rPr>
              <a:t> </a:t>
            </a:r>
            <a:r>
              <a:rPr lang="en-US" sz="2590" dirty="0" err="1">
                <a:solidFill>
                  <a:schemeClr val="tx1"/>
                </a:solidFill>
                <a:latin typeface="Calibri" panose="020F0502020204030204" pitchFamily="34" charset="0"/>
                <a:cs typeface="Calibri" panose="020F0502020204030204" pitchFamily="34" charset="0"/>
              </a:rPr>
              <a:t>производстве</a:t>
            </a:r>
            <a:r>
              <a:rPr lang="en-US" sz="2590" dirty="0">
                <a:solidFill>
                  <a:schemeClr val="tx1"/>
                </a:solidFill>
                <a:latin typeface="Calibri" panose="020F0502020204030204" pitchFamily="34" charset="0"/>
                <a:cs typeface="Calibri" panose="020F0502020204030204" pitchFamily="34" charset="0"/>
              </a:rPr>
              <a:t> </a:t>
            </a:r>
            <a:r>
              <a:rPr lang="en-US" sz="2590" dirty="0" err="1">
                <a:solidFill>
                  <a:schemeClr val="tx1"/>
                </a:solidFill>
                <a:latin typeface="Calibri" panose="020F0502020204030204" pitchFamily="34" charset="0"/>
                <a:cs typeface="Calibri" panose="020F0502020204030204" pitchFamily="34" charset="0"/>
              </a:rPr>
              <a:t>вакцин</a:t>
            </a:r>
            <a:endParaRPr sz="2590" dirty="0">
              <a:solidFill>
                <a:schemeClr val="tx1"/>
              </a:solidFill>
              <a:latin typeface="Calibri" panose="020F0502020204030204" pitchFamily="34" charset="0"/>
              <a:cs typeface="Calibri" panose="020F0502020204030204" pitchFamily="34" charset="0"/>
            </a:endParaRPr>
          </a:p>
          <a:p>
            <a:pPr marL="685800" lvl="1" indent="-228600" algn="l" rtl="0">
              <a:lnSpc>
                <a:spcPct val="80000"/>
              </a:lnSpc>
              <a:spcBef>
                <a:spcPts val="500"/>
              </a:spcBef>
              <a:spcAft>
                <a:spcPts val="0"/>
              </a:spcAft>
              <a:buSzPts val="2220"/>
              <a:buChar char="•"/>
            </a:pPr>
            <a:r>
              <a:rPr lang="en-US" sz="2220" dirty="0" err="1">
                <a:solidFill>
                  <a:schemeClr val="tx1"/>
                </a:solidFill>
                <a:latin typeface="Calibri" panose="020F0502020204030204" pitchFamily="34" charset="0"/>
                <a:cs typeface="Calibri" panose="020F0502020204030204" pitchFamily="34" charset="0"/>
              </a:rPr>
              <a:t>Клеточные</a:t>
            </a:r>
            <a:r>
              <a:rPr lang="en-US" sz="2220" dirty="0">
                <a:solidFill>
                  <a:schemeClr val="tx1"/>
                </a:solidFill>
                <a:latin typeface="Calibri" panose="020F0502020204030204" pitchFamily="34" charset="0"/>
                <a:cs typeface="Calibri" panose="020F0502020204030204" pitchFamily="34" charset="0"/>
              </a:rPr>
              <a:t> </a:t>
            </a:r>
            <a:r>
              <a:rPr lang="en-US" sz="2220" dirty="0" err="1">
                <a:solidFill>
                  <a:schemeClr val="tx1"/>
                </a:solidFill>
                <a:latin typeface="Calibri" panose="020F0502020204030204" pitchFamily="34" charset="0"/>
                <a:cs typeface="Calibri" panose="020F0502020204030204" pitchFamily="34" charset="0"/>
              </a:rPr>
              <a:t>материалы</a:t>
            </a:r>
            <a:endParaRPr sz="2220" dirty="0">
              <a:solidFill>
                <a:schemeClr val="tx1"/>
              </a:solidFill>
              <a:latin typeface="Calibri" panose="020F0502020204030204" pitchFamily="34" charset="0"/>
              <a:cs typeface="Calibri" panose="020F0502020204030204" pitchFamily="34" charset="0"/>
            </a:endParaRPr>
          </a:p>
          <a:p>
            <a:pPr marL="685800" lvl="1" indent="-228600" algn="l" rtl="0">
              <a:lnSpc>
                <a:spcPct val="80000"/>
              </a:lnSpc>
              <a:spcBef>
                <a:spcPts val="500"/>
              </a:spcBef>
              <a:spcAft>
                <a:spcPts val="0"/>
              </a:spcAft>
              <a:buSzPts val="2220"/>
              <a:buChar char="•"/>
            </a:pPr>
            <a:r>
              <a:rPr lang="en-US" sz="2220" dirty="0" err="1">
                <a:solidFill>
                  <a:schemeClr val="tx1"/>
                </a:solidFill>
                <a:latin typeface="Calibri" panose="020F0502020204030204" pitchFamily="34" charset="0"/>
                <a:cs typeface="Calibri" panose="020F0502020204030204" pitchFamily="34" charset="0"/>
              </a:rPr>
              <a:t>Инактивирующие</a:t>
            </a:r>
            <a:r>
              <a:rPr lang="en-US" sz="2220" dirty="0">
                <a:solidFill>
                  <a:schemeClr val="tx1"/>
                </a:solidFill>
                <a:latin typeface="Calibri" panose="020F0502020204030204" pitchFamily="34" charset="0"/>
                <a:cs typeface="Calibri" panose="020F0502020204030204" pitchFamily="34" charset="0"/>
              </a:rPr>
              <a:t> </a:t>
            </a:r>
            <a:r>
              <a:rPr lang="en-US" sz="2220" dirty="0" err="1">
                <a:solidFill>
                  <a:schemeClr val="tx1"/>
                </a:solidFill>
                <a:latin typeface="Calibri" panose="020F0502020204030204" pitchFamily="34" charset="0"/>
                <a:cs typeface="Calibri" panose="020F0502020204030204" pitchFamily="34" charset="0"/>
              </a:rPr>
              <a:t>ингредиенты</a:t>
            </a:r>
            <a:endParaRPr sz="2220" dirty="0">
              <a:solidFill>
                <a:schemeClr val="tx1"/>
              </a:solidFill>
              <a:latin typeface="Calibri" panose="020F0502020204030204" pitchFamily="34" charset="0"/>
              <a:cs typeface="Calibri" panose="020F0502020204030204" pitchFamily="34" charset="0"/>
            </a:endParaRPr>
          </a:p>
          <a:p>
            <a:pPr marL="685800" lvl="1" indent="-228600" algn="l" rtl="0">
              <a:lnSpc>
                <a:spcPct val="80000"/>
              </a:lnSpc>
              <a:spcBef>
                <a:spcPts val="500"/>
              </a:spcBef>
              <a:spcAft>
                <a:spcPts val="0"/>
              </a:spcAft>
              <a:buSzPts val="2220"/>
              <a:buChar char="•"/>
            </a:pPr>
            <a:r>
              <a:rPr lang="en-US" sz="2220" dirty="0" err="1">
                <a:solidFill>
                  <a:schemeClr val="tx1"/>
                </a:solidFill>
                <a:latin typeface="Calibri" panose="020F0502020204030204" pitchFamily="34" charset="0"/>
                <a:cs typeface="Calibri" panose="020F0502020204030204" pitchFamily="34" charset="0"/>
              </a:rPr>
              <a:t>Антибиотики</a:t>
            </a:r>
            <a:endParaRPr sz="2220" dirty="0">
              <a:solidFill>
                <a:schemeClr val="tx1"/>
              </a:solidFill>
              <a:latin typeface="Calibri" panose="020F0502020204030204" pitchFamily="34" charset="0"/>
              <a:cs typeface="Calibri" panose="020F0502020204030204" pitchFamily="34" charset="0"/>
            </a:endParaRPr>
          </a:p>
        </p:txBody>
      </p:sp>
      <p:sp>
        <p:nvSpPr>
          <p:cNvPr id="255" name="Google Shape;255;p9"/>
          <p:cNvSpPr/>
          <p:nvPr/>
        </p:nvSpPr>
        <p:spPr>
          <a:xfrm>
            <a:off x="6002501" y="3650697"/>
            <a:ext cx="2867924" cy="2963429"/>
          </a:xfrm>
          <a:prstGeom prst="ellipse">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6" name="Google Shape;256;p9"/>
          <p:cNvSpPr/>
          <p:nvPr/>
        </p:nvSpPr>
        <p:spPr>
          <a:xfrm>
            <a:off x="5794851" y="3911639"/>
            <a:ext cx="959400" cy="959400"/>
          </a:xfrm>
          <a:prstGeom prst="ellipse">
            <a:avLst/>
          </a:prstGeom>
          <a:solidFill>
            <a:srgbClr val="3E5E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  </a:t>
            </a:r>
            <a:endParaRPr/>
          </a:p>
        </p:txBody>
      </p:sp>
      <p:pic>
        <p:nvPicPr>
          <p:cNvPr id="257" name="Google Shape;257;p9"/>
          <p:cNvPicPr preferRelativeResize="0"/>
          <p:nvPr/>
        </p:nvPicPr>
        <p:blipFill rotWithShape="1">
          <a:blip r:embed="rId4">
            <a:alphaModFix/>
          </a:blip>
          <a:srcRect/>
          <a:stretch/>
        </p:blipFill>
        <p:spPr>
          <a:xfrm>
            <a:off x="5964404" y="4081192"/>
            <a:ext cx="620295" cy="620295"/>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abin - immunization advocates">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4797</Words>
  <Application>Microsoft Office PowerPoint</Application>
  <PresentationFormat>On-screen Show (4:3)</PresentationFormat>
  <Paragraphs>348</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Rockwell</vt:lpstr>
      <vt:lpstr>Arial</vt:lpstr>
      <vt:lpstr>Calibri</vt:lpstr>
      <vt:lpstr>Times New Roman</vt:lpstr>
      <vt:lpstr>Arial Black</vt:lpstr>
      <vt:lpstr>Office Theme</vt:lpstr>
      <vt:lpstr>ВАКЦИНЫ И ИММУНИЗАЦИЯ</vt:lpstr>
      <vt:lpstr>ИММУНИЗАЦИЯ СПАСАЕТ ЖИЗНИ И СОХРАНЯЕТ ЗДОРОВЬЕ ЛЮДЕЙ</vt:lpstr>
      <vt:lpstr>ВАКЦИНЫ МОГУТ ИСКОРЕНИТЬ БОЛЕЗНИ, НО СНИЖЕНИЕ ОХВАТА СТАВИТ ПОД УГРОЗУ ПРОГРЕСС</vt:lpstr>
      <vt:lpstr>КАК РАБОТАЮТ ВАКЦИНЫ</vt:lpstr>
      <vt:lpstr>ВАКЦИНЫ ЗАЩИЩАЮТ ОБЩЕСТВО</vt:lpstr>
      <vt:lpstr>ВАКЦИНЫ ЗАЩИЩАЮТ ОБЩЕСТВО</vt:lpstr>
      <vt:lpstr>ВИДЫ ВАКЦИН</vt:lpstr>
      <vt:lpstr>ДОЗИРОВКА ВАКЦИН НА ПРОТЯЖЕНИИ  ЖИЗНИ</vt:lpstr>
      <vt:lpstr>КОМПОНЕНТЫ ВАКЦИН: БЕЗОПАСНОСТЬ И ЭФФЕКТИВНОСТЬ</vt:lpstr>
      <vt:lpstr>ГРАФИК ИММУНИЗАЦИИ:  НА ОСНОВЕ НАУЧНЫХ ДОКАЗАТЕЛЬСТВ</vt:lpstr>
      <vt:lpstr>ОБЕСПЕЧЕНИЕ БЕЗОПАСНОСТИ И ЭФФЕКТИВНОСТИ ВАКЦИНЫ</vt:lpstr>
      <vt:lpstr>НЕПРЕРЫВНЫЙ МОНИТОРИНГ БЕЗОПАСНОСТИ</vt:lpstr>
      <vt:lpstr>ПРОТИВОПОКАЗАНИЯ И МЕРЫ ПРЕДОСТОРОЖНОСТИ</vt:lpstr>
      <vt:lpstr>ОПАСНЫЕ ЭФФЕКТЫ НИЗКОГО ОХВАТА ВАКЦИНАЦИЕЙ</vt:lpstr>
      <vt:lpstr>ОБЩИЕ МИФЫ</vt:lpstr>
      <vt:lpstr>ОБЩИЕ МИФЫ</vt:lpstr>
      <vt:lpstr>ОБЩИЕ МИФЫ</vt:lpstr>
      <vt:lpstr>ОБЩИЕ МИФЫ</vt:lpstr>
      <vt:lpstr>КОММУНИКАЦИЯ С ПАЦИЕНТАМИ ДЛЯ УКРЕПЛЕНИЯ ДОВЕРИЯ К ВАКЦИН</vt:lpstr>
      <vt:lpstr>ДОПОЛНИТЕЛЬНЫЕ РЕСУРСЫ</vt:lpstr>
      <vt:lpstr>ДОПОЛНИТЕЛЬНЫЕ РЕСУРСЫ</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ВАКЦИНЫ И ИММУНИЗАЦИЯ</dc:title>
  <dc:creator>Zaida Jocson</dc:creator>
  <cp:lastModifiedBy>Greg Bodwell</cp:lastModifiedBy>
  <cp:revision>5</cp:revision>
  <dcterms:created xsi:type="dcterms:W3CDTF">2019-01-17T01:54:34Z</dcterms:created>
  <dcterms:modified xsi:type="dcterms:W3CDTF">2019-12-06T22:31:00Z</dcterms:modified>
</cp:coreProperties>
</file>