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3"/>
  </p:notesMasterIdLst>
  <p:sldIdLst>
    <p:sldId id="256" r:id="rId2"/>
    <p:sldId id="258" r:id="rId3"/>
    <p:sldId id="259" r:id="rId4"/>
    <p:sldId id="261" r:id="rId5"/>
    <p:sldId id="262" r:id="rId6"/>
    <p:sldId id="282" r:id="rId7"/>
    <p:sldId id="278" r:id="rId8"/>
    <p:sldId id="283" r:id="rId9"/>
    <p:sldId id="265" r:id="rId10"/>
    <p:sldId id="289" r:id="rId11"/>
    <p:sldId id="267" r:id="rId12"/>
    <p:sldId id="279" r:id="rId13"/>
    <p:sldId id="281" r:id="rId14"/>
    <p:sldId id="269" r:id="rId15"/>
    <p:sldId id="270" r:id="rId16"/>
    <p:sldId id="273" r:id="rId17"/>
    <p:sldId id="272" r:id="rId18"/>
    <p:sldId id="274" r:id="rId19"/>
    <p:sldId id="271" r:id="rId20"/>
    <p:sldId id="275" r:id="rId21"/>
    <p:sldId id="276"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aida Jocson" initials="ZJ" lastIdx="10" clrIdx="0">
    <p:extLst>
      <p:ext uri="{19B8F6BF-5375-455C-9EA6-DF929625EA0E}">
        <p15:presenceInfo xmlns:p15="http://schemas.microsoft.com/office/powerpoint/2012/main" userId="S::zaida@interactivestrategies.com::d7f0c233-280a-4dd0-b914-e996fa77c046" providerId="AD"/>
      </p:ext>
    </p:extLst>
  </p:cmAuthor>
  <p:cmAuthor id="2" name="Mary Beth Woodin" initials="MBW" lastIdx="16" clrIdx="1">
    <p:extLst>
      <p:ext uri="{19B8F6BF-5375-455C-9EA6-DF929625EA0E}">
        <p15:presenceInfo xmlns:p15="http://schemas.microsoft.com/office/powerpoint/2012/main" userId="S-1-5-21-502749804-2742454471-2398148260-3117" providerId="AD"/>
      </p:ext>
    </p:extLst>
  </p:cmAuthor>
  <p:cmAuthor id="3" name="Elizabeth Powell" initials="EP" lastIdx="33" clrIdx="2">
    <p:extLst>
      <p:ext uri="{19B8F6BF-5375-455C-9EA6-DF929625EA0E}">
        <p15:presenceInfo xmlns:p15="http://schemas.microsoft.com/office/powerpoint/2012/main" userId="S-1-5-21-502749804-2742454471-2398148260-1497" providerId="AD"/>
      </p:ext>
    </p:extLst>
  </p:cmAuthor>
  <p:cmAuthor id="4" name="Hannah Bassett" initials="HB" lastIdx="16" clrIdx="3"/>
  <p:cmAuthor id="5" name="Haley Burrous" initials="HB" lastIdx="6" clrIdx="4">
    <p:extLst>
      <p:ext uri="{19B8F6BF-5375-455C-9EA6-DF929625EA0E}">
        <p15:presenceInfo xmlns:p15="http://schemas.microsoft.com/office/powerpoint/2012/main" userId="S-1-5-21-502749804-2742454471-2398148260-3134" providerId="AD"/>
      </p:ext>
    </p:extLst>
  </p:cmAuthor>
  <p:cmAuthor id="6" name="Greg Bodwell" initials="GB" lastIdx="4" clrIdx="5">
    <p:extLst>
      <p:ext uri="{19B8F6BF-5375-455C-9EA6-DF929625EA0E}">
        <p15:presenceInfo xmlns:p15="http://schemas.microsoft.com/office/powerpoint/2012/main" userId="S-1-5-21-502749804-2742454471-2398148260-31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224E"/>
    <a:srgbClr val="6B6B6B"/>
    <a:srgbClr val="3E5E9F"/>
    <a:srgbClr val="D64E01"/>
    <a:srgbClr val="3F5E9D"/>
    <a:srgbClr val="E07004"/>
    <a:srgbClr val="F768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11"/>
    <p:restoredTop sz="72703" autoAdjust="0"/>
  </p:normalViewPr>
  <p:slideViewPr>
    <p:cSldViewPr snapToGrid="0" snapToObjects="1">
      <p:cViewPr varScale="1">
        <p:scale>
          <a:sx n="110" d="100"/>
          <a:sy n="110" d="100"/>
        </p:scale>
        <p:origin x="948" y="7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B3CF69-2D55-DA41-8361-A92AD4101B29}" type="datetimeFigureOut">
              <a:rPr lang="en-US" smtClean="0"/>
              <a:t>12/4/2019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9A7AE5-EAF5-FC4A-BD77-B14DF0FB8ECE}" type="slidenum">
              <a:rPr lang="en-US" smtClean="0"/>
              <a:t>‹#›</a:t>
            </a:fld>
            <a:endParaRPr lang="en-US"/>
          </a:p>
        </p:txBody>
      </p:sp>
    </p:spTree>
    <p:extLst>
      <p:ext uri="{BB962C8B-B14F-4D97-AF65-F5344CB8AC3E}">
        <p14:creationId xmlns:p14="http://schemas.microsoft.com/office/powerpoint/2010/main" val="34650298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sz="1200" kern="1200" noProof="0" dirty="0">
                <a:solidFill>
                  <a:schemeClr val="tx1"/>
                </a:solidFill>
                <a:effectLst/>
                <a:latin typeface="+mn-lt"/>
                <a:ea typeface="+mn-ea"/>
                <a:cs typeface="+mn-cs"/>
              </a:rPr>
              <a:t>Esta presentación abordará los aspectos básicos de las vacunas y la inmunización. Está diseñada para profesionales de la salud. </a:t>
            </a:r>
          </a:p>
          <a:p>
            <a:endParaRPr lang="es-AR" sz="1200" kern="1200" noProof="0" dirty="0">
              <a:solidFill>
                <a:schemeClr val="tx1"/>
              </a:solidFill>
              <a:effectLst/>
              <a:latin typeface="+mn-lt"/>
              <a:ea typeface="+mn-ea"/>
              <a:cs typeface="+mn-cs"/>
            </a:endParaRPr>
          </a:p>
          <a:p>
            <a:r>
              <a:rPr lang="es-AR" sz="1200" kern="1200" noProof="0" dirty="0">
                <a:solidFill>
                  <a:schemeClr val="tx1"/>
                </a:solidFill>
                <a:effectLst/>
                <a:latin typeface="+mn-lt"/>
                <a:ea typeface="+mn-ea"/>
                <a:cs typeface="+mn-cs"/>
              </a:rPr>
              <a:t>Al concluir esta presentación, usted tendrá información sobre la incidencia de la vacunación, cómo funcionan las vacunas, la inocuidad de las vacunas, los mitos comunes sobre la vacunación y las prácticas óptimas para comunicar la importancia de la vacunación a los pacientes.</a:t>
            </a:r>
            <a:r>
              <a:rPr lang="es-AR" noProof="0" dirty="0">
                <a:effectLst/>
              </a:rPr>
              <a:t> </a:t>
            </a:r>
            <a:endParaRPr lang="es-AR" noProof="0" dirty="0"/>
          </a:p>
        </p:txBody>
      </p:sp>
      <p:sp>
        <p:nvSpPr>
          <p:cNvPr id="4" name="Slide Number Placeholder 3"/>
          <p:cNvSpPr>
            <a:spLocks noGrp="1"/>
          </p:cNvSpPr>
          <p:nvPr>
            <p:ph type="sldNum" sz="quarter" idx="5"/>
          </p:nvPr>
        </p:nvSpPr>
        <p:spPr/>
        <p:txBody>
          <a:bodyPr/>
          <a:lstStyle/>
          <a:p>
            <a:fld id="{5A9A7AE5-EAF5-FC4A-BD77-B14DF0FB8ECE}" type="slidenum">
              <a:rPr lang="en-US" smtClean="0"/>
              <a:t>1</a:t>
            </a:fld>
            <a:endParaRPr lang="en-US"/>
          </a:p>
        </p:txBody>
      </p:sp>
    </p:spTree>
    <p:extLst>
      <p:ext uri="{BB962C8B-B14F-4D97-AF65-F5344CB8AC3E}">
        <p14:creationId xmlns:p14="http://schemas.microsoft.com/office/powerpoint/2010/main" val="35112670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kern="1200" noProof="0" dirty="0">
                <a:solidFill>
                  <a:schemeClr val="tx1"/>
                </a:solidFill>
                <a:effectLst/>
                <a:latin typeface="+mn-lt"/>
                <a:ea typeface="+mn-ea"/>
                <a:cs typeface="+mn-cs"/>
              </a:rPr>
              <a:t>Con estos tipos diferentes de vacunas, la dosificación y los ingredientes en mente, los tomadores de decisión clave, como los gerentes nacionales de inmunización y los funcionarios del gobierno, formulan calendarios para la administración de las vacunas a fin de proteger mejor la salud pública. Estos calendarios se formulan con el empleo de datos científicos robustos.</a:t>
            </a:r>
          </a:p>
          <a:p>
            <a:endParaRPr lang="es-ES_tradnl" sz="1200" kern="1200" noProof="0" dirty="0">
              <a:solidFill>
                <a:schemeClr val="tx1"/>
              </a:solidFill>
              <a:effectLst/>
              <a:latin typeface="+mn-lt"/>
              <a:ea typeface="+mn-ea"/>
              <a:cs typeface="+mn-cs"/>
            </a:endParaRPr>
          </a:p>
          <a:p>
            <a:r>
              <a:rPr lang="es-ES_tradnl" sz="1200" kern="1200" noProof="0" dirty="0">
                <a:solidFill>
                  <a:schemeClr val="tx1"/>
                </a:solidFill>
                <a:effectLst/>
                <a:latin typeface="+mn-lt"/>
                <a:ea typeface="+mn-ea"/>
                <a:cs typeface="+mn-cs"/>
              </a:rPr>
              <a:t>Los calendarios sistemáticos de vacunación dependen del país, pero la OMS tiene recomendaciones para la vacunación sistemática. Estas recomendaciones se basan en conclusiones de documentos de posición de la OMS (fuente: https://www.who.int/immunization/policy/immunization_tables/en/).</a:t>
            </a:r>
          </a:p>
          <a:p>
            <a:endParaRPr lang="es-ES_tradnl" sz="1200" kern="1200" noProof="0" dirty="0">
              <a:solidFill>
                <a:schemeClr val="tx1"/>
              </a:solidFill>
              <a:effectLst/>
              <a:latin typeface="+mn-lt"/>
              <a:ea typeface="+mn-ea"/>
              <a:cs typeface="+mn-cs"/>
            </a:endParaRPr>
          </a:p>
          <a:p>
            <a:r>
              <a:rPr lang="es-ES_tradnl" sz="1200" kern="1200" noProof="0" dirty="0">
                <a:solidFill>
                  <a:schemeClr val="tx1"/>
                </a:solidFill>
                <a:effectLst/>
                <a:latin typeface="+mn-lt"/>
                <a:ea typeface="+mn-ea"/>
                <a:cs typeface="+mn-cs"/>
              </a:rPr>
              <a:t>Al final de esta presentación se incluye un enlace a los calendarios de vacunación recomendados de la OMS.</a:t>
            </a:r>
          </a:p>
        </p:txBody>
      </p:sp>
      <p:sp>
        <p:nvSpPr>
          <p:cNvPr id="4" name="Slide Number Placeholder 3"/>
          <p:cNvSpPr>
            <a:spLocks noGrp="1"/>
          </p:cNvSpPr>
          <p:nvPr>
            <p:ph type="sldNum" sz="quarter" idx="5"/>
          </p:nvPr>
        </p:nvSpPr>
        <p:spPr/>
        <p:txBody>
          <a:bodyPr/>
          <a:lstStyle/>
          <a:p>
            <a:fld id="{5A9A7AE5-EAF5-FC4A-BD77-B14DF0FB8ECE}" type="slidenum">
              <a:rPr lang="en-US" smtClean="0"/>
              <a:t>10</a:t>
            </a:fld>
            <a:endParaRPr lang="en-US"/>
          </a:p>
        </p:txBody>
      </p:sp>
    </p:spTree>
    <p:extLst>
      <p:ext uri="{BB962C8B-B14F-4D97-AF65-F5344CB8AC3E}">
        <p14:creationId xmlns:p14="http://schemas.microsoft.com/office/powerpoint/2010/main" val="6974832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kern="1200" noProof="0" dirty="0">
                <a:solidFill>
                  <a:schemeClr val="tx1"/>
                </a:solidFill>
                <a:effectLst/>
                <a:latin typeface="+mn-lt"/>
                <a:ea typeface="+mn-ea"/>
                <a:cs typeface="+mn-cs"/>
              </a:rPr>
              <a:t>En gran forma similar a la manera en que se formulan los calendarios de vacunación con datos </a:t>
            </a:r>
            <a:r>
              <a:rPr lang="es-ES_tradnl" sz="1200" kern="1200" noProof="0" dirty="0" err="1">
                <a:solidFill>
                  <a:schemeClr val="tx1"/>
                </a:solidFill>
                <a:effectLst/>
                <a:latin typeface="+mn-lt"/>
                <a:ea typeface="+mn-ea"/>
                <a:cs typeface="+mn-cs"/>
              </a:rPr>
              <a:t>cient</a:t>
            </a:r>
            <a:r>
              <a:rPr lang="es-AR" sz="1200" kern="1200" noProof="0" dirty="0" err="1">
                <a:solidFill>
                  <a:schemeClr val="tx1"/>
                </a:solidFill>
                <a:effectLst/>
                <a:latin typeface="+mn-lt"/>
                <a:ea typeface="+mn-ea"/>
                <a:cs typeface="+mn-cs"/>
              </a:rPr>
              <a:t>íficos</a:t>
            </a:r>
            <a:r>
              <a:rPr lang="es-AR" sz="1200" kern="1200" noProof="0" dirty="0">
                <a:solidFill>
                  <a:schemeClr val="tx1"/>
                </a:solidFill>
                <a:effectLst/>
                <a:latin typeface="+mn-lt"/>
                <a:ea typeface="+mn-ea"/>
                <a:cs typeface="+mn-cs"/>
              </a:rPr>
              <a:t> robustos, las medidas de inocuidad vacunal son minuciosas y están arraigadas en prácticas científicas rigurosas para fundamentar las pruebas, el control y la vigilancia de las vacunas</a:t>
            </a:r>
            <a:r>
              <a:rPr lang="es-ES_tradnl" sz="1200" kern="1200" noProof="0" dirty="0">
                <a:solidFill>
                  <a:schemeClr val="tx1"/>
                </a:solidFill>
                <a:effectLst/>
                <a:latin typeface="+mn-lt"/>
                <a:ea typeface="+mn-ea"/>
                <a:cs typeface="+mn-cs"/>
              </a:rPr>
              <a:t>. </a:t>
            </a:r>
          </a:p>
          <a:p>
            <a:endParaRPr lang="es-ES_tradnl" sz="1200" kern="1200" noProof="0" dirty="0">
              <a:solidFill>
                <a:schemeClr val="tx1"/>
              </a:solidFill>
              <a:effectLst/>
              <a:latin typeface="+mn-lt"/>
              <a:ea typeface="+mn-ea"/>
              <a:cs typeface="+mn-cs"/>
            </a:endParaRPr>
          </a:p>
          <a:p>
            <a:r>
              <a:rPr lang="es-ES_tradnl" sz="1200" kern="1200" noProof="0" dirty="0">
                <a:solidFill>
                  <a:schemeClr val="tx1"/>
                </a:solidFill>
                <a:effectLst/>
                <a:latin typeface="+mn-lt"/>
                <a:ea typeface="+mn-ea"/>
                <a:cs typeface="+mn-cs"/>
              </a:rPr>
              <a:t>Pero, al igual que todos los medicamentos, las vacunas pueden tener efectos secundarios. </a:t>
            </a:r>
          </a:p>
          <a:p>
            <a:endParaRPr lang="es-ES_tradnl" sz="1200" kern="1200" noProof="0" dirty="0">
              <a:solidFill>
                <a:schemeClr val="tx1"/>
              </a:solidFill>
              <a:effectLst/>
              <a:latin typeface="+mn-lt"/>
              <a:ea typeface="+mn-ea"/>
              <a:cs typeface="+mn-cs"/>
            </a:endParaRPr>
          </a:p>
          <a:p>
            <a:r>
              <a:rPr lang="es-ES_tradnl" sz="1200" kern="1200" noProof="0" dirty="0">
                <a:solidFill>
                  <a:schemeClr val="tx1"/>
                </a:solidFill>
                <a:effectLst/>
                <a:latin typeface="+mn-lt"/>
                <a:ea typeface="+mn-ea"/>
                <a:cs typeface="+mn-cs"/>
              </a:rPr>
              <a:t>La prueba, el control y la vigilancia tienen lugar antes y después de la introducción de una vacuna para reducir al mínimo todo efecto secundario posible y garantizar que todas las vacunas sean inocuas y eficaces (fuente: https://vaccine-safety-training.org/expectations-towards-safety-of-vaccines.html).</a:t>
            </a:r>
          </a:p>
          <a:p>
            <a:endParaRPr lang="es-ES_tradnl" sz="1200" kern="1200" noProof="0" dirty="0">
              <a:solidFill>
                <a:schemeClr val="tx1"/>
              </a:solidFill>
              <a:effectLst/>
              <a:latin typeface="+mn-lt"/>
              <a:ea typeface="+mn-ea"/>
              <a:cs typeface="+mn-cs"/>
            </a:endParaRPr>
          </a:p>
          <a:p>
            <a:r>
              <a:rPr lang="es-ES_tradnl" sz="1200" kern="1200" noProof="0" dirty="0">
                <a:solidFill>
                  <a:schemeClr val="tx1"/>
                </a:solidFill>
                <a:effectLst/>
                <a:latin typeface="+mn-lt"/>
                <a:ea typeface="+mn-ea"/>
                <a:cs typeface="+mn-cs"/>
              </a:rPr>
              <a:t>La OMS colabora estrechamente con las autoridades reguladoras nacionales para garantizar la formulación de normas y pautas internacionales así como el acceso fácil a ellas para evaluar la calidad, la inocuidad y la </a:t>
            </a:r>
            <a:r>
              <a:rPr lang="es-ES_tradnl" sz="1200" kern="1200" noProof="0" dirty="0" err="1">
                <a:solidFill>
                  <a:schemeClr val="tx1"/>
                </a:solidFill>
                <a:effectLst/>
                <a:latin typeface="+mn-lt"/>
                <a:ea typeface="+mn-ea"/>
                <a:cs typeface="+mn-cs"/>
              </a:rPr>
              <a:t>inmunogenia</a:t>
            </a:r>
            <a:r>
              <a:rPr lang="es-ES_tradnl" sz="1200" kern="1200" noProof="0" dirty="0">
                <a:solidFill>
                  <a:schemeClr val="tx1"/>
                </a:solidFill>
                <a:effectLst/>
                <a:latin typeface="+mn-lt"/>
                <a:ea typeface="+mn-ea"/>
                <a:cs typeface="+mn-cs"/>
              </a:rPr>
              <a:t> de las vacunas. </a:t>
            </a:r>
          </a:p>
          <a:p>
            <a:endParaRPr lang="es-ES_tradnl" sz="1200" kern="1200" noProof="0" dirty="0">
              <a:solidFill>
                <a:schemeClr val="tx1"/>
              </a:solidFill>
              <a:effectLst/>
              <a:latin typeface="+mn-lt"/>
              <a:ea typeface="+mn-ea"/>
              <a:cs typeface="+mn-cs"/>
            </a:endParaRPr>
          </a:p>
          <a:p>
            <a:r>
              <a:rPr lang="es-ES_tradnl" sz="1200" kern="1200" noProof="0" dirty="0">
                <a:solidFill>
                  <a:schemeClr val="tx1"/>
                </a:solidFill>
                <a:effectLst/>
                <a:latin typeface="+mn-lt"/>
                <a:ea typeface="+mn-ea"/>
                <a:cs typeface="+mn-cs"/>
              </a:rPr>
              <a:t>El proceso de concesión de licencias para las vacunas varía según el país pero los componentes centrales </a:t>
            </a:r>
            <a:r>
              <a:rPr lang="en-US" sz="1200" kern="1200" noProof="0" dirty="0">
                <a:solidFill>
                  <a:schemeClr val="tx1"/>
                </a:solidFill>
                <a:effectLst/>
                <a:latin typeface="+mn-lt"/>
                <a:ea typeface="+mn-ea"/>
                <a:cs typeface="+mn-cs"/>
              </a:rPr>
              <a:t>son, </a:t>
            </a:r>
            <a:r>
              <a:rPr lang="en-US" sz="1200" kern="1200" noProof="0" dirty="0" err="1">
                <a:solidFill>
                  <a:schemeClr val="tx1"/>
                </a:solidFill>
                <a:effectLst/>
                <a:latin typeface="+mn-lt"/>
                <a:ea typeface="+mn-ea"/>
                <a:cs typeface="+mn-cs"/>
              </a:rPr>
              <a:t>en</a:t>
            </a:r>
            <a:r>
              <a:rPr lang="en-US" sz="1200" kern="1200" noProof="0" dirty="0">
                <a:solidFill>
                  <a:schemeClr val="tx1"/>
                </a:solidFill>
                <a:effectLst/>
                <a:latin typeface="+mn-lt"/>
                <a:ea typeface="+mn-ea"/>
                <a:cs typeface="+mn-cs"/>
              </a:rPr>
              <a:t> gran </a:t>
            </a:r>
            <a:r>
              <a:rPr lang="en-US" sz="1200" kern="1200" noProof="0" dirty="0" err="1">
                <a:solidFill>
                  <a:schemeClr val="tx1"/>
                </a:solidFill>
                <a:effectLst/>
                <a:latin typeface="+mn-lt"/>
                <a:ea typeface="+mn-ea"/>
                <a:cs typeface="+mn-cs"/>
              </a:rPr>
              <a:t>medida</a:t>
            </a:r>
            <a:r>
              <a:rPr lang="en-US" sz="1200" kern="1200" noProof="0" dirty="0">
                <a:solidFill>
                  <a:schemeClr val="tx1"/>
                </a:solidFill>
                <a:effectLst/>
                <a:latin typeface="+mn-lt"/>
                <a:ea typeface="+mn-ea"/>
                <a:cs typeface="+mn-cs"/>
              </a:rPr>
              <a:t>, los </a:t>
            </a:r>
            <a:r>
              <a:rPr lang="en-US" sz="1200" kern="1200" noProof="0" dirty="0" err="1">
                <a:solidFill>
                  <a:schemeClr val="tx1"/>
                </a:solidFill>
                <a:effectLst/>
                <a:latin typeface="+mn-lt"/>
                <a:ea typeface="+mn-ea"/>
                <a:cs typeface="+mn-cs"/>
              </a:rPr>
              <a:t>mismos</a:t>
            </a:r>
            <a:r>
              <a:rPr lang="es-ES_tradnl" sz="1200" kern="1200" noProof="0" dirty="0">
                <a:solidFill>
                  <a:schemeClr val="tx1"/>
                </a:solidFill>
                <a:effectLst/>
                <a:latin typeface="+mn-lt"/>
                <a:ea typeface="+mn-ea"/>
                <a:cs typeface="+mn-cs"/>
              </a:rPr>
              <a:t>. </a:t>
            </a:r>
          </a:p>
          <a:p>
            <a:endParaRPr lang="es-ES_tradnl" sz="1200" kern="1200" noProof="0" dirty="0">
              <a:solidFill>
                <a:schemeClr val="tx1"/>
              </a:solidFill>
              <a:effectLst/>
              <a:latin typeface="+mn-lt"/>
              <a:ea typeface="+mn-ea"/>
              <a:cs typeface="+mn-cs"/>
            </a:endParaRPr>
          </a:p>
          <a:p>
            <a:r>
              <a:rPr lang="es-ES_tradnl" sz="1200" kern="1200" noProof="0" dirty="0">
                <a:solidFill>
                  <a:schemeClr val="tx1"/>
                </a:solidFill>
                <a:effectLst/>
                <a:latin typeface="+mn-lt"/>
                <a:ea typeface="+mn-ea"/>
                <a:cs typeface="+mn-cs"/>
              </a:rPr>
              <a:t>Antes de la </a:t>
            </a:r>
            <a:r>
              <a:rPr lang="es-ES_tradnl" sz="1200" kern="1200" noProof="0" dirty="0" err="1">
                <a:solidFill>
                  <a:schemeClr val="tx1"/>
                </a:solidFill>
                <a:effectLst/>
                <a:latin typeface="+mn-lt"/>
                <a:ea typeface="+mn-ea"/>
                <a:cs typeface="+mn-cs"/>
              </a:rPr>
              <a:t>introducci</a:t>
            </a:r>
            <a:r>
              <a:rPr lang="es-AR" sz="1200" kern="1200" noProof="0" dirty="0" err="1">
                <a:solidFill>
                  <a:schemeClr val="tx1"/>
                </a:solidFill>
                <a:effectLst/>
                <a:latin typeface="+mn-lt"/>
                <a:ea typeface="+mn-ea"/>
                <a:cs typeface="+mn-cs"/>
              </a:rPr>
              <a:t>ón</a:t>
            </a:r>
            <a:r>
              <a:rPr lang="es-AR" sz="1200" kern="1200" noProof="0" dirty="0">
                <a:solidFill>
                  <a:schemeClr val="tx1"/>
                </a:solidFill>
                <a:effectLst/>
                <a:latin typeface="+mn-lt"/>
                <a:ea typeface="+mn-ea"/>
                <a:cs typeface="+mn-cs"/>
              </a:rPr>
              <a:t> de una vacuna en un programa de vacunación, una vacuna en investigación debe atravesar varias fases de ensayos clínicos de envergadura creciente. Si la vacuna se considera inocua y eficaz, y si los beneficios compensan con creces los riesgos, se prepara la planta de fabricación para garantizar la inocuidad y calidad de la vacuna después de la concesión de la licencia</a:t>
            </a:r>
            <a:r>
              <a:rPr lang="es-ES_tradnl" sz="1200" kern="1200" noProof="0" dirty="0">
                <a:solidFill>
                  <a:schemeClr val="tx1"/>
                </a:solidFill>
                <a:effectLst/>
                <a:latin typeface="+mn-lt"/>
                <a:ea typeface="+mn-ea"/>
                <a:cs typeface="+mn-cs"/>
              </a:rPr>
              <a:t>.</a:t>
            </a:r>
          </a:p>
          <a:p>
            <a:endParaRPr lang="es-ES_tradnl" sz="1200" kern="1200" noProof="0" dirty="0">
              <a:solidFill>
                <a:schemeClr val="tx1"/>
              </a:solidFill>
              <a:effectLst/>
              <a:latin typeface="+mn-lt"/>
              <a:ea typeface="+mn-ea"/>
              <a:cs typeface="+mn-cs"/>
            </a:endParaRPr>
          </a:p>
          <a:p>
            <a:r>
              <a:rPr lang="es-ES_tradnl" sz="1200" kern="1200" noProof="0" dirty="0">
                <a:solidFill>
                  <a:schemeClr val="tx1"/>
                </a:solidFill>
                <a:effectLst/>
                <a:latin typeface="+mn-lt"/>
                <a:ea typeface="+mn-ea"/>
                <a:cs typeface="+mn-cs"/>
              </a:rPr>
              <a:t>Una vez introducida la vacuna se la controla de manera continua mediante el uso de sistemas de vigilancia extensos. Las autoridades reguladoras nacionales siguen controlando e investigando los eventos adversos tras la vacunación a fin de garantizar la inocuidad de la vacuna. Además de la vigilancia nacional, hay también una vigilancia mundial para detectar, notificar e investigar toda reacción adversa a la vacunación.</a:t>
            </a:r>
          </a:p>
          <a:p>
            <a:endParaRPr lang="es-ES_tradnl" sz="1200" kern="1200" noProof="0" dirty="0">
              <a:solidFill>
                <a:schemeClr val="tx1"/>
              </a:solidFill>
              <a:effectLst/>
              <a:latin typeface="+mn-lt"/>
              <a:ea typeface="+mn-ea"/>
              <a:cs typeface="+mn-cs"/>
            </a:endParaRPr>
          </a:p>
          <a:p>
            <a:r>
              <a:rPr lang="es-ES_tradnl" sz="1200" kern="1200" noProof="0" dirty="0">
                <a:solidFill>
                  <a:schemeClr val="tx1"/>
                </a:solidFill>
                <a:effectLst/>
                <a:latin typeface="+mn-lt"/>
                <a:ea typeface="+mn-ea"/>
                <a:cs typeface="+mn-cs"/>
              </a:rPr>
              <a:t>Gracias, en gran medida, a esta infraestructura de inocuidad vacunal robusta antes, durante y después de la introducción de la vacuna, los casos de enfermedad o lesión provocados por la vacuna son increíblemente inusuales. </a:t>
            </a:r>
          </a:p>
          <a:p>
            <a:endParaRPr lang="es-ES_tradnl" sz="1200" kern="1200" noProof="0" dirty="0">
              <a:solidFill>
                <a:schemeClr val="tx1"/>
              </a:solidFill>
              <a:effectLst/>
              <a:latin typeface="+mn-lt"/>
              <a:ea typeface="+mn-ea"/>
              <a:cs typeface="+mn-cs"/>
            </a:endParaRPr>
          </a:p>
          <a:p>
            <a:r>
              <a:rPr lang="es-ES_tradnl" sz="1200" kern="1200" noProof="0" dirty="0">
                <a:solidFill>
                  <a:schemeClr val="tx1"/>
                </a:solidFill>
                <a:effectLst/>
                <a:latin typeface="+mn-lt"/>
                <a:ea typeface="+mn-ea"/>
                <a:cs typeface="+mn-cs"/>
              </a:rPr>
              <a:t>Más adelante, analizaremos los temores y malentendidos sobre las vacunas y la vacunación, pero es importante recordar –y comunicar a los pacientes– que los beneficios de la vacunación compensan con creces los riesgos gracias, en gran parte, a estas medidas. </a:t>
            </a:r>
          </a:p>
          <a:p>
            <a:endParaRPr lang="es-ES_tradnl" noProof="0" dirty="0"/>
          </a:p>
        </p:txBody>
      </p:sp>
      <p:sp>
        <p:nvSpPr>
          <p:cNvPr id="4" name="Slide Number Placeholder 3"/>
          <p:cNvSpPr>
            <a:spLocks noGrp="1"/>
          </p:cNvSpPr>
          <p:nvPr>
            <p:ph type="sldNum" sz="quarter" idx="5"/>
          </p:nvPr>
        </p:nvSpPr>
        <p:spPr/>
        <p:txBody>
          <a:bodyPr/>
          <a:lstStyle/>
          <a:p>
            <a:fld id="{5A9A7AE5-EAF5-FC4A-BD77-B14DF0FB8ECE}" type="slidenum">
              <a:rPr lang="en-US" smtClean="0"/>
              <a:t>11</a:t>
            </a:fld>
            <a:endParaRPr lang="en-US"/>
          </a:p>
        </p:txBody>
      </p:sp>
    </p:spTree>
    <p:extLst>
      <p:ext uri="{BB962C8B-B14F-4D97-AF65-F5344CB8AC3E}">
        <p14:creationId xmlns:p14="http://schemas.microsoft.com/office/powerpoint/2010/main" val="40962703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kern="1200" noProof="0" dirty="0">
                <a:solidFill>
                  <a:schemeClr val="tx1"/>
                </a:solidFill>
                <a:effectLst/>
                <a:latin typeface="+mn-lt"/>
                <a:ea typeface="+mn-ea"/>
                <a:cs typeface="+mn-cs"/>
              </a:rPr>
              <a:t>En gran forma similar a la manera en que se formulan los calendarios de vacunación con datos </a:t>
            </a:r>
            <a:r>
              <a:rPr lang="es-ES_tradnl" sz="1200" kern="1200" noProof="0" dirty="0" err="1">
                <a:solidFill>
                  <a:schemeClr val="tx1"/>
                </a:solidFill>
                <a:effectLst/>
                <a:latin typeface="+mn-lt"/>
                <a:ea typeface="+mn-ea"/>
                <a:cs typeface="+mn-cs"/>
              </a:rPr>
              <a:t>cient</a:t>
            </a:r>
            <a:r>
              <a:rPr lang="es-AR" sz="1200" kern="1200" noProof="0" dirty="0" err="1">
                <a:solidFill>
                  <a:schemeClr val="tx1"/>
                </a:solidFill>
                <a:effectLst/>
                <a:latin typeface="+mn-lt"/>
                <a:ea typeface="+mn-ea"/>
                <a:cs typeface="+mn-cs"/>
              </a:rPr>
              <a:t>íficos</a:t>
            </a:r>
            <a:r>
              <a:rPr lang="es-AR" sz="1200" kern="1200" noProof="0" dirty="0">
                <a:solidFill>
                  <a:schemeClr val="tx1"/>
                </a:solidFill>
                <a:effectLst/>
                <a:latin typeface="+mn-lt"/>
                <a:ea typeface="+mn-ea"/>
                <a:cs typeface="+mn-cs"/>
              </a:rPr>
              <a:t> robustos, las medidas de inocuidad vacunal son minuciosas y están arraigadas en prácticas científicas rigurosas para fundamentar las pruebas, el control y la vigilancia de las vacunas</a:t>
            </a:r>
            <a:r>
              <a:rPr lang="es-ES_tradnl" sz="1200" kern="1200" noProof="0" dirty="0">
                <a:solidFill>
                  <a:schemeClr val="tx1"/>
                </a:solidFill>
                <a:effectLst/>
                <a:latin typeface="+mn-lt"/>
                <a:ea typeface="+mn-ea"/>
                <a:cs typeface="+mn-cs"/>
              </a:rPr>
              <a:t>. </a:t>
            </a:r>
          </a:p>
          <a:p>
            <a:endParaRPr lang="es-ES_tradnl" sz="1200" kern="1200" noProof="0" dirty="0">
              <a:solidFill>
                <a:schemeClr val="tx1"/>
              </a:solidFill>
              <a:effectLst/>
              <a:latin typeface="+mn-lt"/>
              <a:ea typeface="+mn-ea"/>
              <a:cs typeface="+mn-cs"/>
            </a:endParaRPr>
          </a:p>
          <a:p>
            <a:r>
              <a:rPr lang="es-ES_tradnl" sz="1200" kern="1200" noProof="0" dirty="0">
                <a:solidFill>
                  <a:schemeClr val="tx1"/>
                </a:solidFill>
                <a:effectLst/>
                <a:latin typeface="+mn-lt"/>
                <a:ea typeface="+mn-ea"/>
                <a:cs typeface="+mn-cs"/>
              </a:rPr>
              <a:t>Pero, al igual que todos los medicamentos, las vacunas pueden tener efectos secundarios. </a:t>
            </a:r>
          </a:p>
          <a:p>
            <a:endParaRPr lang="es-ES_tradnl" sz="1200" kern="1200" noProof="0" dirty="0">
              <a:solidFill>
                <a:schemeClr val="tx1"/>
              </a:solidFill>
              <a:effectLst/>
              <a:latin typeface="+mn-lt"/>
              <a:ea typeface="+mn-ea"/>
              <a:cs typeface="+mn-cs"/>
            </a:endParaRPr>
          </a:p>
          <a:p>
            <a:r>
              <a:rPr lang="es-ES_tradnl" sz="1200" kern="1200" noProof="0" dirty="0">
                <a:solidFill>
                  <a:schemeClr val="tx1"/>
                </a:solidFill>
                <a:effectLst/>
                <a:latin typeface="+mn-lt"/>
                <a:ea typeface="+mn-ea"/>
                <a:cs typeface="+mn-cs"/>
              </a:rPr>
              <a:t>La prueba, el control y la vigilancia tienen lugar antes y después de la introducción de una vacuna para reducir al mínimo todo efecto secundario posible y garantizar que todas las vacunas sean inocuas y eficaces (fuente: https://vaccine-safety-training.org/expectations-towards-safety-of-vaccines.html).</a:t>
            </a:r>
          </a:p>
          <a:p>
            <a:endParaRPr lang="es-ES_tradnl" sz="1200" kern="1200" noProof="0" dirty="0">
              <a:solidFill>
                <a:schemeClr val="tx1"/>
              </a:solidFill>
              <a:effectLst/>
              <a:latin typeface="+mn-lt"/>
              <a:ea typeface="+mn-ea"/>
              <a:cs typeface="+mn-cs"/>
            </a:endParaRPr>
          </a:p>
          <a:p>
            <a:r>
              <a:rPr lang="es-ES_tradnl" sz="1200" kern="1200" noProof="0" dirty="0">
                <a:solidFill>
                  <a:schemeClr val="tx1"/>
                </a:solidFill>
                <a:effectLst/>
                <a:latin typeface="+mn-lt"/>
                <a:ea typeface="+mn-ea"/>
                <a:cs typeface="+mn-cs"/>
              </a:rPr>
              <a:t>La OMS colabora estrechamente con las autoridades reguladoras nacionales para garantizar la formulación de normas y pautas internacionales así como el acceso fácil a ellas para evaluar la calidad, la inocuidad y la </a:t>
            </a:r>
            <a:r>
              <a:rPr lang="es-ES_tradnl" sz="1200" kern="1200" noProof="0" dirty="0" err="1">
                <a:solidFill>
                  <a:schemeClr val="tx1"/>
                </a:solidFill>
                <a:effectLst/>
                <a:latin typeface="+mn-lt"/>
                <a:ea typeface="+mn-ea"/>
                <a:cs typeface="+mn-cs"/>
              </a:rPr>
              <a:t>inmunogenia</a:t>
            </a:r>
            <a:r>
              <a:rPr lang="es-ES_tradnl" sz="1200" kern="1200" noProof="0" dirty="0">
                <a:solidFill>
                  <a:schemeClr val="tx1"/>
                </a:solidFill>
                <a:effectLst/>
                <a:latin typeface="+mn-lt"/>
                <a:ea typeface="+mn-ea"/>
                <a:cs typeface="+mn-cs"/>
              </a:rPr>
              <a:t> de las vacunas. </a:t>
            </a:r>
          </a:p>
          <a:p>
            <a:endParaRPr lang="es-ES_tradnl" sz="1200" kern="1200" noProof="0" dirty="0">
              <a:solidFill>
                <a:schemeClr val="tx1"/>
              </a:solidFill>
              <a:effectLst/>
              <a:latin typeface="+mn-lt"/>
              <a:ea typeface="+mn-ea"/>
              <a:cs typeface="+mn-cs"/>
            </a:endParaRPr>
          </a:p>
          <a:p>
            <a:r>
              <a:rPr lang="es-ES_tradnl" sz="1200" kern="1200" noProof="0" dirty="0">
                <a:solidFill>
                  <a:schemeClr val="tx1"/>
                </a:solidFill>
                <a:effectLst/>
                <a:latin typeface="+mn-lt"/>
                <a:ea typeface="+mn-ea"/>
                <a:cs typeface="+mn-cs"/>
              </a:rPr>
              <a:t>El proceso de concesión de licencias para las vacunas varía según el país pero los componentes centrales </a:t>
            </a:r>
            <a:r>
              <a:rPr lang="en-US" sz="1200" kern="1200" noProof="0" dirty="0">
                <a:solidFill>
                  <a:schemeClr val="tx1"/>
                </a:solidFill>
                <a:effectLst/>
                <a:latin typeface="+mn-lt"/>
                <a:ea typeface="+mn-ea"/>
                <a:cs typeface="+mn-cs"/>
              </a:rPr>
              <a:t>son, </a:t>
            </a:r>
            <a:r>
              <a:rPr lang="en-US" sz="1200" kern="1200" noProof="0" dirty="0" err="1">
                <a:solidFill>
                  <a:schemeClr val="tx1"/>
                </a:solidFill>
                <a:effectLst/>
                <a:latin typeface="+mn-lt"/>
                <a:ea typeface="+mn-ea"/>
                <a:cs typeface="+mn-cs"/>
              </a:rPr>
              <a:t>en</a:t>
            </a:r>
            <a:r>
              <a:rPr lang="en-US" sz="1200" kern="1200" noProof="0" dirty="0">
                <a:solidFill>
                  <a:schemeClr val="tx1"/>
                </a:solidFill>
                <a:effectLst/>
                <a:latin typeface="+mn-lt"/>
                <a:ea typeface="+mn-ea"/>
                <a:cs typeface="+mn-cs"/>
              </a:rPr>
              <a:t> gran </a:t>
            </a:r>
            <a:r>
              <a:rPr lang="en-US" sz="1200" kern="1200" noProof="0" dirty="0" err="1">
                <a:solidFill>
                  <a:schemeClr val="tx1"/>
                </a:solidFill>
                <a:effectLst/>
                <a:latin typeface="+mn-lt"/>
                <a:ea typeface="+mn-ea"/>
                <a:cs typeface="+mn-cs"/>
              </a:rPr>
              <a:t>medida</a:t>
            </a:r>
            <a:r>
              <a:rPr lang="en-US" sz="1200" kern="1200" noProof="0" dirty="0">
                <a:solidFill>
                  <a:schemeClr val="tx1"/>
                </a:solidFill>
                <a:effectLst/>
                <a:latin typeface="+mn-lt"/>
                <a:ea typeface="+mn-ea"/>
                <a:cs typeface="+mn-cs"/>
              </a:rPr>
              <a:t>, los </a:t>
            </a:r>
            <a:r>
              <a:rPr lang="en-US" sz="1200" kern="1200" noProof="0" dirty="0" err="1">
                <a:solidFill>
                  <a:schemeClr val="tx1"/>
                </a:solidFill>
                <a:effectLst/>
                <a:latin typeface="+mn-lt"/>
                <a:ea typeface="+mn-ea"/>
                <a:cs typeface="+mn-cs"/>
              </a:rPr>
              <a:t>mismos</a:t>
            </a:r>
            <a:r>
              <a:rPr lang="es-ES_tradnl" sz="1200" kern="1200" noProof="0" dirty="0">
                <a:solidFill>
                  <a:schemeClr val="tx1"/>
                </a:solidFill>
                <a:effectLst/>
                <a:latin typeface="+mn-lt"/>
                <a:ea typeface="+mn-ea"/>
                <a:cs typeface="+mn-cs"/>
              </a:rPr>
              <a:t>. </a:t>
            </a:r>
          </a:p>
          <a:p>
            <a:endParaRPr lang="es-ES_tradnl" sz="1200" kern="1200" noProof="0" dirty="0">
              <a:solidFill>
                <a:schemeClr val="tx1"/>
              </a:solidFill>
              <a:effectLst/>
              <a:latin typeface="+mn-lt"/>
              <a:ea typeface="+mn-ea"/>
              <a:cs typeface="+mn-cs"/>
            </a:endParaRPr>
          </a:p>
          <a:p>
            <a:r>
              <a:rPr lang="es-ES_tradnl" sz="1200" kern="1200" noProof="0" dirty="0">
                <a:solidFill>
                  <a:schemeClr val="tx1"/>
                </a:solidFill>
                <a:effectLst/>
                <a:latin typeface="+mn-lt"/>
                <a:ea typeface="+mn-ea"/>
                <a:cs typeface="+mn-cs"/>
              </a:rPr>
              <a:t>Antes de la </a:t>
            </a:r>
            <a:r>
              <a:rPr lang="es-ES_tradnl" sz="1200" kern="1200" noProof="0" dirty="0" err="1">
                <a:solidFill>
                  <a:schemeClr val="tx1"/>
                </a:solidFill>
                <a:effectLst/>
                <a:latin typeface="+mn-lt"/>
                <a:ea typeface="+mn-ea"/>
                <a:cs typeface="+mn-cs"/>
              </a:rPr>
              <a:t>introducci</a:t>
            </a:r>
            <a:r>
              <a:rPr lang="es-AR" sz="1200" kern="1200" noProof="0" dirty="0" err="1">
                <a:solidFill>
                  <a:schemeClr val="tx1"/>
                </a:solidFill>
                <a:effectLst/>
                <a:latin typeface="+mn-lt"/>
                <a:ea typeface="+mn-ea"/>
                <a:cs typeface="+mn-cs"/>
              </a:rPr>
              <a:t>ón</a:t>
            </a:r>
            <a:r>
              <a:rPr lang="es-AR" sz="1200" kern="1200" noProof="0" dirty="0">
                <a:solidFill>
                  <a:schemeClr val="tx1"/>
                </a:solidFill>
                <a:effectLst/>
                <a:latin typeface="+mn-lt"/>
                <a:ea typeface="+mn-ea"/>
                <a:cs typeface="+mn-cs"/>
              </a:rPr>
              <a:t> de una vacuna en un programa de vacunación, una vacuna en investigación debe atravesar varias fases de ensayos clínicos de envergadura creciente. Si la vacuna se considera inocua y eficaz, y si los beneficios compensan con creces los riesgos, se prepara la planta de fabricación para garantizar la inocuidad y calidad de la vacuna después de la concesión de la licencia</a:t>
            </a:r>
            <a:r>
              <a:rPr lang="es-ES_tradnl" sz="1200" kern="1200" noProof="0" dirty="0">
                <a:solidFill>
                  <a:schemeClr val="tx1"/>
                </a:solidFill>
                <a:effectLst/>
                <a:latin typeface="+mn-lt"/>
                <a:ea typeface="+mn-ea"/>
                <a:cs typeface="+mn-cs"/>
              </a:rPr>
              <a:t>.</a:t>
            </a:r>
          </a:p>
          <a:p>
            <a:endParaRPr lang="es-ES_tradnl" sz="1200" kern="1200" noProof="0" dirty="0">
              <a:solidFill>
                <a:schemeClr val="tx1"/>
              </a:solidFill>
              <a:effectLst/>
              <a:latin typeface="+mn-lt"/>
              <a:ea typeface="+mn-ea"/>
              <a:cs typeface="+mn-cs"/>
            </a:endParaRPr>
          </a:p>
          <a:p>
            <a:r>
              <a:rPr lang="es-ES_tradnl" sz="1200" kern="1200" noProof="0" dirty="0">
                <a:solidFill>
                  <a:schemeClr val="tx1"/>
                </a:solidFill>
                <a:effectLst/>
                <a:latin typeface="+mn-lt"/>
                <a:ea typeface="+mn-ea"/>
                <a:cs typeface="+mn-cs"/>
              </a:rPr>
              <a:t>Una vez introducida la vacuna se la controla de manera continua mediante el uso de sistemas de vigilancia extensos. Las autoridades reguladoras nacionales siguen controlando e investigando los eventos adversos tras la vacunación a fin de garantizar la inocuidad de la vacuna. Además de la vigilancia nacional, hay también una vigilancia mundial para detectar, notificar e investigar toda reacción adversa a la vacunación.</a:t>
            </a:r>
          </a:p>
          <a:p>
            <a:endParaRPr lang="es-ES_tradnl" sz="1200" kern="1200" noProof="0" dirty="0">
              <a:solidFill>
                <a:schemeClr val="tx1"/>
              </a:solidFill>
              <a:effectLst/>
              <a:latin typeface="+mn-lt"/>
              <a:ea typeface="+mn-ea"/>
              <a:cs typeface="+mn-cs"/>
            </a:endParaRPr>
          </a:p>
          <a:p>
            <a:r>
              <a:rPr lang="es-ES_tradnl" sz="1200" kern="1200" noProof="0" dirty="0">
                <a:solidFill>
                  <a:schemeClr val="tx1"/>
                </a:solidFill>
                <a:effectLst/>
                <a:latin typeface="+mn-lt"/>
                <a:ea typeface="+mn-ea"/>
                <a:cs typeface="+mn-cs"/>
              </a:rPr>
              <a:t>Gracias, en gran medida, a esta infraestructura de inocuidad vacunal robusta antes, durante y después de la introducción de la vacuna, los casos de enfermedad o lesión provocados por la vacuna son increíblemente inusuales. </a:t>
            </a:r>
          </a:p>
          <a:p>
            <a:endParaRPr lang="es-ES_tradnl" sz="1200" kern="1200" noProof="0" dirty="0">
              <a:solidFill>
                <a:schemeClr val="tx1"/>
              </a:solidFill>
              <a:effectLst/>
              <a:latin typeface="+mn-lt"/>
              <a:ea typeface="+mn-ea"/>
              <a:cs typeface="+mn-cs"/>
            </a:endParaRPr>
          </a:p>
          <a:p>
            <a:r>
              <a:rPr lang="es-ES_tradnl" sz="1200" kern="1200" noProof="0" dirty="0">
                <a:solidFill>
                  <a:schemeClr val="tx1"/>
                </a:solidFill>
                <a:effectLst/>
                <a:latin typeface="+mn-lt"/>
                <a:ea typeface="+mn-ea"/>
                <a:cs typeface="+mn-cs"/>
              </a:rPr>
              <a:t>Más adelante, analizaremos los temores y malentendidos sobre las vacunas y la vacunación, pero es importante recordar –y comunicar a los pacientes– que los beneficios de la vacunación compensan con creces los riesgos gracias, en gran parte, a estas medidas. </a:t>
            </a:r>
          </a:p>
          <a:p>
            <a:endParaRPr lang="es-AR" noProof="0" dirty="0"/>
          </a:p>
        </p:txBody>
      </p:sp>
      <p:sp>
        <p:nvSpPr>
          <p:cNvPr id="4" name="Slide Number Placeholder 3"/>
          <p:cNvSpPr>
            <a:spLocks noGrp="1"/>
          </p:cNvSpPr>
          <p:nvPr>
            <p:ph type="sldNum" sz="quarter" idx="5"/>
          </p:nvPr>
        </p:nvSpPr>
        <p:spPr/>
        <p:txBody>
          <a:bodyPr/>
          <a:lstStyle/>
          <a:p>
            <a:fld id="{5A9A7AE5-EAF5-FC4A-BD77-B14DF0FB8ECE}" type="slidenum">
              <a:rPr lang="en-US" smtClean="0"/>
              <a:t>12</a:t>
            </a:fld>
            <a:endParaRPr lang="en-US"/>
          </a:p>
        </p:txBody>
      </p:sp>
    </p:spTree>
    <p:extLst>
      <p:ext uri="{BB962C8B-B14F-4D97-AF65-F5344CB8AC3E}">
        <p14:creationId xmlns:p14="http://schemas.microsoft.com/office/powerpoint/2010/main" val="3067105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sz="1200" kern="1200" noProof="0" dirty="0">
                <a:solidFill>
                  <a:schemeClr val="tx1"/>
                </a:solidFill>
                <a:effectLst/>
                <a:latin typeface="+mn-lt"/>
                <a:ea typeface="+mn-ea"/>
                <a:cs typeface="+mn-cs"/>
              </a:rPr>
              <a:t>Sin embargo, en ciertas circunstancias no se deben administrar las vacunas. Es importante que los prestadores de atención sanitaria examinen a los pacientes en relación con la presencia de contraindicaciones y precauciones antes de administrar cada dosis de vacuna. </a:t>
            </a:r>
          </a:p>
          <a:p>
            <a:endParaRPr lang="es-AR" sz="1200" kern="1200" noProof="0" dirty="0">
              <a:solidFill>
                <a:schemeClr val="tx1"/>
              </a:solidFill>
              <a:effectLst/>
              <a:latin typeface="+mn-lt"/>
              <a:ea typeface="+mn-ea"/>
              <a:cs typeface="+mn-cs"/>
            </a:endParaRPr>
          </a:p>
          <a:p>
            <a:r>
              <a:rPr lang="es-AR" sz="1200" kern="1200" noProof="0" dirty="0">
                <a:solidFill>
                  <a:schemeClr val="tx1"/>
                </a:solidFill>
                <a:effectLst/>
                <a:latin typeface="+mn-lt"/>
                <a:ea typeface="+mn-ea"/>
                <a:cs typeface="+mn-cs"/>
              </a:rPr>
              <a:t>Una contraindicación a la vacunación es una afección inusual en un receptor que aumenta el riesgo de padecer una reacción adversa grave. Si hay una contraindicación, no se debe administrar la vacuna. Ignorar las contraindicaciones puede llevar a reacciones adversas evitables que perjudican la salud del individuo (fuente: https://www.cdc.gov/vaccines/hcp/acip-recs/general-recs/contraindications.htmlhttps://www.cdc.gov/vaccines/hcp/acip-recs/general-recs/contraindications.html). </a:t>
            </a:r>
          </a:p>
          <a:p>
            <a:endParaRPr lang="es-AR" sz="1200" kern="1200" noProof="0" dirty="0">
              <a:solidFill>
                <a:schemeClr val="tx1"/>
              </a:solidFill>
              <a:effectLst/>
              <a:latin typeface="+mn-lt"/>
              <a:ea typeface="+mn-ea"/>
              <a:cs typeface="+mn-cs"/>
            </a:endParaRPr>
          </a:p>
          <a:p>
            <a:r>
              <a:rPr lang="es-AR" sz="1200" kern="1200" noProof="0" dirty="0">
                <a:solidFill>
                  <a:schemeClr val="tx1"/>
                </a:solidFill>
                <a:effectLst/>
                <a:latin typeface="+mn-lt"/>
                <a:ea typeface="+mn-ea"/>
                <a:cs typeface="+mn-cs"/>
              </a:rPr>
              <a:t>La única contraindicación aplicable a todas las vacunas es un historial de reacción alérgica grave después de una dosis de vacuna anterior o a un componente de una vacuna (la tasa estimada de reacciones alérgicas graves a la vacunación es de 1 en 1.000.000 (fuente: https://www.cdc.gov/vaccines/vac-gen/side-effects.htm). Los profesionales sanitarios que administran vacunas deben reconocer los signos de las reacciones alérgicas y estar preparados para tomar medidas inmediatas.</a:t>
            </a:r>
          </a:p>
          <a:p>
            <a:endParaRPr lang="es-AR" sz="1200" kern="1200" noProof="0" dirty="0">
              <a:solidFill>
                <a:schemeClr val="tx1"/>
              </a:solidFill>
              <a:effectLst/>
              <a:latin typeface="+mn-lt"/>
              <a:ea typeface="+mn-ea"/>
              <a:cs typeface="+mn-cs"/>
            </a:endParaRPr>
          </a:p>
          <a:p>
            <a:r>
              <a:rPr lang="es-AR" sz="1200" kern="1200" noProof="0" dirty="0">
                <a:solidFill>
                  <a:schemeClr val="tx1"/>
                </a:solidFill>
                <a:effectLst/>
                <a:latin typeface="+mn-lt"/>
                <a:ea typeface="+mn-ea"/>
                <a:cs typeface="+mn-cs"/>
              </a:rPr>
              <a:t>Una precaución es una afección en un receptor que podría aumentar el riesgo de padecer una reacción adversa grave, provocar confusión en torno al diagnóstico o menoscabar la capacidad de la vacuna de producir inmunidad (fuente: https://www.cdc.gov/vaccines/hcp/acip-recs/general-recs/contraindications.html).</a:t>
            </a:r>
          </a:p>
          <a:p>
            <a:endParaRPr lang="es-AR" sz="1200" kern="1200" noProof="0" dirty="0">
              <a:solidFill>
                <a:schemeClr val="tx1"/>
              </a:solidFill>
              <a:effectLst/>
              <a:latin typeface="+mn-lt"/>
              <a:ea typeface="+mn-ea"/>
              <a:cs typeface="+mn-cs"/>
            </a:endParaRPr>
          </a:p>
          <a:p>
            <a:r>
              <a:rPr lang="es-AR" sz="1200" kern="1200" noProof="0" dirty="0">
                <a:solidFill>
                  <a:schemeClr val="tx1"/>
                </a:solidFill>
                <a:effectLst/>
                <a:latin typeface="+mn-lt"/>
                <a:ea typeface="+mn-ea"/>
                <a:cs typeface="+mn-cs"/>
              </a:rPr>
              <a:t>Una precaución suele ser un motivo para aplazar la administración de la vacuna, si bien el profesional sanitario tal vez decida que el beneficio de la vacunación compensa con creces el riesgo de padecer una reacción adversa. </a:t>
            </a:r>
          </a:p>
          <a:p>
            <a:endParaRPr lang="es-AR" sz="1200" kern="1200" noProof="0" dirty="0">
              <a:solidFill>
                <a:schemeClr val="tx1"/>
              </a:solidFill>
              <a:effectLst/>
              <a:latin typeface="+mn-lt"/>
              <a:ea typeface="+mn-ea"/>
              <a:cs typeface="+mn-cs"/>
            </a:endParaRPr>
          </a:p>
          <a:p>
            <a:r>
              <a:rPr lang="es-AR" sz="1200" kern="1200" noProof="0" dirty="0">
                <a:solidFill>
                  <a:schemeClr val="tx1"/>
                </a:solidFill>
                <a:effectLst/>
                <a:latin typeface="+mn-lt"/>
                <a:ea typeface="+mn-ea"/>
                <a:cs typeface="+mn-cs"/>
              </a:rPr>
              <a:t>La mayoría de las contraindicaciones y precauciones son temporales y la vacuna se puede administrar más adelante. </a:t>
            </a:r>
          </a:p>
          <a:p>
            <a:endParaRPr lang="es-AR" sz="1200" kern="1200" noProof="0" dirty="0">
              <a:solidFill>
                <a:schemeClr val="tx1"/>
              </a:solidFill>
              <a:effectLst/>
              <a:latin typeface="+mn-lt"/>
              <a:ea typeface="+mn-ea"/>
              <a:cs typeface="+mn-cs"/>
            </a:endParaRPr>
          </a:p>
          <a:p>
            <a:r>
              <a:rPr lang="es-AR" sz="1200" kern="1200" noProof="0" dirty="0">
                <a:solidFill>
                  <a:schemeClr val="tx1"/>
                </a:solidFill>
                <a:effectLst/>
                <a:latin typeface="+mn-lt"/>
                <a:ea typeface="+mn-ea"/>
                <a:cs typeface="+mn-cs"/>
              </a:rPr>
              <a:t>Los profesionales sanitarios sólo deben apartarse de los calendarios de vacunación recomendados si el paciente muestra una contraindicación o precaución reconocida. Las percepciones erróneas sobre ciertas afecciones o la identificación equivocada de contraindicaciones o precauciones en algunos casos resulta en oportunidades perdidas para administrar vacunas recomendadas, con lo cual los individuos son más susceptibles a contraer una enfermedad. </a:t>
            </a:r>
          </a:p>
          <a:p>
            <a:endParaRPr lang="es-AR" sz="1200" kern="1200" noProof="0" dirty="0">
              <a:solidFill>
                <a:schemeClr val="tx1"/>
              </a:solidFill>
              <a:effectLst/>
              <a:latin typeface="+mn-lt"/>
              <a:ea typeface="+mn-ea"/>
              <a:cs typeface="+mn-cs"/>
            </a:endParaRPr>
          </a:p>
          <a:p>
            <a:r>
              <a:rPr lang="es-AR" sz="1200" kern="1200" noProof="0" dirty="0">
                <a:solidFill>
                  <a:schemeClr val="tx1"/>
                </a:solidFill>
                <a:effectLst/>
                <a:latin typeface="+mn-lt"/>
                <a:ea typeface="+mn-ea"/>
                <a:cs typeface="+mn-cs"/>
              </a:rPr>
              <a:t>Al final de esta presentación se enumeran en forma minuciosa las contraindicaciones y las precauciones para cada vacuna. </a:t>
            </a:r>
          </a:p>
        </p:txBody>
      </p:sp>
      <p:sp>
        <p:nvSpPr>
          <p:cNvPr id="4" name="Slide Number Placeholder 3"/>
          <p:cNvSpPr>
            <a:spLocks noGrp="1"/>
          </p:cNvSpPr>
          <p:nvPr>
            <p:ph type="sldNum" sz="quarter" idx="5"/>
          </p:nvPr>
        </p:nvSpPr>
        <p:spPr/>
        <p:txBody>
          <a:bodyPr/>
          <a:lstStyle/>
          <a:p>
            <a:fld id="{5A9A7AE5-EAF5-FC4A-BD77-B14DF0FB8ECE}" type="slidenum">
              <a:rPr lang="en-US" smtClean="0"/>
              <a:t>13</a:t>
            </a:fld>
            <a:endParaRPr lang="en-US"/>
          </a:p>
        </p:txBody>
      </p:sp>
    </p:spTree>
    <p:extLst>
      <p:ext uri="{BB962C8B-B14F-4D97-AF65-F5344CB8AC3E}">
        <p14:creationId xmlns:p14="http://schemas.microsoft.com/office/powerpoint/2010/main" val="27162163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sz="1200" kern="1200" noProof="0" dirty="0">
                <a:solidFill>
                  <a:schemeClr val="tx1"/>
                </a:solidFill>
                <a:effectLst/>
                <a:latin typeface="+mn-lt"/>
                <a:ea typeface="+mn-ea"/>
                <a:cs typeface="+mn-cs"/>
              </a:rPr>
              <a:t>La promoción de calendarios sistemáticos de vacunación es un componente importante de garantizar que porcentajes altos de una población estén protegidos por vacunas, lo cual a su vez genera muchos beneficios para las comunidades.</a:t>
            </a:r>
          </a:p>
          <a:p>
            <a:endParaRPr lang="es-AR" sz="1200" kern="1200" noProof="0" dirty="0">
              <a:solidFill>
                <a:schemeClr val="tx1"/>
              </a:solidFill>
              <a:effectLst/>
              <a:latin typeface="+mn-lt"/>
              <a:ea typeface="+mn-ea"/>
              <a:cs typeface="+mn-cs"/>
            </a:endParaRPr>
          </a:p>
          <a:p>
            <a:r>
              <a:rPr lang="es-AR" sz="1200" kern="1200" noProof="0" dirty="0">
                <a:solidFill>
                  <a:schemeClr val="tx1"/>
                </a:solidFill>
                <a:effectLst/>
                <a:latin typeface="+mn-lt"/>
                <a:ea typeface="+mn-ea"/>
                <a:cs typeface="+mn-cs"/>
              </a:rPr>
              <a:t>Pero es importante recordar que una tasa de cobertura vacunal alta en una población grande no significa necesariamente que todos estén protegidos. </a:t>
            </a:r>
          </a:p>
          <a:p>
            <a:endParaRPr lang="es-AR" sz="1200" kern="1200" noProof="0" dirty="0">
              <a:solidFill>
                <a:schemeClr val="tx1"/>
              </a:solidFill>
              <a:effectLst/>
              <a:latin typeface="+mn-lt"/>
              <a:ea typeface="+mn-ea"/>
              <a:cs typeface="+mn-cs"/>
            </a:endParaRPr>
          </a:p>
          <a:p>
            <a:r>
              <a:rPr lang="es-AR" sz="1200" kern="1200" noProof="0" dirty="0">
                <a:solidFill>
                  <a:schemeClr val="tx1"/>
                </a:solidFill>
                <a:effectLst/>
                <a:latin typeface="+mn-lt"/>
                <a:ea typeface="+mn-ea"/>
                <a:cs typeface="+mn-cs"/>
              </a:rPr>
              <a:t>Entre zonas amplias de tasas de cobertura altas es posible encontrar focos de cobertura baja con el potencial de generar brotes. </a:t>
            </a:r>
          </a:p>
          <a:p>
            <a:endParaRPr lang="es-AR" sz="1200" kern="1200" noProof="0" dirty="0">
              <a:solidFill>
                <a:schemeClr val="tx1"/>
              </a:solidFill>
              <a:effectLst/>
              <a:latin typeface="+mn-lt"/>
              <a:ea typeface="+mn-ea"/>
              <a:cs typeface="+mn-cs"/>
            </a:endParaRPr>
          </a:p>
          <a:p>
            <a:r>
              <a:rPr lang="es-AR" sz="1200" kern="1200" noProof="0" dirty="0">
                <a:solidFill>
                  <a:schemeClr val="tx1"/>
                </a:solidFill>
                <a:effectLst/>
                <a:latin typeface="+mn-lt"/>
                <a:ea typeface="+mn-ea"/>
                <a:cs typeface="+mn-cs"/>
              </a:rPr>
              <a:t>El sarampión suele ser la primera enfermedad infecciosa en sacar provecho de estos focos de cobertura vacunal baja porque es una de las enfermedades más contagiosas. </a:t>
            </a:r>
          </a:p>
          <a:p>
            <a:endParaRPr lang="es-AR" sz="1200" kern="1200" noProof="0" dirty="0">
              <a:solidFill>
                <a:schemeClr val="tx1"/>
              </a:solidFill>
              <a:effectLst/>
              <a:latin typeface="+mn-lt"/>
              <a:ea typeface="+mn-ea"/>
              <a:cs typeface="+mn-cs"/>
            </a:endParaRPr>
          </a:p>
          <a:p>
            <a:r>
              <a:rPr lang="es-AR" sz="1200" kern="1200" noProof="0" dirty="0">
                <a:solidFill>
                  <a:schemeClr val="tx1"/>
                </a:solidFill>
                <a:effectLst/>
                <a:latin typeface="+mn-lt"/>
                <a:ea typeface="+mn-ea"/>
                <a:cs typeface="+mn-cs"/>
              </a:rPr>
              <a:t>Si la cobertura de la vacuna </a:t>
            </a:r>
            <a:r>
              <a:rPr lang="es-AR" sz="1200" kern="1200" noProof="0" dirty="0" err="1">
                <a:solidFill>
                  <a:schemeClr val="tx1"/>
                </a:solidFill>
                <a:effectLst/>
                <a:latin typeface="+mn-lt"/>
                <a:ea typeface="+mn-ea"/>
                <a:cs typeface="+mn-cs"/>
              </a:rPr>
              <a:t>antisarampionosa</a:t>
            </a:r>
            <a:r>
              <a:rPr lang="es-AR" sz="1200" kern="1200" noProof="0" dirty="0">
                <a:solidFill>
                  <a:schemeClr val="tx1"/>
                </a:solidFill>
                <a:effectLst/>
                <a:latin typeface="+mn-lt"/>
                <a:ea typeface="+mn-ea"/>
                <a:cs typeface="+mn-cs"/>
              </a:rPr>
              <a:t> en una comunidad cae por debajo del 96 por ciento, el sarampión puede comenzar a propagarse. Cuando esto ocurre, un caso de sarampión se puede convertir rápidamente en un brote.</a:t>
            </a:r>
          </a:p>
          <a:p>
            <a:endParaRPr lang="es-AR" sz="1200" kern="1200" noProof="0" dirty="0">
              <a:solidFill>
                <a:schemeClr val="tx1"/>
              </a:solidFill>
              <a:effectLst/>
              <a:latin typeface="+mn-lt"/>
              <a:ea typeface="+mn-ea"/>
              <a:cs typeface="+mn-cs"/>
            </a:endParaRPr>
          </a:p>
          <a:p>
            <a:r>
              <a:rPr lang="es-AR" sz="1200" kern="1200" noProof="0" dirty="0">
                <a:solidFill>
                  <a:schemeClr val="tx1"/>
                </a:solidFill>
                <a:effectLst/>
                <a:latin typeface="+mn-lt"/>
                <a:ea typeface="+mn-ea"/>
                <a:cs typeface="+mn-cs"/>
              </a:rPr>
              <a:t>Esta situación trágica y evitable se ha repetido varias veces en los últimos años en todo el mundo, incluso en Rumania, Moldova, Serbia, Estados Unidos, Francia, Italia, Grecia, Brasil y las Filipinas y en muchos otros países.</a:t>
            </a:r>
          </a:p>
          <a:p>
            <a:endParaRPr lang="es-AR" sz="1200" kern="1200" noProof="0" dirty="0">
              <a:solidFill>
                <a:schemeClr val="tx1"/>
              </a:solidFill>
              <a:effectLst/>
              <a:latin typeface="+mn-lt"/>
              <a:ea typeface="+mn-ea"/>
              <a:cs typeface="+mn-cs"/>
            </a:endParaRPr>
          </a:p>
          <a:p>
            <a:r>
              <a:rPr lang="es-AR" sz="1200" kern="1200" noProof="0" dirty="0">
                <a:solidFill>
                  <a:schemeClr val="tx1"/>
                </a:solidFill>
                <a:effectLst/>
                <a:latin typeface="+mn-lt"/>
                <a:ea typeface="+mn-ea"/>
                <a:cs typeface="+mn-cs"/>
              </a:rPr>
              <a:t>Con una vacuna </a:t>
            </a:r>
            <a:r>
              <a:rPr lang="es-AR" sz="1200" kern="1200" noProof="0" dirty="0" err="1">
                <a:solidFill>
                  <a:schemeClr val="tx1"/>
                </a:solidFill>
                <a:effectLst/>
                <a:latin typeface="+mn-lt"/>
                <a:ea typeface="+mn-ea"/>
                <a:cs typeface="+mn-cs"/>
              </a:rPr>
              <a:t>antisarampionosa</a:t>
            </a:r>
            <a:r>
              <a:rPr lang="es-AR" sz="1200" kern="1200" noProof="0" dirty="0">
                <a:solidFill>
                  <a:schemeClr val="tx1"/>
                </a:solidFill>
                <a:effectLst/>
                <a:latin typeface="+mn-lt"/>
                <a:ea typeface="+mn-ea"/>
                <a:cs typeface="+mn-cs"/>
              </a:rPr>
              <a:t> inocua y eficaz en el mercado, estos brotes –y el sufrimiento que han provocado– son completamente evitables. </a:t>
            </a:r>
          </a:p>
        </p:txBody>
      </p:sp>
      <p:sp>
        <p:nvSpPr>
          <p:cNvPr id="4" name="Slide Number Placeholder 3"/>
          <p:cNvSpPr>
            <a:spLocks noGrp="1"/>
          </p:cNvSpPr>
          <p:nvPr>
            <p:ph type="sldNum" sz="quarter" idx="5"/>
          </p:nvPr>
        </p:nvSpPr>
        <p:spPr/>
        <p:txBody>
          <a:bodyPr/>
          <a:lstStyle/>
          <a:p>
            <a:fld id="{5A9A7AE5-EAF5-FC4A-BD77-B14DF0FB8ECE}" type="slidenum">
              <a:rPr lang="en-US" smtClean="0"/>
              <a:t>14</a:t>
            </a:fld>
            <a:endParaRPr lang="en-US"/>
          </a:p>
        </p:txBody>
      </p:sp>
    </p:spTree>
    <p:extLst>
      <p:ext uri="{BB962C8B-B14F-4D97-AF65-F5344CB8AC3E}">
        <p14:creationId xmlns:p14="http://schemas.microsoft.com/office/powerpoint/2010/main" val="2049472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algunas</a:t>
            </a:r>
            <a:r>
              <a:rPr lang="en-US" sz="1200" kern="1200" dirty="0">
                <a:solidFill>
                  <a:schemeClr val="tx1"/>
                </a:solidFill>
                <a:effectLst/>
                <a:latin typeface="+mn-lt"/>
                <a:ea typeface="+mn-ea"/>
                <a:cs typeface="+mn-cs"/>
              </a:rPr>
              <a:t> </a:t>
            </a:r>
            <a:r>
              <a:rPr lang="es-AR" sz="1200" kern="1200" dirty="0">
                <a:solidFill>
                  <a:schemeClr val="tx1"/>
                </a:solidFill>
                <a:effectLst/>
                <a:latin typeface="+mn-lt"/>
                <a:ea typeface="+mn-ea"/>
                <a:cs typeface="+mn-cs"/>
              </a:rPr>
              <a:t>áreas, la baja cobertura vacunal es provocada por sistemas de salud débiles, o la falta de la infraestructura necesaria o la ejecución para garantizar que las vacunas lleguen a las poblaciones que más las necesitan</a:t>
            </a:r>
            <a:r>
              <a:rPr lang="es-ES_tradnl" sz="1200" kern="1200" noProof="0" dirty="0">
                <a:solidFill>
                  <a:schemeClr val="tx1"/>
                </a:solidFill>
                <a:effectLst/>
                <a:latin typeface="+mn-lt"/>
                <a:ea typeface="+mn-ea"/>
                <a:cs typeface="+mn-cs"/>
              </a:rPr>
              <a:t>.</a:t>
            </a:r>
          </a:p>
          <a:p>
            <a:endParaRPr lang="es-ES_tradnl" sz="1200" kern="1200" noProof="0" dirty="0">
              <a:solidFill>
                <a:schemeClr val="tx1"/>
              </a:solidFill>
              <a:effectLst/>
              <a:latin typeface="+mn-lt"/>
              <a:ea typeface="+mn-ea"/>
              <a:cs typeface="+mn-cs"/>
            </a:endParaRPr>
          </a:p>
          <a:p>
            <a:r>
              <a:rPr lang="es-ES_tradnl" sz="1200" kern="1200" noProof="0" dirty="0">
                <a:solidFill>
                  <a:schemeClr val="tx1"/>
                </a:solidFill>
                <a:effectLst/>
                <a:latin typeface="+mn-lt"/>
                <a:ea typeface="+mn-ea"/>
                <a:cs typeface="+mn-cs"/>
              </a:rPr>
              <a:t>Pero, cada vez más, la cobertura baja es resultado de concepciones erróneas comunes sobre las vacunas y la vacunación. </a:t>
            </a:r>
          </a:p>
          <a:p>
            <a:endParaRPr lang="es-ES_tradnl" sz="1200" kern="1200" noProof="0" dirty="0">
              <a:solidFill>
                <a:schemeClr val="tx1"/>
              </a:solidFill>
              <a:effectLst/>
              <a:latin typeface="+mn-lt"/>
              <a:ea typeface="+mn-ea"/>
              <a:cs typeface="+mn-cs"/>
            </a:endParaRPr>
          </a:p>
          <a:p>
            <a:r>
              <a:rPr lang="es-ES_tradnl" sz="1200" kern="1200" noProof="0" dirty="0">
                <a:solidFill>
                  <a:schemeClr val="tx1"/>
                </a:solidFill>
                <a:effectLst/>
                <a:latin typeface="+mn-lt"/>
                <a:ea typeface="+mn-ea"/>
                <a:cs typeface="+mn-cs"/>
              </a:rPr>
              <a:t>Un mito común es que las vacunas producen autismo.</a:t>
            </a:r>
          </a:p>
          <a:p>
            <a:endParaRPr lang="es-ES_tradnl" sz="1200" kern="1200" noProof="0" dirty="0">
              <a:solidFill>
                <a:schemeClr val="tx1"/>
              </a:solidFill>
              <a:effectLst/>
              <a:latin typeface="+mn-lt"/>
              <a:ea typeface="+mn-ea"/>
              <a:cs typeface="+mn-cs"/>
            </a:endParaRPr>
          </a:p>
          <a:p>
            <a:pPr marL="0" lvl="0" indent="0">
              <a:buFont typeface="Arial" panose="020B0604020202020204" pitchFamily="34" charset="0"/>
              <a:buNone/>
            </a:pPr>
            <a:r>
              <a:rPr lang="es-ES_tradnl" sz="1200" kern="1200" noProof="0" dirty="0">
                <a:solidFill>
                  <a:schemeClr val="tx1"/>
                </a:solidFill>
                <a:effectLst/>
                <a:latin typeface="+mn-lt"/>
                <a:ea typeface="+mn-ea"/>
                <a:cs typeface="+mn-cs"/>
              </a:rPr>
              <a:t>Este mito está fundado, en gran medida, por un estudio de 1998 en el que se generaron inquietudes sobre un posible vínculo entre la vacuna triple vírica (</a:t>
            </a:r>
            <a:r>
              <a:rPr lang="es-ES_tradnl" sz="1200" kern="1200" noProof="0" dirty="0" err="1">
                <a:solidFill>
                  <a:schemeClr val="tx1"/>
                </a:solidFill>
                <a:effectLst/>
                <a:latin typeface="+mn-lt"/>
                <a:ea typeface="+mn-ea"/>
                <a:cs typeface="+mn-cs"/>
              </a:rPr>
              <a:t>MMR</a:t>
            </a:r>
            <a:r>
              <a:rPr lang="es-ES_tradnl" sz="1200" kern="1200" noProof="0" dirty="0">
                <a:solidFill>
                  <a:schemeClr val="tx1"/>
                </a:solidFill>
                <a:effectLst/>
                <a:latin typeface="+mn-lt"/>
                <a:ea typeface="+mn-ea"/>
                <a:cs typeface="+mn-cs"/>
              </a:rPr>
              <a:t>) y el autismo.</a:t>
            </a:r>
          </a:p>
          <a:p>
            <a:pPr marL="0" lvl="0" indent="0">
              <a:buFont typeface="Arial" panose="020B0604020202020204" pitchFamily="34" charset="0"/>
              <a:buNone/>
            </a:pPr>
            <a:endParaRPr lang="es-ES_tradnl" sz="1200" kern="1200" noProof="0" dirty="0">
              <a:solidFill>
                <a:schemeClr val="tx1"/>
              </a:solidFill>
              <a:effectLst/>
              <a:latin typeface="+mn-lt"/>
              <a:ea typeface="+mn-ea"/>
              <a:cs typeface="+mn-cs"/>
            </a:endParaRPr>
          </a:p>
          <a:p>
            <a:pPr marL="0" lvl="0" indent="0">
              <a:buFont typeface="Arial" panose="020B0604020202020204" pitchFamily="34" charset="0"/>
              <a:buNone/>
            </a:pPr>
            <a:r>
              <a:rPr lang="es-ES_tradnl" sz="1200" kern="1200" noProof="0" dirty="0">
                <a:solidFill>
                  <a:schemeClr val="tx1"/>
                </a:solidFill>
                <a:effectLst/>
                <a:latin typeface="+mn-lt"/>
                <a:ea typeface="+mn-ea"/>
                <a:cs typeface="+mn-cs"/>
              </a:rPr>
              <a:t>Después de su publicación, se determinó que este estudio era erróneo y fraudulento. Se retiró y se revocó la matrícula médica del autor principal.</a:t>
            </a:r>
          </a:p>
          <a:p>
            <a:pPr marL="0" lvl="0" indent="0">
              <a:buFont typeface="Arial" panose="020B0604020202020204" pitchFamily="34" charset="0"/>
              <a:buNone/>
            </a:pPr>
            <a:endParaRPr lang="es-ES_tradnl" sz="1200" kern="1200" noProof="0" dirty="0">
              <a:solidFill>
                <a:schemeClr val="tx1"/>
              </a:solidFill>
              <a:effectLst/>
              <a:latin typeface="+mn-lt"/>
              <a:ea typeface="+mn-ea"/>
              <a:cs typeface="+mn-cs"/>
            </a:endParaRPr>
          </a:p>
          <a:p>
            <a:pPr marL="0" lvl="0" indent="0">
              <a:buFont typeface="Arial" panose="020B0604020202020204" pitchFamily="34" charset="0"/>
              <a:buNone/>
            </a:pPr>
            <a:r>
              <a:rPr lang="es-ES_tradnl" sz="1200" kern="1200" noProof="0" dirty="0">
                <a:solidFill>
                  <a:schemeClr val="tx1"/>
                </a:solidFill>
                <a:effectLst/>
                <a:latin typeface="+mn-lt"/>
                <a:ea typeface="+mn-ea"/>
                <a:cs typeface="+mn-cs"/>
              </a:rPr>
              <a:t>Muchos estudios subsiguientes no mostraron prueba de la existencia de un vínculo entre la vacuna triple vírica y el autismo, o cualquier otra vacuna y el autismo. Información adicional sobre este tema de los Centros de los EE. UU. para el Control y la Prevención de Enfermedades se incluye en el material al final de esta presentación.</a:t>
            </a:r>
          </a:p>
        </p:txBody>
      </p:sp>
      <p:sp>
        <p:nvSpPr>
          <p:cNvPr id="4" name="Slide Number Placeholder 3"/>
          <p:cNvSpPr>
            <a:spLocks noGrp="1"/>
          </p:cNvSpPr>
          <p:nvPr>
            <p:ph type="sldNum" sz="quarter" idx="5"/>
          </p:nvPr>
        </p:nvSpPr>
        <p:spPr/>
        <p:txBody>
          <a:bodyPr/>
          <a:lstStyle/>
          <a:p>
            <a:fld id="{5A9A7AE5-EAF5-FC4A-BD77-B14DF0FB8ECE}" type="slidenum">
              <a:rPr lang="en-US" smtClean="0"/>
              <a:t>15</a:t>
            </a:fld>
            <a:endParaRPr lang="en-US"/>
          </a:p>
        </p:txBody>
      </p:sp>
    </p:spTree>
    <p:extLst>
      <p:ext uri="{BB962C8B-B14F-4D97-AF65-F5344CB8AC3E}">
        <p14:creationId xmlns:p14="http://schemas.microsoft.com/office/powerpoint/2010/main" val="17473284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sz="1200" kern="1200" noProof="0" dirty="0">
                <a:solidFill>
                  <a:schemeClr val="tx1"/>
                </a:solidFill>
                <a:effectLst/>
                <a:latin typeface="+mn-lt"/>
                <a:ea typeface="+mn-ea"/>
                <a:cs typeface="+mn-cs"/>
              </a:rPr>
              <a:t>Otro mito común es que el calendario sistemático de vacunación expone al niño a demasiados agentes patógenos. Este mito puede llevar a los padres a retrasar la administración de algunas vacunas.</a:t>
            </a:r>
          </a:p>
          <a:p>
            <a:endParaRPr lang="es-AR" sz="1200" kern="1200" noProof="0" dirty="0">
              <a:solidFill>
                <a:schemeClr val="tx1"/>
              </a:solidFill>
              <a:effectLst/>
              <a:latin typeface="+mn-lt"/>
              <a:ea typeface="+mn-ea"/>
              <a:cs typeface="+mn-cs"/>
            </a:endParaRPr>
          </a:p>
          <a:p>
            <a:pPr marL="0" lvl="0" indent="0">
              <a:buFont typeface="Arial" panose="020B0604020202020204" pitchFamily="34" charset="0"/>
              <a:buNone/>
            </a:pPr>
            <a:r>
              <a:rPr lang="es-AR" sz="1200" kern="1200" noProof="0" dirty="0">
                <a:solidFill>
                  <a:schemeClr val="tx1"/>
                </a:solidFill>
                <a:effectLst/>
                <a:latin typeface="+mn-lt"/>
                <a:ea typeface="+mn-ea"/>
                <a:cs typeface="+mn-cs"/>
              </a:rPr>
              <a:t>Desde el momento del nacimiento, el bebé está expuesto a billones de bacterias y virus, a los cuales el sistema inmunitario responde y produce anticuerpos.</a:t>
            </a:r>
          </a:p>
          <a:p>
            <a:pPr marL="0" lvl="0" indent="0">
              <a:buFont typeface="Arial" panose="020B0604020202020204" pitchFamily="34" charset="0"/>
              <a:buNone/>
            </a:pPr>
            <a:endParaRPr lang="es-AR" sz="1200" kern="1200" noProof="0" dirty="0">
              <a:solidFill>
                <a:schemeClr val="tx1"/>
              </a:solidFill>
              <a:effectLst/>
              <a:latin typeface="+mn-lt"/>
              <a:ea typeface="+mn-ea"/>
              <a:cs typeface="+mn-cs"/>
            </a:endParaRPr>
          </a:p>
          <a:p>
            <a:pPr marL="0" lvl="0" indent="0">
              <a:buFont typeface="Arial" panose="020B0604020202020204" pitchFamily="34" charset="0"/>
              <a:buNone/>
            </a:pPr>
            <a:r>
              <a:rPr lang="es-AR" sz="1200" kern="1200" noProof="0" dirty="0">
                <a:solidFill>
                  <a:schemeClr val="tx1"/>
                </a:solidFill>
                <a:effectLst/>
                <a:latin typeface="+mn-lt"/>
                <a:ea typeface="+mn-ea"/>
                <a:cs typeface="+mn-cs"/>
              </a:rPr>
              <a:t>No solo el sistema inmunitario del niño es más capaz de responder a las vacunas sino que el retraso de las vacunas aumenta la cantidad de tiempo que el niño queda vulnerable a las enfermedades.</a:t>
            </a:r>
          </a:p>
          <a:p>
            <a:pPr marL="0" lvl="0" indent="0">
              <a:buFont typeface="Arial" panose="020B0604020202020204" pitchFamily="34" charset="0"/>
              <a:buNone/>
            </a:pPr>
            <a:endParaRPr lang="es-AR" sz="1200" kern="1200" noProof="0" dirty="0">
              <a:solidFill>
                <a:schemeClr val="tx1"/>
              </a:solidFill>
              <a:effectLst/>
              <a:latin typeface="+mn-lt"/>
              <a:ea typeface="+mn-ea"/>
              <a:cs typeface="+mn-cs"/>
            </a:endParaRPr>
          </a:p>
          <a:p>
            <a:pPr marL="0" lvl="0" indent="0">
              <a:buFont typeface="Arial" panose="020B0604020202020204" pitchFamily="34" charset="0"/>
              <a:buNone/>
            </a:pPr>
            <a:r>
              <a:rPr lang="es-AR" sz="1200" kern="1200" noProof="0" dirty="0">
                <a:solidFill>
                  <a:schemeClr val="tx1"/>
                </a:solidFill>
                <a:effectLst/>
                <a:latin typeface="+mn-lt"/>
                <a:ea typeface="+mn-ea"/>
                <a:cs typeface="+mn-cs"/>
              </a:rPr>
              <a:t>No hay datos que corroboren que el espaciamiento del calendario disminuye el riesgo de reacciones adversas, pero sí hay datos que indican que el calendario de vacunación recomendado es la manera más eficiente de proteger a los niños de enfermedades </a:t>
            </a:r>
            <a:r>
              <a:rPr lang="es-AR" sz="1200" kern="1200" noProof="0" dirty="0" err="1">
                <a:solidFill>
                  <a:schemeClr val="tx1"/>
                </a:solidFill>
                <a:effectLst/>
                <a:latin typeface="+mn-lt"/>
                <a:ea typeface="+mn-ea"/>
                <a:cs typeface="+mn-cs"/>
              </a:rPr>
              <a:t>vacunoprevenibles</a:t>
            </a:r>
            <a:r>
              <a:rPr lang="es-AR" sz="1200" kern="1200" noProof="0" dirty="0">
                <a:solidFill>
                  <a:schemeClr val="tx1"/>
                </a:solidFill>
                <a:effectLst/>
                <a:latin typeface="+mn-lt"/>
                <a:ea typeface="+mn-ea"/>
                <a:cs typeface="+mn-cs"/>
              </a:rPr>
              <a:t>.</a:t>
            </a:r>
          </a:p>
          <a:p>
            <a:pPr marL="0" lvl="0" indent="0">
              <a:buFont typeface="Arial" panose="020B0604020202020204" pitchFamily="34" charset="0"/>
              <a:buNone/>
            </a:pPr>
            <a:endParaRPr lang="es-AR" sz="1200" kern="1200" noProof="0" dirty="0">
              <a:solidFill>
                <a:schemeClr val="tx1"/>
              </a:solidFill>
              <a:effectLst/>
              <a:latin typeface="+mn-lt"/>
              <a:ea typeface="+mn-ea"/>
              <a:cs typeface="+mn-cs"/>
            </a:endParaRPr>
          </a:p>
          <a:p>
            <a:pPr marL="0" lvl="0" indent="0">
              <a:buFont typeface="Arial" panose="020B0604020202020204" pitchFamily="34" charset="0"/>
              <a:buNone/>
            </a:pPr>
            <a:r>
              <a:rPr lang="es-AR" sz="1200" kern="1200" noProof="0" dirty="0">
                <a:solidFill>
                  <a:schemeClr val="tx1"/>
                </a:solidFill>
                <a:effectLst/>
                <a:latin typeface="+mn-lt"/>
                <a:ea typeface="+mn-ea"/>
                <a:cs typeface="+mn-cs"/>
              </a:rPr>
              <a:t>Más importante aún, la administración de varias vacunas de una sola vez, conforme recomiendan los calendarios sistemáticos de vacunación, es inocuo y eficaz. Pero la observancia del calendario sistemático de vacunación también entraña beneficios logísticos: la administración de varias vacunas en una sola consulta libera tiempo y recursos para los prestadores de atención sanitaria y las personas a cargo de la atención.</a:t>
            </a:r>
          </a:p>
        </p:txBody>
      </p:sp>
      <p:sp>
        <p:nvSpPr>
          <p:cNvPr id="4" name="Slide Number Placeholder 3"/>
          <p:cNvSpPr>
            <a:spLocks noGrp="1"/>
          </p:cNvSpPr>
          <p:nvPr>
            <p:ph type="sldNum" sz="quarter" idx="5"/>
          </p:nvPr>
        </p:nvSpPr>
        <p:spPr/>
        <p:txBody>
          <a:bodyPr/>
          <a:lstStyle/>
          <a:p>
            <a:fld id="{5A9A7AE5-EAF5-FC4A-BD77-B14DF0FB8ECE}" type="slidenum">
              <a:rPr lang="en-US" smtClean="0"/>
              <a:t>16</a:t>
            </a:fld>
            <a:endParaRPr lang="en-US"/>
          </a:p>
        </p:txBody>
      </p:sp>
    </p:spTree>
    <p:extLst>
      <p:ext uri="{BB962C8B-B14F-4D97-AF65-F5344CB8AC3E}">
        <p14:creationId xmlns:p14="http://schemas.microsoft.com/office/powerpoint/2010/main" val="20352603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sz="1200" kern="1200" noProof="0" dirty="0">
                <a:solidFill>
                  <a:schemeClr val="tx1"/>
                </a:solidFill>
                <a:effectLst/>
                <a:latin typeface="+mn-lt"/>
                <a:ea typeface="+mn-ea"/>
                <a:cs typeface="+mn-cs"/>
              </a:rPr>
              <a:t>Otro mito común es que las vacunas provocan la enfermedad que están diseñadas para prevenir. Esto hace dudar a los padres sobre si deben vacunar a sus hijos porque podrían temer que la vacunación enferme a sus hijos.</a:t>
            </a:r>
          </a:p>
          <a:p>
            <a:endParaRPr lang="es-AR" sz="1200" kern="1200" noProof="0" dirty="0">
              <a:solidFill>
                <a:schemeClr val="tx1"/>
              </a:solidFill>
              <a:effectLst/>
              <a:latin typeface="+mn-lt"/>
              <a:ea typeface="+mn-ea"/>
              <a:cs typeface="+mn-cs"/>
            </a:endParaRPr>
          </a:p>
          <a:p>
            <a:r>
              <a:rPr lang="es-AR" sz="1200" kern="1200" noProof="0" dirty="0">
                <a:solidFill>
                  <a:schemeClr val="tx1"/>
                </a:solidFill>
                <a:effectLst/>
                <a:latin typeface="+mn-lt"/>
                <a:ea typeface="+mn-ea"/>
                <a:cs typeface="+mn-cs"/>
              </a:rPr>
              <a:t>Las vacunas emplean formas debilitadas o muertas de los agentes patógenos que son incapaces de provocar enfermedad. Las vacunas inactivadas no pueden causar enfermedad, y es increíblemente inusual que las vacunas atenuadas causen enfermedad.</a:t>
            </a:r>
          </a:p>
          <a:p>
            <a:endParaRPr lang="es-AR" sz="1200" kern="1200" noProof="0" dirty="0">
              <a:solidFill>
                <a:schemeClr val="tx1"/>
              </a:solidFill>
              <a:effectLst/>
              <a:latin typeface="+mn-lt"/>
              <a:ea typeface="+mn-ea"/>
              <a:cs typeface="+mn-cs"/>
            </a:endParaRPr>
          </a:p>
          <a:p>
            <a:r>
              <a:rPr lang="es-AR" sz="1200" kern="1200" noProof="0" dirty="0">
                <a:solidFill>
                  <a:schemeClr val="tx1"/>
                </a:solidFill>
                <a:effectLst/>
                <a:latin typeface="+mn-lt"/>
                <a:ea typeface="+mn-ea"/>
                <a:cs typeface="+mn-cs"/>
              </a:rPr>
              <a:t>En circunstancias inusuales, la vacunación puede dar lugar a síntomas leves que son similares a los de la enfermedad respecto de la cual la vacuna confiere protección. Estos síntomas no son infección, sino prueba de la respuesta inmunitaria del cuerpo a la vacuna.</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A9A7AE5-EAF5-FC4A-BD77-B14DF0FB8ECE}" type="slidenum">
              <a:rPr lang="en-US" smtClean="0"/>
              <a:t>17</a:t>
            </a:fld>
            <a:endParaRPr lang="en-US"/>
          </a:p>
        </p:txBody>
      </p:sp>
    </p:spTree>
    <p:extLst>
      <p:ext uri="{BB962C8B-B14F-4D97-AF65-F5344CB8AC3E}">
        <p14:creationId xmlns:p14="http://schemas.microsoft.com/office/powerpoint/2010/main" val="12523726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sz="1200" kern="1200" noProof="0" dirty="0">
                <a:solidFill>
                  <a:schemeClr val="tx1"/>
                </a:solidFill>
                <a:effectLst/>
                <a:latin typeface="+mn-lt"/>
                <a:ea typeface="+mn-ea"/>
                <a:cs typeface="+mn-cs"/>
              </a:rPr>
              <a:t>Otro mito común es que las vacunas no son inocuas y son más peligrosas que la enfermedad que previenen. Esto se desprende de un riesgo percibido bajo de enfermedad infecciosa.</a:t>
            </a:r>
          </a:p>
          <a:p>
            <a:endParaRPr lang="es-AR" sz="1200" kern="1200" noProof="0" dirty="0">
              <a:solidFill>
                <a:schemeClr val="tx1"/>
              </a:solidFill>
              <a:effectLst/>
              <a:latin typeface="+mn-lt"/>
              <a:ea typeface="+mn-ea"/>
              <a:cs typeface="+mn-cs"/>
            </a:endParaRPr>
          </a:p>
          <a:p>
            <a:pPr marL="0" lvl="0" indent="0">
              <a:buFont typeface="Arial" panose="020B0604020202020204" pitchFamily="34" charset="0"/>
              <a:buNone/>
            </a:pPr>
            <a:r>
              <a:rPr lang="es-AR" sz="1200" kern="1200" noProof="0" dirty="0">
                <a:solidFill>
                  <a:schemeClr val="tx1"/>
                </a:solidFill>
                <a:effectLst/>
                <a:latin typeface="+mn-lt"/>
                <a:ea typeface="+mn-ea"/>
                <a:cs typeface="+mn-cs"/>
              </a:rPr>
              <a:t>Los beneficios de la vacunación compensan con creces los riesgos para cada vacuna recomendada.</a:t>
            </a:r>
          </a:p>
          <a:p>
            <a:pPr marL="0" lvl="0" indent="0">
              <a:buFont typeface="Arial" panose="020B0604020202020204" pitchFamily="34" charset="0"/>
              <a:buNone/>
            </a:pPr>
            <a:endParaRPr lang="es-AR" sz="1200" kern="1200" noProof="0" dirty="0">
              <a:solidFill>
                <a:schemeClr val="tx1"/>
              </a:solidFill>
              <a:effectLst/>
              <a:latin typeface="+mn-lt"/>
              <a:ea typeface="+mn-ea"/>
              <a:cs typeface="+mn-cs"/>
            </a:endParaRPr>
          </a:p>
          <a:p>
            <a:pPr marL="0" lvl="0" indent="0">
              <a:buFont typeface="Arial" panose="020B0604020202020204" pitchFamily="34" charset="0"/>
              <a:buNone/>
            </a:pPr>
            <a:r>
              <a:rPr lang="es-AR" sz="1200" kern="1200" noProof="0" dirty="0">
                <a:solidFill>
                  <a:schemeClr val="tx1"/>
                </a:solidFill>
                <a:effectLst/>
                <a:latin typeface="+mn-lt"/>
                <a:ea typeface="+mn-ea"/>
                <a:cs typeface="+mn-cs"/>
              </a:rPr>
              <a:t>Los eventos adversos de la vacunación son increíblemente inusuales (la probabilidad de una reacción alérgica grave es de 1 en 1 millón).</a:t>
            </a:r>
          </a:p>
          <a:p>
            <a:pPr marL="0" lvl="0" indent="0">
              <a:buFont typeface="Arial" panose="020B0604020202020204" pitchFamily="34" charset="0"/>
              <a:buNone/>
            </a:pPr>
            <a:r>
              <a:rPr lang="es-AR" sz="1200" kern="1200" noProof="0" dirty="0">
                <a:solidFill>
                  <a:schemeClr val="tx1"/>
                </a:solidFill>
                <a:effectLst/>
                <a:latin typeface="+mn-lt"/>
                <a:ea typeface="+mn-ea"/>
                <a:cs typeface="+mn-cs"/>
              </a:rPr>
              <a:t>La vacunación es la mejor protección contra enfermedades que ponen en peligro la vida, las cuales se pueden diseminar y resurgir rápidamente si la cobertura vacunal es baja.</a:t>
            </a:r>
          </a:p>
          <a:p>
            <a:pPr marL="0" lvl="0" indent="0">
              <a:buFont typeface="Arial" panose="020B0604020202020204" pitchFamily="34" charset="0"/>
              <a:buNone/>
            </a:pPr>
            <a:endParaRPr lang="es-AR" sz="1200" kern="1200" noProof="0" dirty="0">
              <a:solidFill>
                <a:schemeClr val="tx1"/>
              </a:solidFill>
              <a:effectLst/>
              <a:latin typeface="+mn-lt"/>
              <a:ea typeface="+mn-ea"/>
              <a:cs typeface="+mn-cs"/>
            </a:endParaRPr>
          </a:p>
          <a:p>
            <a:pPr marL="0" lvl="0" indent="0">
              <a:buFont typeface="Arial" panose="020B0604020202020204" pitchFamily="34" charset="0"/>
              <a:buNone/>
            </a:pPr>
            <a:r>
              <a:rPr lang="es-AR" sz="1200" kern="1200" noProof="0" dirty="0">
                <a:solidFill>
                  <a:schemeClr val="tx1"/>
                </a:solidFill>
                <a:effectLst/>
                <a:latin typeface="+mn-lt"/>
                <a:ea typeface="+mn-ea"/>
                <a:cs typeface="+mn-cs"/>
              </a:rPr>
              <a:t>Los beneficios de la vacunación comprenden la prevención de enfermedades individuales y brotes a gran escala.</a:t>
            </a:r>
          </a:p>
        </p:txBody>
      </p:sp>
      <p:sp>
        <p:nvSpPr>
          <p:cNvPr id="4" name="Slide Number Placeholder 3"/>
          <p:cNvSpPr>
            <a:spLocks noGrp="1"/>
          </p:cNvSpPr>
          <p:nvPr>
            <p:ph type="sldNum" sz="quarter" idx="5"/>
          </p:nvPr>
        </p:nvSpPr>
        <p:spPr/>
        <p:txBody>
          <a:bodyPr/>
          <a:lstStyle/>
          <a:p>
            <a:fld id="{5A9A7AE5-EAF5-FC4A-BD77-B14DF0FB8ECE}" type="slidenum">
              <a:rPr lang="en-US" smtClean="0"/>
              <a:t>18</a:t>
            </a:fld>
            <a:endParaRPr lang="en-US"/>
          </a:p>
        </p:txBody>
      </p:sp>
    </p:spTree>
    <p:extLst>
      <p:ext uri="{BB962C8B-B14F-4D97-AF65-F5344CB8AC3E}">
        <p14:creationId xmlns:p14="http://schemas.microsoft.com/office/powerpoint/2010/main" val="29714829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sz="1200" kern="1200" noProof="0" dirty="0">
                <a:solidFill>
                  <a:schemeClr val="tx1"/>
                </a:solidFill>
                <a:effectLst/>
                <a:latin typeface="+mn-lt"/>
                <a:ea typeface="+mn-ea"/>
                <a:cs typeface="+mn-cs"/>
              </a:rPr>
              <a:t>Los profesionales de la salud son algunas de las fuentes más confiables de información médica para los pacientes y, por ello, desempeñan una función esencial en comunicar información precisa y aconsejar sobre la forma en que las vacunas pueden preservar la salud de los pacientes y sus seres queridos. </a:t>
            </a:r>
          </a:p>
          <a:p>
            <a:endParaRPr lang="es-AR" sz="1200" kern="1200" noProof="0" dirty="0">
              <a:solidFill>
                <a:schemeClr val="tx1"/>
              </a:solidFill>
              <a:effectLst/>
              <a:latin typeface="+mn-lt"/>
              <a:ea typeface="+mn-ea"/>
              <a:cs typeface="+mn-cs"/>
            </a:endParaRPr>
          </a:p>
          <a:p>
            <a:r>
              <a:rPr lang="es-AR" sz="1200" kern="1200" noProof="0" dirty="0">
                <a:solidFill>
                  <a:schemeClr val="tx1"/>
                </a:solidFill>
                <a:effectLst/>
                <a:latin typeface="+mn-lt"/>
                <a:ea typeface="+mn-ea"/>
                <a:cs typeface="+mn-cs"/>
              </a:rPr>
              <a:t>Al momento de mantener una conversación con los pacientes sobre las vacunas, es importante que los profesionales sanitarios aborden en forma eficiente las inquietudes y comuniquen los beneficios de la vacunación.</a:t>
            </a:r>
          </a:p>
          <a:p>
            <a:endParaRPr lang="es-AR" sz="1200" kern="1200" noProof="0" dirty="0">
              <a:solidFill>
                <a:schemeClr val="tx1"/>
              </a:solidFill>
              <a:effectLst/>
              <a:latin typeface="+mn-lt"/>
              <a:ea typeface="+mn-ea"/>
              <a:cs typeface="+mn-cs"/>
            </a:endParaRPr>
          </a:p>
          <a:p>
            <a:r>
              <a:rPr lang="es-AR" sz="1200" kern="1200" noProof="0" dirty="0">
                <a:solidFill>
                  <a:schemeClr val="tx1"/>
                </a:solidFill>
                <a:effectLst/>
                <a:latin typeface="+mn-lt"/>
                <a:ea typeface="+mn-ea"/>
                <a:cs typeface="+mn-cs"/>
              </a:rPr>
              <a:t>Son varias las estrategias para hacerlo (fuente: https://ecdc.europa.eu/sites/portal/files/media/en/publications/Publications/lets-talk-about-hesitancy-vaccination-guide.pdf):</a:t>
            </a:r>
          </a:p>
          <a:p>
            <a:endParaRPr lang="es-AR" sz="1200" kern="1200" noProof="0" dirty="0">
              <a:solidFill>
                <a:schemeClr val="tx1"/>
              </a:solidFill>
              <a:effectLst/>
              <a:latin typeface="+mn-lt"/>
              <a:ea typeface="+mn-ea"/>
              <a:cs typeface="+mn-cs"/>
            </a:endParaRPr>
          </a:p>
          <a:p>
            <a:r>
              <a:rPr lang="es-AR" sz="1200" kern="1200" noProof="0" dirty="0">
                <a:solidFill>
                  <a:schemeClr val="tx1"/>
                </a:solidFill>
                <a:effectLst/>
                <a:latin typeface="+mn-lt"/>
                <a:ea typeface="+mn-ea"/>
                <a:cs typeface="+mn-cs"/>
              </a:rPr>
              <a:t>En primer lugar, asuma que el paciente aceptará la vacuna. La investigación demuestra que las comunicaciones de los prestadores que asumen que los pacientes se vacunarán, en lugar de preguntar al paciente qué opina sobre la vacunación, son más eficaces (fuente: https://ecdc.europa.eu/sites/portal/files/media/en/publications/Publications/lets-talk-about-protection-vaccination-guide.pdf).</a:t>
            </a:r>
          </a:p>
          <a:p>
            <a:endParaRPr lang="es-AR" sz="1200" kern="1200" noProof="0" dirty="0">
              <a:solidFill>
                <a:schemeClr val="tx1"/>
              </a:solidFill>
              <a:effectLst/>
              <a:latin typeface="+mn-lt"/>
              <a:ea typeface="+mn-ea"/>
              <a:cs typeface="+mn-cs"/>
            </a:endParaRPr>
          </a:p>
          <a:p>
            <a:r>
              <a:rPr lang="es-AR" sz="1200" kern="1200" noProof="0" dirty="0">
                <a:solidFill>
                  <a:schemeClr val="tx1"/>
                </a:solidFill>
                <a:effectLst/>
                <a:latin typeface="+mn-lt"/>
                <a:ea typeface="+mn-ea"/>
                <a:cs typeface="+mn-cs"/>
              </a:rPr>
              <a:t>Si le paciente se muestra dubitativo o se resiste, escuche sus inquietudes. Infórmese sobre los motivos de su vacilación frente a las vacunas (la vacilación frente a las vacunas es la demora en aceptar o rechazar la vacunación a pesar de la disponibilidad de servicios de vacunación) (fuente: https://www.ncbi.nlm.nih.gov/pubmed/25896383). Los pacientes o los padres podrían dudar en vacunarse o vacunar a sus hijos por diferentes motivos. Algunas de las inquietudes más comunes se arraigan en la inocuidad de las vacunas, teorías o mitos de confabulación, o falta de información.</a:t>
            </a:r>
          </a:p>
          <a:p>
            <a:endParaRPr lang="es-AR" sz="1200" kern="1200" noProof="0" dirty="0">
              <a:solidFill>
                <a:schemeClr val="tx1"/>
              </a:solidFill>
              <a:effectLst/>
              <a:latin typeface="+mn-lt"/>
              <a:ea typeface="+mn-ea"/>
              <a:cs typeface="+mn-cs"/>
            </a:endParaRPr>
          </a:p>
          <a:p>
            <a:r>
              <a:rPr lang="es-AR" sz="1200" kern="1200" noProof="0" dirty="0">
                <a:solidFill>
                  <a:schemeClr val="tx1"/>
                </a:solidFill>
                <a:effectLst/>
                <a:latin typeface="+mn-lt"/>
                <a:ea typeface="+mn-ea"/>
                <a:cs typeface="+mn-cs"/>
              </a:rPr>
              <a:t>Una vez que ha escuchado sus inquietudes, abórdelas reconociendo los temores legítimos, ofrezca mensajes positivos sobre las vacunas y derribe los mitos. Al igual que cualquier medicamento, las vacunas provocan efectos secundarios. Sea honesto con los pacientes sobre los riesgos pero haga hincapié en que retrasar u obviar vacunas es más peligroso que vacunarse. </a:t>
            </a:r>
          </a:p>
          <a:p>
            <a:endParaRPr lang="es-AR" sz="1200" kern="1200" noProof="0" dirty="0">
              <a:solidFill>
                <a:schemeClr val="tx1"/>
              </a:solidFill>
              <a:effectLst/>
              <a:latin typeface="+mn-lt"/>
              <a:ea typeface="+mn-ea"/>
              <a:cs typeface="+mn-cs"/>
            </a:endParaRPr>
          </a:p>
          <a:p>
            <a:r>
              <a:rPr lang="es-AR" sz="1200" kern="1200" noProof="0" dirty="0">
                <a:solidFill>
                  <a:schemeClr val="tx1"/>
                </a:solidFill>
                <a:effectLst/>
                <a:latin typeface="+mn-lt"/>
                <a:ea typeface="+mn-ea"/>
                <a:cs typeface="+mn-cs"/>
              </a:rPr>
              <a:t>En último lugar, en algunos casos es eficaz compartir su propia historia sobre cómo llegó a la conclusión de que las vacunas son inocuas y eficaces. Comparta cualquier anécdota personal sobre su propia vacunación o la vacunación de sus propios hijos. Esto infunde una mayor conexión y confianza entre el paciente y el profesional (fuente: http://pediatrics.aappublications.org/content/138/3/e20162146).</a:t>
            </a:r>
          </a:p>
          <a:p>
            <a:endParaRPr lang="es-AR" sz="1200" kern="1200" noProof="0" dirty="0">
              <a:solidFill>
                <a:schemeClr val="tx1"/>
              </a:solidFill>
              <a:effectLst/>
              <a:latin typeface="+mn-lt"/>
              <a:ea typeface="+mn-ea"/>
              <a:cs typeface="+mn-cs"/>
            </a:endParaRPr>
          </a:p>
          <a:p>
            <a:r>
              <a:rPr lang="es-AR" sz="1200" kern="1200" noProof="0" dirty="0">
                <a:solidFill>
                  <a:schemeClr val="tx1"/>
                </a:solidFill>
                <a:effectLst/>
                <a:latin typeface="+mn-lt"/>
                <a:ea typeface="+mn-ea"/>
                <a:cs typeface="+mn-cs"/>
              </a:rPr>
              <a:t>Incluso si el paciente no acepta una vacuna durante una consulta, tal vez la acepte en el futuro. Continúe con la conversación en una consulta futura.</a:t>
            </a:r>
          </a:p>
          <a:p>
            <a:endParaRPr lang="es-AR" sz="1200" kern="1200" noProof="0" dirty="0">
              <a:solidFill>
                <a:schemeClr val="tx1"/>
              </a:solidFill>
              <a:effectLst/>
              <a:latin typeface="+mn-lt"/>
              <a:ea typeface="+mn-ea"/>
              <a:cs typeface="+mn-cs"/>
            </a:endParaRPr>
          </a:p>
          <a:p>
            <a:r>
              <a:rPr lang="es-AR" sz="1200" kern="1200" noProof="0" dirty="0">
                <a:solidFill>
                  <a:schemeClr val="tx1"/>
                </a:solidFill>
                <a:effectLst/>
                <a:latin typeface="+mn-lt"/>
                <a:ea typeface="+mn-ea"/>
                <a:cs typeface="+mn-cs"/>
              </a:rPr>
              <a:t>Finalmente, los beneficios de las vacunas sólo se cosechan mediante la vacunación. La comunicación eficaz de los beneficios es una de las cosas más importantes que pueden hacer los profesionales sanitarios a fin de garantizar la protección de las comunidades de la enfermedad.</a:t>
            </a:r>
          </a:p>
          <a:p>
            <a:endParaRPr lang="en-US" dirty="0"/>
          </a:p>
        </p:txBody>
      </p:sp>
      <p:sp>
        <p:nvSpPr>
          <p:cNvPr id="4" name="Slide Number Placeholder 3"/>
          <p:cNvSpPr>
            <a:spLocks noGrp="1"/>
          </p:cNvSpPr>
          <p:nvPr>
            <p:ph type="sldNum" sz="quarter" idx="5"/>
          </p:nvPr>
        </p:nvSpPr>
        <p:spPr/>
        <p:txBody>
          <a:bodyPr/>
          <a:lstStyle/>
          <a:p>
            <a:fld id="{5A9A7AE5-EAF5-FC4A-BD77-B14DF0FB8ECE}" type="slidenum">
              <a:rPr lang="en-US" smtClean="0"/>
              <a:t>19</a:t>
            </a:fld>
            <a:endParaRPr lang="en-US"/>
          </a:p>
        </p:txBody>
      </p:sp>
    </p:spTree>
    <p:extLst>
      <p:ext uri="{BB962C8B-B14F-4D97-AF65-F5344CB8AC3E}">
        <p14:creationId xmlns:p14="http://schemas.microsoft.com/office/powerpoint/2010/main" val="2190068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kern="1200" noProof="0" dirty="0">
                <a:solidFill>
                  <a:schemeClr val="tx1"/>
                </a:solidFill>
                <a:effectLst/>
                <a:latin typeface="+mn-lt"/>
                <a:ea typeface="+mn-ea"/>
                <a:cs typeface="+mn-cs"/>
              </a:rPr>
              <a:t>Las vacunas son las intervenciones más eficientes de la historia. </a:t>
            </a:r>
          </a:p>
          <a:p>
            <a:endParaRPr lang="es-ES_tradnl" sz="1200" kern="1200" noProof="0" dirty="0">
              <a:solidFill>
                <a:schemeClr val="tx1"/>
              </a:solidFill>
              <a:effectLst/>
              <a:latin typeface="+mn-lt"/>
              <a:ea typeface="+mn-ea"/>
              <a:cs typeface="+mn-cs"/>
            </a:endParaRPr>
          </a:p>
          <a:p>
            <a:r>
              <a:rPr lang="es-ES_tradnl" sz="1200" kern="1200" noProof="0" dirty="0">
                <a:solidFill>
                  <a:schemeClr val="tx1"/>
                </a:solidFill>
                <a:effectLst/>
                <a:latin typeface="+mn-lt"/>
                <a:ea typeface="+mn-ea"/>
                <a:cs typeface="+mn-cs"/>
              </a:rPr>
              <a:t>La vacunación evita hasta 3 millones de muertes a raíz de enfermedades </a:t>
            </a:r>
            <a:r>
              <a:rPr lang="es-ES_tradnl" sz="1200" kern="1200" noProof="0" dirty="0" err="1">
                <a:solidFill>
                  <a:schemeClr val="tx1"/>
                </a:solidFill>
                <a:effectLst/>
                <a:latin typeface="+mn-lt"/>
                <a:ea typeface="+mn-ea"/>
                <a:cs typeface="+mn-cs"/>
              </a:rPr>
              <a:t>vacunoprevenibles</a:t>
            </a:r>
            <a:r>
              <a:rPr lang="es-ES_tradnl" sz="1200" kern="1200" noProof="0" dirty="0">
                <a:solidFill>
                  <a:schemeClr val="tx1"/>
                </a:solidFill>
                <a:effectLst/>
                <a:latin typeface="+mn-lt"/>
                <a:ea typeface="+mn-ea"/>
                <a:cs typeface="+mn-cs"/>
              </a:rPr>
              <a:t> al año (fuente: https://www.who.int/topics/immunization/en/).</a:t>
            </a:r>
          </a:p>
          <a:p>
            <a:endParaRPr lang="es-ES_tradnl" sz="1200" kern="1200" noProof="0" dirty="0">
              <a:solidFill>
                <a:schemeClr val="tx1"/>
              </a:solidFill>
              <a:effectLst/>
              <a:latin typeface="+mn-lt"/>
              <a:ea typeface="+mn-ea"/>
              <a:cs typeface="+mn-cs"/>
            </a:endParaRPr>
          </a:p>
          <a:p>
            <a:r>
              <a:rPr lang="es-ES_tradnl" sz="1200" kern="1200" noProof="0" dirty="0">
                <a:solidFill>
                  <a:schemeClr val="tx1"/>
                </a:solidFill>
                <a:effectLst/>
                <a:latin typeface="+mn-lt"/>
                <a:ea typeface="+mn-ea"/>
                <a:cs typeface="+mn-cs"/>
              </a:rPr>
              <a:t>Gracias a las labores de vacunación generalizadas, las tasas de enfermedad provocadas por las enfermedades </a:t>
            </a:r>
            <a:r>
              <a:rPr lang="es-ES_tradnl" sz="1200" kern="1200" noProof="0" dirty="0" err="1">
                <a:solidFill>
                  <a:schemeClr val="tx1"/>
                </a:solidFill>
                <a:effectLst/>
                <a:latin typeface="+mn-lt"/>
                <a:ea typeface="+mn-ea"/>
                <a:cs typeface="+mn-cs"/>
              </a:rPr>
              <a:t>vacunoprevenibles</a:t>
            </a:r>
            <a:r>
              <a:rPr lang="es-ES_tradnl" sz="1200" kern="1200" noProof="0" dirty="0">
                <a:solidFill>
                  <a:schemeClr val="tx1"/>
                </a:solidFill>
                <a:effectLst/>
                <a:latin typeface="+mn-lt"/>
                <a:ea typeface="+mn-ea"/>
                <a:cs typeface="+mn-cs"/>
              </a:rPr>
              <a:t> decrecieron marcadamente. </a:t>
            </a:r>
          </a:p>
          <a:p>
            <a:endParaRPr lang="es-ES_tradnl" sz="1200" kern="1200" noProof="0" dirty="0">
              <a:solidFill>
                <a:schemeClr val="tx1"/>
              </a:solidFill>
              <a:effectLst/>
              <a:latin typeface="+mn-lt"/>
              <a:ea typeface="+mn-ea"/>
              <a:cs typeface="+mn-cs"/>
            </a:endParaRPr>
          </a:p>
          <a:p>
            <a:r>
              <a:rPr lang="es-ES_tradnl" sz="1200" kern="1200" noProof="0" dirty="0">
                <a:solidFill>
                  <a:schemeClr val="tx1"/>
                </a:solidFill>
                <a:effectLst/>
                <a:latin typeface="+mn-lt"/>
                <a:ea typeface="+mn-ea"/>
                <a:cs typeface="+mn-cs"/>
              </a:rPr>
              <a:t>La ciencia de las vacunas está en constante evolución. En la actualidad, se cuenta con vacunas para proteger contra 26 enfermedades infecciosas, y hay muchas más vacunas en proceso de desarrollo (</a:t>
            </a:r>
            <a:r>
              <a:rPr lang="es-ES_tradnl" sz="1200" b="0" u="none" kern="1200" noProof="0" dirty="0">
                <a:solidFill>
                  <a:schemeClr val="tx1"/>
                </a:solidFill>
                <a:effectLst/>
                <a:latin typeface="+mn-lt"/>
                <a:ea typeface="+mn-ea"/>
                <a:cs typeface="+mn-cs"/>
              </a:rPr>
              <a:t>fuente: </a:t>
            </a:r>
            <a:r>
              <a:rPr lang="es-ES_tradnl" sz="1200" kern="1200" noProof="0" dirty="0">
                <a:solidFill>
                  <a:schemeClr val="tx1"/>
                </a:solidFill>
                <a:effectLst/>
                <a:latin typeface="+mn-lt"/>
                <a:ea typeface="+mn-ea"/>
                <a:cs typeface="+mn-cs"/>
              </a:rPr>
              <a:t>https://www.who.int/immunization/diseases/en/).</a:t>
            </a:r>
          </a:p>
        </p:txBody>
      </p:sp>
      <p:sp>
        <p:nvSpPr>
          <p:cNvPr id="4" name="Slide Number Placeholder 3"/>
          <p:cNvSpPr>
            <a:spLocks noGrp="1"/>
          </p:cNvSpPr>
          <p:nvPr>
            <p:ph type="sldNum" sz="quarter" idx="5"/>
          </p:nvPr>
        </p:nvSpPr>
        <p:spPr/>
        <p:txBody>
          <a:bodyPr/>
          <a:lstStyle/>
          <a:p>
            <a:fld id="{5A9A7AE5-EAF5-FC4A-BD77-B14DF0FB8ECE}" type="slidenum">
              <a:rPr lang="en-US" smtClean="0"/>
              <a:t>2</a:t>
            </a:fld>
            <a:endParaRPr lang="en-US"/>
          </a:p>
        </p:txBody>
      </p:sp>
    </p:spTree>
    <p:extLst>
      <p:ext uri="{BB962C8B-B14F-4D97-AF65-F5344CB8AC3E}">
        <p14:creationId xmlns:p14="http://schemas.microsoft.com/office/powerpoint/2010/main" val="37737546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sz="1200" kern="1200" noProof="0" dirty="0">
                <a:solidFill>
                  <a:schemeClr val="tx1"/>
                </a:solidFill>
                <a:effectLst/>
                <a:latin typeface="+mn-lt"/>
                <a:ea typeface="+mn-ea"/>
                <a:cs typeface="+mn-cs"/>
              </a:rPr>
              <a:t>Le agradecemos por tomarse el tiempo para aprender más sobre las vacunas y la vacunación. </a:t>
            </a:r>
          </a:p>
          <a:p>
            <a:endParaRPr lang="es-AR" sz="1200" kern="1200" noProof="0" dirty="0">
              <a:solidFill>
                <a:schemeClr val="tx1"/>
              </a:solidFill>
              <a:effectLst/>
              <a:latin typeface="+mn-lt"/>
              <a:ea typeface="+mn-ea"/>
              <a:cs typeface="+mn-cs"/>
            </a:endParaRPr>
          </a:p>
          <a:p>
            <a:r>
              <a:rPr lang="es-AR" sz="1200" kern="1200" noProof="0" dirty="0">
                <a:solidFill>
                  <a:schemeClr val="tx1"/>
                </a:solidFill>
                <a:effectLst/>
                <a:latin typeface="+mn-lt"/>
                <a:ea typeface="+mn-ea"/>
                <a:cs typeface="+mn-cs"/>
              </a:rPr>
              <a:t>A partir de esta presentación esperamos que se sienta más confiado sobre su conocimiento respecto de la incidencia de la vacunación, el funcionamiento de las vacunas, la inocuidad vacunal, los mitos comunes sobre la vacunación y las prácticas óptimas para comunicar la importancia de la vacunación a los pacientes.</a:t>
            </a:r>
          </a:p>
          <a:p>
            <a:endParaRPr lang="es-AR" sz="1200" kern="1200" noProof="0" dirty="0">
              <a:solidFill>
                <a:schemeClr val="tx1"/>
              </a:solidFill>
              <a:effectLst/>
              <a:latin typeface="+mn-lt"/>
              <a:ea typeface="+mn-ea"/>
              <a:cs typeface="+mn-cs"/>
            </a:endParaRPr>
          </a:p>
          <a:p>
            <a:r>
              <a:rPr lang="es-AR" sz="1200" kern="1200" noProof="0" dirty="0">
                <a:solidFill>
                  <a:schemeClr val="tx1"/>
                </a:solidFill>
                <a:effectLst/>
                <a:latin typeface="+mn-lt"/>
                <a:ea typeface="+mn-ea"/>
                <a:cs typeface="+mn-cs"/>
              </a:rPr>
              <a:t>Como profesional de la salud, esperamos que aplique lo que aprendió hoy y comparta su conocimiento con sus colegas. </a:t>
            </a:r>
          </a:p>
          <a:p>
            <a:endParaRPr lang="es-AR" sz="1200" kern="1200" noProof="0" dirty="0">
              <a:solidFill>
                <a:schemeClr val="tx1"/>
              </a:solidFill>
              <a:effectLst/>
              <a:latin typeface="+mn-lt"/>
              <a:ea typeface="+mn-ea"/>
              <a:cs typeface="+mn-cs"/>
            </a:endParaRPr>
          </a:p>
          <a:p>
            <a:r>
              <a:rPr lang="es-AR" sz="1200" kern="1200" noProof="0" dirty="0">
                <a:solidFill>
                  <a:schemeClr val="tx1"/>
                </a:solidFill>
                <a:effectLst/>
                <a:latin typeface="+mn-lt"/>
                <a:ea typeface="+mn-ea"/>
                <a:cs typeface="+mn-cs"/>
              </a:rPr>
              <a:t>Esperamos que utilice esta presentación como material de referencia, incluso el material adicional para el que se ofrecen enlaces en estas láminas.</a:t>
            </a:r>
            <a:r>
              <a:rPr lang="es-AR" noProof="0" dirty="0">
                <a:effectLst/>
              </a:rPr>
              <a:t> </a:t>
            </a:r>
            <a:endParaRPr lang="es-AR" noProof="0" dirty="0"/>
          </a:p>
        </p:txBody>
      </p:sp>
      <p:sp>
        <p:nvSpPr>
          <p:cNvPr id="4" name="Slide Number Placeholder 3"/>
          <p:cNvSpPr>
            <a:spLocks noGrp="1"/>
          </p:cNvSpPr>
          <p:nvPr>
            <p:ph type="sldNum" sz="quarter" idx="5"/>
          </p:nvPr>
        </p:nvSpPr>
        <p:spPr/>
        <p:txBody>
          <a:bodyPr/>
          <a:lstStyle/>
          <a:p>
            <a:fld id="{5A9A7AE5-EAF5-FC4A-BD77-B14DF0FB8ECE}" type="slidenum">
              <a:rPr lang="en-US" smtClean="0"/>
              <a:t>20</a:t>
            </a:fld>
            <a:endParaRPr lang="en-US"/>
          </a:p>
        </p:txBody>
      </p:sp>
    </p:spTree>
    <p:extLst>
      <p:ext uri="{BB962C8B-B14F-4D97-AF65-F5344CB8AC3E}">
        <p14:creationId xmlns:p14="http://schemas.microsoft.com/office/powerpoint/2010/main" val="27485785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sz="1200" kern="1200" noProof="0" dirty="0">
                <a:solidFill>
                  <a:schemeClr val="tx1"/>
                </a:solidFill>
                <a:effectLst/>
                <a:latin typeface="+mn-lt"/>
                <a:ea typeface="+mn-ea"/>
                <a:cs typeface="+mn-cs"/>
              </a:rPr>
              <a:t>Le agradecemos por tomarse el tiempo para aprender más sobre las vacunas y la vacunación. </a:t>
            </a:r>
          </a:p>
          <a:p>
            <a:endParaRPr lang="es-AR" sz="1200" kern="1200" noProof="0" dirty="0">
              <a:solidFill>
                <a:schemeClr val="tx1"/>
              </a:solidFill>
              <a:effectLst/>
              <a:latin typeface="+mn-lt"/>
              <a:ea typeface="+mn-ea"/>
              <a:cs typeface="+mn-cs"/>
            </a:endParaRPr>
          </a:p>
          <a:p>
            <a:r>
              <a:rPr lang="es-AR" sz="1200" kern="1200" noProof="0" dirty="0">
                <a:solidFill>
                  <a:schemeClr val="tx1"/>
                </a:solidFill>
                <a:effectLst/>
                <a:latin typeface="+mn-lt"/>
                <a:ea typeface="+mn-ea"/>
                <a:cs typeface="+mn-cs"/>
              </a:rPr>
              <a:t>A partir de esta presentación esperamos que se sienta más confiado sobre su conocimiento respecto de la incidencia de la vacunación, el funcionamiento de las vacunas, la inocuidad vacunal, los mitos comunes sobre la vacunación y las prácticas óptimas para comunicar la importancia de la vacunación a los pacientes.</a:t>
            </a:r>
          </a:p>
          <a:p>
            <a:endParaRPr lang="es-AR" sz="1200" kern="1200" noProof="0" dirty="0">
              <a:solidFill>
                <a:schemeClr val="tx1"/>
              </a:solidFill>
              <a:effectLst/>
              <a:latin typeface="+mn-lt"/>
              <a:ea typeface="+mn-ea"/>
              <a:cs typeface="+mn-cs"/>
            </a:endParaRPr>
          </a:p>
          <a:p>
            <a:r>
              <a:rPr lang="es-AR" sz="1200" kern="1200" noProof="0" dirty="0">
                <a:solidFill>
                  <a:schemeClr val="tx1"/>
                </a:solidFill>
                <a:effectLst/>
                <a:latin typeface="+mn-lt"/>
                <a:ea typeface="+mn-ea"/>
                <a:cs typeface="+mn-cs"/>
              </a:rPr>
              <a:t>Como profesional de la salud, esperamos que aplique lo que aprendió hoy y comparta su conocimiento con sus colegas. </a:t>
            </a:r>
          </a:p>
          <a:p>
            <a:endParaRPr lang="es-AR" sz="1200" kern="1200" noProof="0" dirty="0">
              <a:solidFill>
                <a:schemeClr val="tx1"/>
              </a:solidFill>
              <a:effectLst/>
              <a:latin typeface="+mn-lt"/>
              <a:ea typeface="+mn-ea"/>
              <a:cs typeface="+mn-cs"/>
            </a:endParaRPr>
          </a:p>
          <a:p>
            <a:r>
              <a:rPr lang="es-AR" sz="1200" kern="1200" noProof="0" dirty="0">
                <a:solidFill>
                  <a:schemeClr val="tx1"/>
                </a:solidFill>
                <a:effectLst/>
                <a:latin typeface="+mn-lt"/>
                <a:ea typeface="+mn-ea"/>
                <a:cs typeface="+mn-cs"/>
              </a:rPr>
              <a:t>Esperamos que utilice esta presentación como material de referencia, incluso el material adicional para el que se ofrecen enlaces en estas láminas.</a:t>
            </a:r>
            <a:r>
              <a:rPr lang="es-AR" noProof="0" dirty="0">
                <a:effectLst/>
              </a:rPr>
              <a:t> </a:t>
            </a:r>
            <a:endParaRPr lang="es-AR" noProof="0" dirty="0"/>
          </a:p>
        </p:txBody>
      </p:sp>
      <p:sp>
        <p:nvSpPr>
          <p:cNvPr id="4" name="Slide Number Placeholder 3"/>
          <p:cNvSpPr>
            <a:spLocks noGrp="1"/>
          </p:cNvSpPr>
          <p:nvPr>
            <p:ph type="sldNum" sz="quarter" idx="5"/>
          </p:nvPr>
        </p:nvSpPr>
        <p:spPr/>
        <p:txBody>
          <a:bodyPr/>
          <a:lstStyle/>
          <a:p>
            <a:fld id="{5A9A7AE5-EAF5-FC4A-BD77-B14DF0FB8ECE}" type="slidenum">
              <a:rPr lang="en-US" smtClean="0"/>
              <a:t>21</a:t>
            </a:fld>
            <a:endParaRPr lang="en-US"/>
          </a:p>
        </p:txBody>
      </p:sp>
    </p:spTree>
    <p:extLst>
      <p:ext uri="{BB962C8B-B14F-4D97-AF65-F5344CB8AC3E}">
        <p14:creationId xmlns:p14="http://schemas.microsoft.com/office/powerpoint/2010/main" val="3024402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sz="1200" kern="1200" noProof="0" dirty="0">
                <a:solidFill>
                  <a:schemeClr val="tx1"/>
                </a:solidFill>
                <a:effectLst/>
                <a:latin typeface="+mn-lt"/>
                <a:ea typeface="+mn-ea"/>
                <a:cs typeface="+mn-cs"/>
              </a:rPr>
              <a:t>Las vacunas cumplen una función importante en la prevención de enfermedades y muertes en comunidades de todo el mundo. </a:t>
            </a:r>
          </a:p>
          <a:p>
            <a:endParaRPr lang="es-AR" sz="1200" kern="1200" noProof="0" dirty="0">
              <a:solidFill>
                <a:schemeClr val="tx1"/>
              </a:solidFill>
              <a:effectLst/>
              <a:latin typeface="+mn-lt"/>
              <a:ea typeface="+mn-ea"/>
              <a:cs typeface="+mn-cs"/>
            </a:endParaRPr>
          </a:p>
          <a:p>
            <a:r>
              <a:rPr lang="es-AR" sz="1200" kern="1200" noProof="0" dirty="0">
                <a:solidFill>
                  <a:schemeClr val="tx1"/>
                </a:solidFill>
                <a:effectLst/>
                <a:latin typeface="+mn-lt"/>
                <a:ea typeface="+mn-ea"/>
                <a:cs typeface="+mn-cs"/>
              </a:rPr>
              <a:t>Las labores de vacunación llevaron a la erradicación de la viruela, y la erradicación prácticamente de la poliomielitis, con el descenso de los casos por </a:t>
            </a:r>
            <a:r>
              <a:rPr lang="es-AR" sz="1200" kern="1200" noProof="0" dirty="0" err="1">
                <a:solidFill>
                  <a:schemeClr val="tx1"/>
                </a:solidFill>
                <a:effectLst/>
                <a:latin typeface="+mn-lt"/>
                <a:ea typeface="+mn-ea"/>
                <a:cs typeface="+mn-cs"/>
              </a:rPr>
              <a:t>poliovirus</a:t>
            </a:r>
            <a:r>
              <a:rPr lang="es-AR" sz="1200" kern="1200" noProof="0" dirty="0">
                <a:solidFill>
                  <a:schemeClr val="tx1"/>
                </a:solidFill>
                <a:effectLst/>
                <a:latin typeface="+mn-lt"/>
                <a:ea typeface="+mn-ea"/>
                <a:cs typeface="+mn-cs"/>
              </a:rPr>
              <a:t> salvaje en más del 99%, de 350.000 casos en 1988 a 33 casos en 2018 (fuente: http://polioeradication.org/polio-today/polio-now/).</a:t>
            </a:r>
          </a:p>
          <a:p>
            <a:r>
              <a:rPr lang="es-AR" sz="1200" kern="1200" noProof="0" dirty="0">
                <a:solidFill>
                  <a:schemeClr val="tx1"/>
                </a:solidFill>
                <a:effectLst/>
                <a:latin typeface="+mn-lt"/>
                <a:ea typeface="+mn-ea"/>
                <a:cs typeface="+mn-cs"/>
              </a:rPr>
              <a:t> </a:t>
            </a:r>
          </a:p>
          <a:p>
            <a:r>
              <a:rPr lang="es-AR" sz="1200" kern="1200" noProof="0" dirty="0">
                <a:solidFill>
                  <a:schemeClr val="tx1"/>
                </a:solidFill>
                <a:effectLst/>
                <a:latin typeface="+mn-lt"/>
                <a:ea typeface="+mn-ea"/>
                <a:cs typeface="+mn-cs"/>
              </a:rPr>
              <a:t>Estos son logros de suma importancia que parecían imposibles de alcanzar hace solo unas décadas, pero aún resta mucho trabajo por hacer antes de que logremos el potencial pleno de las vacunas. Datos recientes muestran que la cobertura mundial de las vacunas se ha estancado en el 86 por ciento (</a:t>
            </a:r>
            <a:r>
              <a:rPr lang="es-AR" sz="1200" u="none" kern="1200" noProof="0" dirty="0">
                <a:solidFill>
                  <a:schemeClr val="tx1"/>
                </a:solidFill>
                <a:effectLst/>
                <a:latin typeface="+mn-lt"/>
                <a:ea typeface="+mn-ea"/>
                <a:cs typeface="+mn-cs"/>
              </a:rPr>
              <a:t>fuente: </a:t>
            </a:r>
            <a:r>
              <a:rPr lang="es-AR" sz="1200" kern="1200" noProof="0" dirty="0">
                <a:solidFill>
                  <a:schemeClr val="tx1"/>
                </a:solidFill>
                <a:effectLst/>
                <a:latin typeface="+mn-lt"/>
                <a:ea typeface="+mn-ea"/>
                <a:cs typeface="+mn-cs"/>
              </a:rPr>
              <a:t>https://www.who.int/news-room/fact-sheets/detail/immunization-coverage).</a:t>
            </a:r>
          </a:p>
          <a:p>
            <a:endParaRPr lang="es-AR" sz="1200" kern="1200" noProof="0" dirty="0">
              <a:solidFill>
                <a:schemeClr val="tx1"/>
              </a:solidFill>
              <a:effectLst/>
              <a:latin typeface="+mn-lt"/>
              <a:ea typeface="+mn-ea"/>
              <a:cs typeface="+mn-cs"/>
            </a:endParaRPr>
          </a:p>
          <a:p>
            <a:r>
              <a:rPr lang="es-AR" sz="1200" kern="1200" noProof="0" dirty="0">
                <a:solidFill>
                  <a:schemeClr val="tx1"/>
                </a:solidFill>
                <a:effectLst/>
                <a:latin typeface="+mn-lt"/>
                <a:ea typeface="+mn-ea"/>
                <a:cs typeface="+mn-cs"/>
              </a:rPr>
              <a:t>En algunas zonas, las tasas de cobertura vacunal han disminuido, lo cual produjo brotes. En 2017, los brotes de sarampión desencadenados por la reducción de la cobertura vacunal afectaron a 1 de cada 4 países europeos, después de que se notificara, en 2016, un número bajo récord de casos (fuente: http://www.euro.who.int/en/media-centre/sections/press-releases/2018/europe-observes-a-4-fold-increase-in-measles-cases-in-2017-compared-to-previous-year)</a:t>
            </a:r>
          </a:p>
          <a:p>
            <a:endParaRPr lang="es-AR" sz="1200" kern="1200" noProof="0" dirty="0">
              <a:solidFill>
                <a:schemeClr val="tx1"/>
              </a:solidFill>
              <a:effectLst/>
              <a:latin typeface="+mn-lt"/>
              <a:ea typeface="+mn-ea"/>
              <a:cs typeface="+mn-cs"/>
            </a:endParaRPr>
          </a:p>
          <a:p>
            <a:r>
              <a:rPr lang="es-AR" sz="1200" kern="1200" noProof="0" dirty="0">
                <a:solidFill>
                  <a:schemeClr val="tx1"/>
                </a:solidFill>
                <a:effectLst/>
                <a:latin typeface="+mn-lt"/>
                <a:ea typeface="+mn-ea"/>
                <a:cs typeface="+mn-cs"/>
              </a:rPr>
              <a:t>Los profesionales del campo de la salud desempeñan una función importante para garantizar que las personas no solo reciban vacunas que salvan vidas, sino también entiendan la importancia constante de la vacunación en el mundo actual.</a:t>
            </a:r>
            <a:r>
              <a:rPr lang="es-AR" noProof="0" dirty="0">
                <a:effectLst/>
              </a:rPr>
              <a:t> </a:t>
            </a:r>
            <a:endParaRPr lang="es-AR" noProof="0" dirty="0"/>
          </a:p>
        </p:txBody>
      </p:sp>
      <p:sp>
        <p:nvSpPr>
          <p:cNvPr id="4" name="Slide Number Placeholder 3"/>
          <p:cNvSpPr>
            <a:spLocks noGrp="1"/>
          </p:cNvSpPr>
          <p:nvPr>
            <p:ph type="sldNum" sz="quarter" idx="5"/>
          </p:nvPr>
        </p:nvSpPr>
        <p:spPr/>
        <p:txBody>
          <a:bodyPr/>
          <a:lstStyle/>
          <a:p>
            <a:fld id="{5A9A7AE5-EAF5-FC4A-BD77-B14DF0FB8ECE}" type="slidenum">
              <a:rPr lang="en-US" smtClean="0"/>
              <a:t>3</a:t>
            </a:fld>
            <a:endParaRPr lang="en-US"/>
          </a:p>
        </p:txBody>
      </p:sp>
    </p:spTree>
    <p:extLst>
      <p:ext uri="{BB962C8B-B14F-4D97-AF65-F5344CB8AC3E}">
        <p14:creationId xmlns:p14="http://schemas.microsoft.com/office/powerpoint/2010/main" val="1224944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sz="1200" kern="1200" noProof="0" dirty="0">
                <a:solidFill>
                  <a:schemeClr val="tx1"/>
                </a:solidFill>
                <a:effectLst/>
                <a:latin typeface="+mn-lt"/>
                <a:ea typeface="+mn-ea"/>
                <a:cs typeface="+mn-cs"/>
              </a:rPr>
              <a:t>Las vacunas logran estos beneficios al imitar la infección natural, pero con un riesgo menor de enfermedad.</a:t>
            </a:r>
          </a:p>
          <a:p>
            <a:endParaRPr lang="es-AR" sz="1200" kern="1200" noProof="0" dirty="0">
              <a:solidFill>
                <a:schemeClr val="tx1"/>
              </a:solidFill>
              <a:effectLst/>
              <a:latin typeface="+mn-lt"/>
              <a:ea typeface="+mn-ea"/>
              <a:cs typeface="+mn-cs"/>
            </a:endParaRPr>
          </a:p>
          <a:p>
            <a:r>
              <a:rPr lang="es-AR" sz="1200" kern="1200" noProof="0" dirty="0">
                <a:solidFill>
                  <a:schemeClr val="tx1"/>
                </a:solidFill>
                <a:effectLst/>
                <a:latin typeface="+mn-lt"/>
                <a:ea typeface="+mn-ea"/>
                <a:cs typeface="+mn-cs"/>
              </a:rPr>
              <a:t>Cuando un individuo está expuesto a agentes patógenos que producen enfermedad infecciosa mediante la infección natural, la respuesta del sistema inmunitario del cuerpo hace que sus células inmunitarias, como los glóbulos blancos, se multipliquen, ataquen a esos agentes patógenos y los destruyan (fuente: https://www.cdc.gov/vaccines/terms/glossary.html).</a:t>
            </a:r>
          </a:p>
          <a:p>
            <a:endParaRPr lang="es-AR" sz="1200" kern="1200" noProof="0" dirty="0">
              <a:solidFill>
                <a:schemeClr val="tx1"/>
              </a:solidFill>
              <a:effectLst/>
              <a:latin typeface="+mn-lt"/>
              <a:ea typeface="+mn-ea"/>
              <a:cs typeface="+mn-cs"/>
            </a:endParaRPr>
          </a:p>
          <a:p>
            <a:r>
              <a:rPr lang="es-AR" sz="1200" kern="1200" noProof="0" dirty="0">
                <a:solidFill>
                  <a:schemeClr val="tx1"/>
                </a:solidFill>
                <a:effectLst/>
                <a:latin typeface="+mn-lt"/>
                <a:ea typeface="+mn-ea"/>
                <a:cs typeface="+mn-cs"/>
              </a:rPr>
              <a:t>Una vez destruido el agente patógeno, las células inmunitarias se desbandan y la actividad del sistema inmunitario vuelve a los niveles normales, pero células importantes conocidas como células de memoria persisten. </a:t>
            </a:r>
          </a:p>
          <a:p>
            <a:endParaRPr lang="es-AR" sz="1200" kern="1200" noProof="0" dirty="0">
              <a:solidFill>
                <a:schemeClr val="tx1"/>
              </a:solidFill>
              <a:effectLst/>
              <a:latin typeface="+mn-lt"/>
              <a:ea typeface="+mn-ea"/>
              <a:cs typeface="+mn-cs"/>
            </a:endParaRPr>
          </a:p>
          <a:p>
            <a:r>
              <a:rPr lang="es-AR" sz="1200" kern="1200" noProof="0" dirty="0">
                <a:solidFill>
                  <a:schemeClr val="tx1"/>
                </a:solidFill>
                <a:effectLst/>
                <a:latin typeface="+mn-lt"/>
                <a:ea typeface="+mn-ea"/>
                <a:cs typeface="+mn-cs"/>
              </a:rPr>
              <a:t>Si el individuo está expuesto al mismo agente patógeno en el futuro, estas células de memoria pueden identificar el agente patógeno y responder de una manera increíblemente rápida con los anticuerpos apropiados –con frecuencia antes de que el individuo pueda incluso sentirse enfermo a raíz de una respuesta inmunitaria– y prevenir la enfermedad. </a:t>
            </a:r>
            <a:endParaRPr lang="es-AR" noProof="0" dirty="0"/>
          </a:p>
        </p:txBody>
      </p:sp>
      <p:sp>
        <p:nvSpPr>
          <p:cNvPr id="4" name="Slide Number Placeholder 3"/>
          <p:cNvSpPr>
            <a:spLocks noGrp="1"/>
          </p:cNvSpPr>
          <p:nvPr>
            <p:ph type="sldNum" sz="quarter" idx="5"/>
          </p:nvPr>
        </p:nvSpPr>
        <p:spPr/>
        <p:txBody>
          <a:bodyPr/>
          <a:lstStyle/>
          <a:p>
            <a:fld id="{5A9A7AE5-EAF5-FC4A-BD77-B14DF0FB8ECE}" type="slidenum">
              <a:rPr lang="en-US" smtClean="0"/>
              <a:t>4</a:t>
            </a:fld>
            <a:endParaRPr lang="en-US"/>
          </a:p>
        </p:txBody>
      </p:sp>
    </p:spTree>
    <p:extLst>
      <p:ext uri="{BB962C8B-B14F-4D97-AF65-F5344CB8AC3E}">
        <p14:creationId xmlns:p14="http://schemas.microsoft.com/office/powerpoint/2010/main" val="791283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sz="1200" kern="1200" noProof="0" dirty="0">
                <a:solidFill>
                  <a:schemeClr val="tx1"/>
                </a:solidFill>
                <a:effectLst/>
                <a:latin typeface="+mn-lt"/>
                <a:ea typeface="+mn-ea"/>
                <a:cs typeface="+mn-cs"/>
              </a:rPr>
              <a:t>Las vacunas tienen el potencial de conferir protección más allá del individuo. Esto se conoce como inmunidad de la comunidad (o inmunidad colectiva). La inmunidad de la comunidad ocurre cuando un número suficiente de personas en una población está protegido de una enfermedad infecciosa para interrumpir de manera marcada la transmisión de la enfermedad (</a:t>
            </a:r>
            <a:r>
              <a:rPr lang="es-AR" sz="1200" u="none" kern="1200" noProof="0" dirty="0">
                <a:solidFill>
                  <a:schemeClr val="tx1"/>
                </a:solidFill>
                <a:effectLst/>
                <a:latin typeface="+mn-lt"/>
                <a:ea typeface="+mn-ea"/>
                <a:cs typeface="+mn-cs"/>
              </a:rPr>
              <a:t>fuente: </a:t>
            </a:r>
            <a:r>
              <a:rPr lang="es-AR" sz="1200" kern="1200" noProof="0" dirty="0">
                <a:solidFill>
                  <a:schemeClr val="tx1"/>
                </a:solidFill>
                <a:effectLst/>
                <a:latin typeface="+mn-lt"/>
                <a:ea typeface="+mn-ea"/>
                <a:cs typeface="+mn-cs"/>
              </a:rPr>
              <a:t>https://www.cdc.gov/vaccines/terms/glossary.html)</a:t>
            </a:r>
          </a:p>
          <a:p>
            <a:endParaRPr lang="es-AR" sz="1200" kern="1200" noProof="0" dirty="0">
              <a:solidFill>
                <a:schemeClr val="tx1"/>
              </a:solidFill>
              <a:effectLst/>
              <a:latin typeface="+mn-lt"/>
              <a:ea typeface="+mn-ea"/>
              <a:cs typeface="+mn-cs"/>
            </a:endParaRPr>
          </a:p>
          <a:p>
            <a:r>
              <a:rPr lang="es-AR" sz="1200" kern="1200" noProof="0" dirty="0">
                <a:solidFill>
                  <a:schemeClr val="tx1"/>
                </a:solidFill>
                <a:effectLst/>
                <a:latin typeface="+mn-lt"/>
                <a:ea typeface="+mn-ea"/>
                <a:cs typeface="+mn-cs"/>
              </a:rPr>
              <a:t>Un umbral de enfermedad es el porcentaje mínimo de individuos inmunes que una comunidad necesita para evitar un brote. Los umbrales necesarios para lograr la inmunidad de la comunidad varían según la enfermedad; cuando más contagioso es el agente patógeno, más alto debe ser el umbral de inmunidad para proteger a una comunidad.</a:t>
            </a:r>
          </a:p>
          <a:p>
            <a:endParaRPr lang="es-AR" sz="1200" kern="1200" noProof="0" dirty="0">
              <a:solidFill>
                <a:schemeClr val="tx1"/>
              </a:solidFill>
              <a:effectLst/>
              <a:latin typeface="+mn-lt"/>
              <a:ea typeface="+mn-ea"/>
              <a:cs typeface="+mn-cs"/>
            </a:endParaRPr>
          </a:p>
          <a:p>
            <a:r>
              <a:rPr lang="es-AR" sz="1200" kern="1200" noProof="0" dirty="0">
                <a:solidFill>
                  <a:schemeClr val="tx1"/>
                </a:solidFill>
                <a:effectLst/>
                <a:latin typeface="+mn-lt"/>
                <a:ea typeface="+mn-ea"/>
                <a:cs typeface="+mn-cs"/>
              </a:rPr>
              <a:t>La inmunidad de la comunidad reviste especial importancia para proteger la salud de las personas mayores, los niños de corta edad y los individuos con inmunodeficiencia, quienes a veces no pueden ser vacunados. </a:t>
            </a:r>
          </a:p>
          <a:p>
            <a:endParaRPr lang="es-AR" sz="1200" kern="1200" noProof="0" dirty="0">
              <a:solidFill>
                <a:schemeClr val="tx1"/>
              </a:solidFill>
              <a:effectLst/>
              <a:latin typeface="+mn-lt"/>
              <a:ea typeface="+mn-ea"/>
              <a:cs typeface="+mn-cs"/>
            </a:endParaRPr>
          </a:p>
          <a:p>
            <a:endParaRPr lang="es-AR" sz="1200" kern="1200" noProof="0" dirty="0">
              <a:solidFill>
                <a:schemeClr val="tx1"/>
              </a:solidFill>
              <a:effectLst/>
              <a:latin typeface="+mn-lt"/>
              <a:ea typeface="+mn-ea"/>
              <a:cs typeface="+mn-cs"/>
            </a:endParaRPr>
          </a:p>
          <a:p>
            <a:endParaRPr lang="es-AR" sz="1200" kern="1200" noProof="0" dirty="0">
              <a:solidFill>
                <a:schemeClr val="tx1"/>
              </a:solidFill>
              <a:effectLst/>
              <a:latin typeface="+mn-lt"/>
              <a:ea typeface="+mn-ea"/>
              <a:cs typeface="+mn-cs"/>
            </a:endParaRPr>
          </a:p>
          <a:p>
            <a:r>
              <a:rPr lang="es-AR" sz="1200" b="1" kern="1200" noProof="0" dirty="0">
                <a:solidFill>
                  <a:schemeClr val="tx1"/>
                </a:solidFill>
                <a:effectLst/>
                <a:latin typeface="+mn-lt"/>
                <a:ea typeface="+mn-ea"/>
                <a:cs typeface="+mn-cs"/>
              </a:rPr>
              <a:t>Fuente: </a:t>
            </a:r>
          </a:p>
          <a:p>
            <a:pPr marL="0" marR="0" lvl="0" indent="0" algn="l" defTabSz="914400" rtl="0" eaLnBrk="1" fontAlgn="auto" latinLnBrk="0" hangingPunct="1">
              <a:lnSpc>
                <a:spcPct val="100000"/>
              </a:lnSpc>
              <a:spcBef>
                <a:spcPts val="0"/>
              </a:spcBef>
              <a:spcAft>
                <a:spcPts val="0"/>
              </a:spcAft>
              <a:buClrTx/>
              <a:buSzTx/>
              <a:buFontTx/>
              <a:buNone/>
              <a:tabLst/>
              <a:defRPr/>
            </a:pPr>
            <a:r>
              <a:rPr lang="es-AR" sz="1200" b="0" noProof="0" dirty="0">
                <a:solidFill>
                  <a:schemeClr val="tx1"/>
                </a:solidFill>
                <a:latin typeface="Rockwell"/>
                <a:cs typeface="Arial"/>
              </a:rPr>
              <a:t>Los países de la Unión Europea y el Espacio Económico Europeo lograron el umbral de cobertura del 95% necesario para evitar brotes de sarampión en 2017</a:t>
            </a:r>
          </a:p>
          <a:p>
            <a:pPr marL="0" marR="0" lvl="0" indent="0" algn="l" defTabSz="914400" rtl="0" eaLnBrk="1" fontAlgn="auto" latinLnBrk="0" hangingPunct="1">
              <a:lnSpc>
                <a:spcPct val="100000"/>
              </a:lnSpc>
              <a:spcBef>
                <a:spcPts val="0"/>
              </a:spcBef>
              <a:spcAft>
                <a:spcPts val="0"/>
              </a:spcAft>
              <a:buClrTx/>
              <a:buSzTx/>
              <a:buFontTx/>
              <a:buNone/>
              <a:tabLst/>
              <a:defRPr/>
            </a:pPr>
            <a:r>
              <a:rPr lang="es-AR" sz="1200" b="0" noProof="0" dirty="0">
                <a:solidFill>
                  <a:srgbClr val="FF0000"/>
                </a:solidFill>
                <a:latin typeface="Rockwell"/>
                <a:cs typeface="Arial"/>
              </a:rPr>
              <a:t>https://ecdc.europa.eu/en/publications-data/vaccination-coverage-second-dose-measles-containing-vaccine-eueea-2017</a:t>
            </a:r>
          </a:p>
          <a:p>
            <a:endParaRPr lang="es-AR" sz="1200" b="1" kern="1200" noProof="0" dirty="0">
              <a:solidFill>
                <a:schemeClr val="tx1"/>
              </a:solidFill>
              <a:effectLst/>
              <a:latin typeface="+mn-lt"/>
              <a:ea typeface="+mn-ea"/>
              <a:cs typeface="+mn-cs"/>
            </a:endParaRPr>
          </a:p>
          <a:p>
            <a:endParaRPr lang="es-AR" sz="1200" kern="1200" noProof="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A9A7AE5-EAF5-FC4A-BD77-B14DF0FB8ECE}" type="slidenum">
              <a:rPr lang="en-US" smtClean="0"/>
              <a:t>5</a:t>
            </a:fld>
            <a:endParaRPr lang="en-US"/>
          </a:p>
        </p:txBody>
      </p:sp>
    </p:spTree>
    <p:extLst>
      <p:ext uri="{BB962C8B-B14F-4D97-AF65-F5344CB8AC3E}">
        <p14:creationId xmlns:p14="http://schemas.microsoft.com/office/powerpoint/2010/main" val="2772844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9A7AE5-EAF5-FC4A-BD77-B14DF0FB8ECE}" type="slidenum">
              <a:rPr lang="en-US" smtClean="0"/>
              <a:t>6</a:t>
            </a:fld>
            <a:endParaRPr lang="en-US"/>
          </a:p>
        </p:txBody>
      </p:sp>
    </p:spTree>
    <p:extLst>
      <p:ext uri="{BB962C8B-B14F-4D97-AF65-F5344CB8AC3E}">
        <p14:creationId xmlns:p14="http://schemas.microsoft.com/office/powerpoint/2010/main" val="4208903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sz="1200" kern="1200" noProof="0" dirty="0">
                <a:solidFill>
                  <a:schemeClr val="tx1"/>
                </a:solidFill>
                <a:effectLst/>
                <a:latin typeface="+mn-lt"/>
                <a:ea typeface="+mn-ea"/>
                <a:cs typeface="+mn-cs"/>
              </a:rPr>
              <a:t>Las vacunas recomendadas a nivel mundial se clasifican en cuatro categorías principales (fuente: https://www.vaccines.gov/basics/types/index.html):</a:t>
            </a:r>
          </a:p>
          <a:p>
            <a:endParaRPr lang="es-AR" sz="1200" kern="1200" noProof="0" dirty="0">
              <a:solidFill>
                <a:schemeClr val="tx1"/>
              </a:solidFill>
              <a:effectLst/>
              <a:latin typeface="+mn-lt"/>
              <a:ea typeface="+mn-ea"/>
              <a:cs typeface="+mn-cs"/>
            </a:endParaRPr>
          </a:p>
          <a:p>
            <a:pPr lvl="0"/>
            <a:r>
              <a:rPr lang="es-AR" sz="1200" kern="1200" noProof="0" dirty="0">
                <a:solidFill>
                  <a:schemeClr val="tx1"/>
                </a:solidFill>
                <a:effectLst/>
                <a:latin typeface="+mn-lt"/>
                <a:ea typeface="+mn-ea"/>
                <a:cs typeface="+mn-cs"/>
              </a:rPr>
              <a:t>Vacunas atenuadas elaboradas con microbios vivos: emplean una forma debilitada (o atenuada) del agente patógeno que no provoca la enfermedad. Estas vacunas crean una respuesta inmunitaria fuerte y duradera; sólo una o dos dosis de la mayoría de las vacunas elaboradas con microbios vivos brindan protección durante toda la vida. Ejemplos de vacunas atenuadas elaboradas con microbios vivos comprenden la vacuna triple vírica (</a:t>
            </a:r>
            <a:r>
              <a:rPr lang="es-AR" sz="1200" kern="1200" noProof="0" dirty="0" err="1">
                <a:solidFill>
                  <a:schemeClr val="tx1"/>
                </a:solidFill>
                <a:effectLst/>
                <a:latin typeface="+mn-lt"/>
                <a:ea typeface="+mn-ea"/>
                <a:cs typeface="+mn-cs"/>
              </a:rPr>
              <a:t>MMR</a:t>
            </a:r>
            <a:r>
              <a:rPr lang="es-AR" sz="1200" kern="1200" noProof="0" dirty="0">
                <a:solidFill>
                  <a:schemeClr val="tx1"/>
                </a:solidFill>
                <a:effectLst/>
                <a:latin typeface="+mn-lt"/>
                <a:ea typeface="+mn-ea"/>
                <a:cs typeface="+mn-cs"/>
              </a:rPr>
              <a:t>) y las vacunas </a:t>
            </a:r>
            <a:r>
              <a:rPr lang="es-AR" sz="1200" kern="1200" noProof="0" dirty="0" err="1">
                <a:solidFill>
                  <a:schemeClr val="tx1"/>
                </a:solidFill>
                <a:effectLst/>
                <a:latin typeface="+mn-lt"/>
                <a:ea typeface="+mn-ea"/>
                <a:cs typeface="+mn-cs"/>
              </a:rPr>
              <a:t>antirrotavírica</a:t>
            </a:r>
            <a:r>
              <a:rPr lang="es-AR" sz="1200" kern="1200" noProof="0" dirty="0">
                <a:solidFill>
                  <a:schemeClr val="tx1"/>
                </a:solidFill>
                <a:effectLst/>
                <a:latin typeface="+mn-lt"/>
                <a:ea typeface="+mn-ea"/>
                <a:cs typeface="+mn-cs"/>
              </a:rPr>
              <a:t> y contra la varicela.</a:t>
            </a:r>
          </a:p>
          <a:p>
            <a:pPr lvl="0"/>
            <a:endParaRPr lang="es-AR" sz="1200" kern="1200" noProof="0" dirty="0">
              <a:solidFill>
                <a:schemeClr val="tx1"/>
              </a:solidFill>
              <a:effectLst/>
              <a:latin typeface="+mn-lt"/>
              <a:ea typeface="+mn-ea"/>
              <a:cs typeface="+mn-cs"/>
            </a:endParaRPr>
          </a:p>
          <a:p>
            <a:pPr lvl="0"/>
            <a:r>
              <a:rPr lang="es-AR" sz="1200" kern="1200" noProof="0" dirty="0">
                <a:solidFill>
                  <a:schemeClr val="tx1"/>
                </a:solidFill>
                <a:effectLst/>
                <a:latin typeface="+mn-lt"/>
                <a:ea typeface="+mn-ea"/>
                <a:cs typeface="+mn-cs"/>
              </a:rPr>
              <a:t>Vacunas inactivadas: emplean una forma muerta del agente patógeno. Las vacunas inactivadas, por lo general, no confieren protección tan fuerte como la conferida por las vacunas atenuadas elaboradas con microbios vivos, por lo que se deben administrar varias dosis con el tiempo para lograr inmunidad constante. Estas dosis adicionales se llaman refuerzos. Ejemplos de vacunas inactivadas comprenden las vacunas contra la hepatitis A, antigripal y antirrábica.</a:t>
            </a:r>
          </a:p>
          <a:p>
            <a:pPr lvl="0"/>
            <a:endParaRPr lang="es-AR" sz="1200" kern="1200" noProof="0" dirty="0">
              <a:solidFill>
                <a:schemeClr val="tx1"/>
              </a:solidFill>
              <a:effectLst/>
              <a:latin typeface="+mn-lt"/>
              <a:ea typeface="+mn-ea"/>
              <a:cs typeface="+mn-cs"/>
            </a:endParaRPr>
          </a:p>
          <a:p>
            <a:pPr lvl="0"/>
            <a:r>
              <a:rPr lang="es-AR" sz="1200" kern="1200" noProof="0" dirty="0">
                <a:solidFill>
                  <a:schemeClr val="tx1"/>
                </a:solidFill>
                <a:effectLst/>
                <a:latin typeface="+mn-lt"/>
                <a:ea typeface="+mn-ea"/>
                <a:cs typeface="+mn-cs"/>
              </a:rPr>
              <a:t>Vacunas a base de la subunidad: al igual que las vacunas inactivadas, las vacunas a base de la subunidad no contienen agentes patógenos vivos, sino que se diferencian en que contienen solo partes antigénicas específicas de un agente patógeno, las partes que son necesarias para obtener una respuesta inmunitaria protectora. También requieren de refuerzos. Los ejemplos de vacunas a base de subunidad comprenden las vacunas contra Hib, el VPH y antineumocócica.</a:t>
            </a:r>
          </a:p>
          <a:p>
            <a:pPr lvl="0"/>
            <a:endParaRPr lang="es-AR" sz="1200" kern="1200" noProof="0" dirty="0">
              <a:solidFill>
                <a:schemeClr val="tx1"/>
              </a:solidFill>
              <a:effectLst/>
              <a:latin typeface="+mn-lt"/>
              <a:ea typeface="+mn-ea"/>
              <a:cs typeface="+mn-cs"/>
            </a:endParaRPr>
          </a:p>
          <a:p>
            <a:pPr lvl="0"/>
            <a:r>
              <a:rPr lang="es-AR" sz="1200" kern="1200" noProof="0" dirty="0">
                <a:solidFill>
                  <a:schemeClr val="tx1"/>
                </a:solidFill>
                <a:effectLst/>
                <a:latin typeface="+mn-lt"/>
                <a:ea typeface="+mn-ea"/>
                <a:cs typeface="+mn-cs"/>
              </a:rPr>
              <a:t>Toxoide: emplea una toxina (un producto dañino) elaborado por el agente patógeno que produce la enfermedad. Esto significa que la respuesta inmunitaria está dirigida a la toxina, en lugar de todo el agente patógeno. Algunas veces necesitan de refuerzos. Los ejemplos de toxoide comprenden las vacunas antidiftérica y antitetánica. </a:t>
            </a:r>
          </a:p>
        </p:txBody>
      </p:sp>
      <p:sp>
        <p:nvSpPr>
          <p:cNvPr id="4" name="Slide Number Placeholder 3"/>
          <p:cNvSpPr>
            <a:spLocks noGrp="1"/>
          </p:cNvSpPr>
          <p:nvPr>
            <p:ph type="sldNum" sz="quarter" idx="5"/>
          </p:nvPr>
        </p:nvSpPr>
        <p:spPr/>
        <p:txBody>
          <a:bodyPr/>
          <a:lstStyle/>
          <a:p>
            <a:fld id="{5A9A7AE5-EAF5-FC4A-BD77-B14DF0FB8ECE}" type="slidenum">
              <a:rPr lang="en-US" smtClean="0"/>
              <a:t>7</a:t>
            </a:fld>
            <a:endParaRPr lang="en-US"/>
          </a:p>
        </p:txBody>
      </p:sp>
    </p:spTree>
    <p:extLst>
      <p:ext uri="{BB962C8B-B14F-4D97-AF65-F5344CB8AC3E}">
        <p14:creationId xmlns:p14="http://schemas.microsoft.com/office/powerpoint/2010/main" val="1794331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sz="1200" kern="1200" noProof="0" dirty="0">
                <a:solidFill>
                  <a:schemeClr val="tx1"/>
                </a:solidFill>
                <a:effectLst/>
                <a:latin typeface="+mn-lt"/>
                <a:ea typeface="+mn-ea"/>
                <a:cs typeface="+mn-cs"/>
              </a:rPr>
              <a:t>Los diferentes tipos de vacunas implican variación en el momento adecuado de administración y su dosificación (fuente: https://www.chop.edu/centers-programs/vaccine-education-center/vaccine-safety/dosing-safety).</a:t>
            </a:r>
          </a:p>
          <a:p>
            <a:r>
              <a:rPr lang="es-AR" sz="1200" kern="1200" noProof="0" dirty="0">
                <a:solidFill>
                  <a:schemeClr val="tx1"/>
                </a:solidFill>
                <a:effectLst/>
                <a:latin typeface="+mn-lt"/>
                <a:ea typeface="+mn-ea"/>
                <a:cs typeface="+mn-cs"/>
              </a:rPr>
              <a:t> </a:t>
            </a:r>
          </a:p>
          <a:p>
            <a:r>
              <a:rPr lang="es-AR" sz="1200" kern="1200" noProof="0" dirty="0">
                <a:solidFill>
                  <a:schemeClr val="tx1"/>
                </a:solidFill>
                <a:effectLst/>
                <a:latin typeface="+mn-lt"/>
                <a:ea typeface="+mn-ea"/>
                <a:cs typeface="+mn-cs"/>
              </a:rPr>
              <a:t>Algunas vacunas protegen mejor a un mayor número de personas si se administran más de una vez. La vacuna contra la varicela es un ejemplo de esto: al cabo de 1 dosis, 78 de 100 adultos estarán protegidos, pero después de una segunda dosis, 99 de 100 adultos estarán protegidos. Se recomienda que todos reciban una segunda dosis, dado que es inocuo recibirla y amplía la protección a más personas.  </a:t>
            </a:r>
          </a:p>
          <a:p>
            <a:endParaRPr lang="es-AR" sz="1200" kern="1200" noProof="0" dirty="0">
              <a:solidFill>
                <a:schemeClr val="tx1"/>
              </a:solidFill>
              <a:effectLst/>
              <a:latin typeface="+mn-lt"/>
              <a:ea typeface="+mn-ea"/>
              <a:cs typeface="+mn-cs"/>
            </a:endParaRPr>
          </a:p>
          <a:p>
            <a:r>
              <a:rPr lang="es-AR" sz="1200" kern="1200" noProof="0" dirty="0">
                <a:solidFill>
                  <a:schemeClr val="tx1"/>
                </a:solidFill>
                <a:effectLst/>
                <a:latin typeface="+mn-lt"/>
                <a:ea typeface="+mn-ea"/>
                <a:cs typeface="+mn-cs"/>
              </a:rPr>
              <a:t>Algunas vacunas brindan una respuesta mayor y un nivel más alto de protección después de una segunda dosis. Un ejemplo de ello es </a:t>
            </a:r>
            <a:r>
              <a:rPr lang="es-AR" sz="1200" i="1" kern="1200" noProof="0" dirty="0" err="1">
                <a:solidFill>
                  <a:schemeClr val="tx1"/>
                </a:solidFill>
                <a:effectLst/>
                <a:latin typeface="+mn-lt"/>
                <a:ea typeface="+mn-ea"/>
                <a:cs typeface="+mn-cs"/>
              </a:rPr>
              <a:t>Haemophilus</a:t>
            </a:r>
            <a:r>
              <a:rPr lang="es-AR" sz="1200" i="1" kern="1200" noProof="0" dirty="0">
                <a:solidFill>
                  <a:schemeClr val="tx1"/>
                </a:solidFill>
                <a:effectLst/>
                <a:latin typeface="+mn-lt"/>
                <a:ea typeface="+mn-ea"/>
                <a:cs typeface="+mn-cs"/>
              </a:rPr>
              <a:t> </a:t>
            </a:r>
            <a:r>
              <a:rPr lang="es-AR" sz="1200" i="1" kern="1200" noProof="0" dirty="0" err="1">
                <a:solidFill>
                  <a:schemeClr val="tx1"/>
                </a:solidFill>
                <a:effectLst/>
                <a:latin typeface="+mn-lt"/>
                <a:ea typeface="+mn-ea"/>
                <a:cs typeface="+mn-cs"/>
              </a:rPr>
              <a:t>influenzae</a:t>
            </a:r>
            <a:r>
              <a:rPr lang="es-AR" sz="1200" i="1" kern="1200" noProof="0" dirty="0">
                <a:solidFill>
                  <a:schemeClr val="tx1"/>
                </a:solidFill>
                <a:effectLst/>
                <a:latin typeface="+mn-lt"/>
                <a:ea typeface="+mn-ea"/>
                <a:cs typeface="+mn-cs"/>
              </a:rPr>
              <a:t> </a:t>
            </a:r>
            <a:r>
              <a:rPr lang="es-AR" sz="1200" kern="1200" noProof="0" dirty="0">
                <a:solidFill>
                  <a:schemeClr val="tx1"/>
                </a:solidFill>
                <a:effectLst/>
                <a:latin typeface="+mn-lt"/>
                <a:ea typeface="+mn-ea"/>
                <a:cs typeface="+mn-cs"/>
              </a:rPr>
              <a:t>tipo b o Hib.</a:t>
            </a:r>
          </a:p>
          <a:p>
            <a:endParaRPr lang="es-AR" sz="1200" kern="1200" noProof="0" dirty="0">
              <a:solidFill>
                <a:schemeClr val="tx1"/>
              </a:solidFill>
              <a:effectLst/>
              <a:latin typeface="+mn-lt"/>
              <a:ea typeface="+mn-ea"/>
              <a:cs typeface="+mn-cs"/>
            </a:endParaRPr>
          </a:p>
          <a:p>
            <a:r>
              <a:rPr lang="es-AR" sz="1200" kern="1200" noProof="0" dirty="0">
                <a:solidFill>
                  <a:schemeClr val="tx1"/>
                </a:solidFill>
                <a:effectLst/>
                <a:latin typeface="+mn-lt"/>
                <a:ea typeface="+mn-ea"/>
                <a:cs typeface="+mn-cs"/>
              </a:rPr>
              <a:t>Algunos necesitan varias dosis para producir la respuesta inmunitaria más fuerte. Las vacunas </a:t>
            </a:r>
            <a:r>
              <a:rPr lang="es-AR" sz="1200" kern="1200" noProof="0" dirty="0" err="1">
                <a:solidFill>
                  <a:schemeClr val="tx1"/>
                </a:solidFill>
                <a:effectLst/>
                <a:latin typeface="+mn-lt"/>
                <a:ea typeface="+mn-ea"/>
                <a:cs typeface="+mn-cs"/>
              </a:rPr>
              <a:t>DTaP</a:t>
            </a:r>
            <a:r>
              <a:rPr lang="es-AR" sz="1200" kern="1200" noProof="0" dirty="0">
                <a:solidFill>
                  <a:schemeClr val="tx1"/>
                </a:solidFill>
                <a:effectLst/>
                <a:latin typeface="+mn-lt"/>
                <a:ea typeface="+mn-ea"/>
                <a:cs typeface="+mn-cs"/>
              </a:rPr>
              <a:t> son ejemplo de ello. </a:t>
            </a:r>
          </a:p>
          <a:p>
            <a:endParaRPr lang="es-AR" sz="1200" kern="1200" noProof="0" dirty="0">
              <a:solidFill>
                <a:schemeClr val="tx1"/>
              </a:solidFill>
              <a:effectLst/>
              <a:latin typeface="+mn-lt"/>
              <a:ea typeface="+mn-ea"/>
              <a:cs typeface="+mn-cs"/>
            </a:endParaRPr>
          </a:p>
          <a:p>
            <a:r>
              <a:rPr lang="es-AR" sz="1200" kern="1200" noProof="0" dirty="0">
                <a:solidFill>
                  <a:schemeClr val="tx1"/>
                </a:solidFill>
                <a:effectLst/>
                <a:latin typeface="+mn-lt"/>
                <a:ea typeface="+mn-ea"/>
                <a:cs typeface="+mn-cs"/>
              </a:rPr>
              <a:t>Algunas vacunas protegen de agentes patógenos que mutan con tanta frecuencia que las versiones más antiguas de las vacunas no serían protectoras. Las vacunas antigripales son un ejemplo de ello, por lo cual se recomiendan vacunas antigripales nuevas todos los años.</a:t>
            </a:r>
          </a:p>
          <a:p>
            <a:endParaRPr lang="es-AR" sz="1200" kern="1200" noProof="0" dirty="0">
              <a:solidFill>
                <a:schemeClr val="tx1"/>
              </a:solidFill>
              <a:effectLst/>
              <a:latin typeface="+mn-lt"/>
              <a:ea typeface="+mn-ea"/>
              <a:cs typeface="+mn-cs"/>
            </a:endParaRPr>
          </a:p>
          <a:p>
            <a:r>
              <a:rPr lang="es-AR" sz="1200" kern="1200" noProof="0" dirty="0">
                <a:solidFill>
                  <a:schemeClr val="tx1"/>
                </a:solidFill>
                <a:effectLst/>
                <a:latin typeface="+mn-lt"/>
                <a:ea typeface="+mn-ea"/>
                <a:cs typeface="+mn-cs"/>
              </a:rPr>
              <a:t>Es importante que los prestadores de atención sanitaria examinen las pautas de dosificación para cada vacuna a fin de asegurarse de que los pacientes cumplan las recomendaciones de vacunación a lo largo de su vida, desde el nacimiento hasta la vida adulta. </a:t>
            </a:r>
          </a:p>
          <a:p>
            <a:endParaRPr lang="es-AR" noProof="0" dirty="0"/>
          </a:p>
        </p:txBody>
      </p:sp>
      <p:sp>
        <p:nvSpPr>
          <p:cNvPr id="4" name="Slide Number Placeholder 3"/>
          <p:cNvSpPr>
            <a:spLocks noGrp="1"/>
          </p:cNvSpPr>
          <p:nvPr>
            <p:ph type="sldNum" sz="quarter" idx="5"/>
          </p:nvPr>
        </p:nvSpPr>
        <p:spPr/>
        <p:txBody>
          <a:bodyPr/>
          <a:lstStyle/>
          <a:p>
            <a:fld id="{5A9A7AE5-EAF5-FC4A-BD77-B14DF0FB8ECE}" type="slidenum">
              <a:rPr lang="en-US" smtClean="0"/>
              <a:t>8</a:t>
            </a:fld>
            <a:endParaRPr lang="en-US"/>
          </a:p>
        </p:txBody>
      </p:sp>
    </p:spTree>
    <p:extLst>
      <p:ext uri="{BB962C8B-B14F-4D97-AF65-F5344CB8AC3E}">
        <p14:creationId xmlns:p14="http://schemas.microsoft.com/office/powerpoint/2010/main" val="1484485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sz="1200" kern="1200" noProof="0" dirty="0">
                <a:solidFill>
                  <a:schemeClr val="tx1"/>
                </a:solidFill>
                <a:effectLst/>
                <a:latin typeface="+mn-lt"/>
                <a:ea typeface="+mn-ea"/>
                <a:cs typeface="+mn-cs"/>
              </a:rPr>
              <a:t>Las vacunas actuales utilizan sólo los ingredientes que necesitan para cumplir los fines de inocuidad y eficacia.</a:t>
            </a:r>
          </a:p>
          <a:p>
            <a:endParaRPr lang="es-AR" sz="1200" kern="1200" noProof="0" dirty="0">
              <a:solidFill>
                <a:schemeClr val="tx1"/>
              </a:solidFill>
              <a:effectLst/>
              <a:latin typeface="+mn-lt"/>
              <a:ea typeface="+mn-ea"/>
              <a:cs typeface="+mn-cs"/>
            </a:endParaRPr>
          </a:p>
          <a:p>
            <a:r>
              <a:rPr lang="es-AR" sz="1200" kern="1200" noProof="0" dirty="0">
                <a:solidFill>
                  <a:schemeClr val="tx1"/>
                </a:solidFill>
                <a:effectLst/>
                <a:latin typeface="+mn-lt"/>
                <a:ea typeface="+mn-ea"/>
                <a:cs typeface="+mn-cs"/>
              </a:rPr>
              <a:t>Cada ingrediente en una vacuna atiende un propósito específico (fuente: https://www.vaccines.gov/basics/vaccine_ingredients/index.html).</a:t>
            </a:r>
          </a:p>
          <a:p>
            <a:endParaRPr lang="es-AR" sz="1200" kern="1200" noProof="0" dirty="0">
              <a:solidFill>
                <a:schemeClr val="tx1"/>
              </a:solidFill>
              <a:effectLst/>
              <a:latin typeface="+mn-lt"/>
              <a:ea typeface="+mn-ea"/>
              <a:cs typeface="+mn-cs"/>
            </a:endParaRPr>
          </a:p>
          <a:p>
            <a:r>
              <a:rPr lang="es-AR" sz="1200" kern="1200" noProof="0" dirty="0">
                <a:solidFill>
                  <a:schemeClr val="tx1"/>
                </a:solidFill>
                <a:effectLst/>
                <a:latin typeface="+mn-lt"/>
                <a:ea typeface="+mn-ea"/>
                <a:cs typeface="+mn-cs"/>
              </a:rPr>
              <a:t>Por ejemplo, algunos ingredientes vacunales ayudan a conferir inmunidad (protección) contra una enfermedad específica:</a:t>
            </a:r>
          </a:p>
          <a:p>
            <a:pPr marL="171450" lvl="0" indent="-171450">
              <a:buFont typeface="Arial" panose="020B0604020202020204" pitchFamily="34" charset="0"/>
              <a:buChar char="•"/>
            </a:pPr>
            <a:r>
              <a:rPr lang="es-AR" sz="1200" kern="1200" noProof="0" dirty="0">
                <a:solidFill>
                  <a:schemeClr val="tx1"/>
                </a:solidFill>
                <a:effectLst/>
                <a:latin typeface="+mn-lt"/>
                <a:ea typeface="+mn-ea"/>
                <a:cs typeface="+mn-cs"/>
              </a:rPr>
              <a:t>Los antígenos son cantidades muy pequeñas de agentes patógenos débiles o muertos que ocasionan enfermedades. Ayudan al sistema inmunitario a aprender a combatir infecciones en forma más rápida y eficiente. El virus de la gripe es un ejemplo de un antígeno.</a:t>
            </a:r>
          </a:p>
          <a:p>
            <a:pPr marL="171450" lvl="0" indent="-171450">
              <a:buFont typeface="Arial" panose="020B0604020202020204" pitchFamily="34" charset="0"/>
              <a:buChar char="•"/>
            </a:pPr>
            <a:r>
              <a:rPr lang="es-AR" sz="1200" kern="1200" noProof="0" dirty="0">
                <a:solidFill>
                  <a:schemeClr val="tx1"/>
                </a:solidFill>
                <a:effectLst/>
                <a:latin typeface="+mn-lt"/>
                <a:ea typeface="+mn-ea"/>
                <a:cs typeface="+mn-cs"/>
              </a:rPr>
              <a:t>Los adyuvantes, que se encuentran en algunas vacunas, son sustancias que ayudan al sistema inmunitario a responder de manera más fuerte a una vacuna. Esto aumenta la inmunidad contra la enfermedad. El aluminio es un ejemplo de un adyuvante (el aluminio es el metal más abundante del planeta; se encuentra en las plantas, el suelo, el agua y el aire. Las cantidades de aluminio presentes en las vacunas son bajas y están fuertemente reguladas)</a:t>
            </a:r>
          </a:p>
          <a:p>
            <a:pPr marL="171450" lvl="0" indent="-171450">
              <a:buFont typeface="Arial" panose="020B0604020202020204" pitchFamily="34" charset="0"/>
              <a:buChar char="•"/>
            </a:pPr>
            <a:endParaRPr lang="es-AR" sz="1200" kern="1200" noProof="0" dirty="0">
              <a:solidFill>
                <a:schemeClr val="tx1"/>
              </a:solidFill>
              <a:effectLst/>
              <a:latin typeface="+mn-lt"/>
              <a:ea typeface="+mn-ea"/>
              <a:cs typeface="+mn-cs"/>
            </a:endParaRPr>
          </a:p>
          <a:p>
            <a:pPr marL="0" lvl="0" indent="0">
              <a:buFont typeface="Arial" panose="020B0604020202020204" pitchFamily="34" charset="0"/>
              <a:buNone/>
            </a:pPr>
            <a:r>
              <a:rPr lang="es-AR" sz="1200" kern="1200" noProof="0" dirty="0">
                <a:solidFill>
                  <a:schemeClr val="tx1"/>
                </a:solidFill>
                <a:effectLst/>
                <a:latin typeface="+mn-lt"/>
                <a:ea typeface="+mn-ea"/>
                <a:cs typeface="+mn-cs"/>
              </a:rPr>
              <a:t>Algunos ingredientes contribuyen a garantizar que una vacuna siga actuando como debe y permanezca libre de agentes patógenos externos. Por ejemplo:</a:t>
            </a:r>
          </a:p>
          <a:p>
            <a:pPr marL="171450" lvl="0" indent="-171450">
              <a:buFont typeface="Arial" panose="020B0604020202020204" pitchFamily="34" charset="0"/>
              <a:buChar char="•"/>
            </a:pPr>
            <a:r>
              <a:rPr lang="es-AR" sz="1200" b="0" kern="1200" noProof="0" dirty="0">
                <a:solidFill>
                  <a:schemeClr val="tx1"/>
                </a:solidFill>
                <a:effectLst/>
                <a:latin typeface="+mn-lt"/>
                <a:ea typeface="+mn-ea"/>
                <a:cs typeface="+mn-cs"/>
              </a:rPr>
              <a:t>Los conservantes protegen a la vacuna de bacterias u hongos externos. En la actualidad, los conservantes suelen usarse sólo en </a:t>
            </a:r>
            <a:r>
              <a:rPr lang="es-AR" sz="1200" kern="1200" noProof="0" dirty="0">
                <a:solidFill>
                  <a:schemeClr val="tx1"/>
                </a:solidFill>
                <a:effectLst/>
                <a:latin typeface="+mn-lt"/>
                <a:ea typeface="+mn-ea"/>
                <a:cs typeface="+mn-cs"/>
              </a:rPr>
              <a:t>ampollas (recipientes) de vacunas que tienen más de una dosis. La mayoría de las vacunas también están disponibles en ampollas de dosis única y no tienen conservantes.</a:t>
            </a:r>
          </a:p>
          <a:p>
            <a:pPr marL="171450" lvl="0" indent="-171450">
              <a:buFont typeface="Arial" panose="020B0604020202020204" pitchFamily="34" charset="0"/>
              <a:buChar char="•"/>
            </a:pPr>
            <a:r>
              <a:rPr lang="es-AR" sz="1200" kern="1200" noProof="0" dirty="0">
                <a:solidFill>
                  <a:schemeClr val="tx1"/>
                </a:solidFill>
                <a:effectLst/>
                <a:latin typeface="+mn-lt"/>
                <a:ea typeface="+mn-ea"/>
                <a:cs typeface="+mn-cs"/>
              </a:rPr>
              <a:t>Los estabilizadores, como azúcar o gelatina, ayudan a los ingredientes activos en las vacunas a seguir cumpliendo su función mientras se fabrica, almacena y traslada la vacuna.</a:t>
            </a:r>
          </a:p>
          <a:p>
            <a:pPr marL="171450" lvl="0" indent="-171450">
              <a:buFont typeface="Arial" panose="020B0604020202020204" pitchFamily="34" charset="0"/>
              <a:buChar char="•"/>
            </a:pPr>
            <a:endParaRPr lang="es-AR" sz="1200" kern="1200" noProof="0" dirty="0">
              <a:solidFill>
                <a:schemeClr val="tx1"/>
              </a:solidFill>
              <a:effectLst/>
              <a:latin typeface="+mn-lt"/>
              <a:ea typeface="+mn-ea"/>
              <a:cs typeface="+mn-cs"/>
            </a:endParaRPr>
          </a:p>
          <a:p>
            <a:pPr marL="0" lvl="0" indent="0">
              <a:buFont typeface="Arial" panose="020B0604020202020204" pitchFamily="34" charset="0"/>
              <a:buNone/>
            </a:pPr>
            <a:r>
              <a:rPr lang="es-AR" sz="1200" kern="1200" noProof="0" dirty="0">
                <a:solidFill>
                  <a:schemeClr val="tx1"/>
                </a:solidFill>
                <a:effectLst/>
                <a:latin typeface="+mn-lt"/>
                <a:ea typeface="+mn-ea"/>
                <a:cs typeface="+mn-cs"/>
              </a:rPr>
              <a:t>Algunas veces, cantidades mínimas de algunos ingredientes que son necesarios para producir la vacuna persisten en el producto final. Ejemplos de estos ingredientes no dañinos son:</a:t>
            </a:r>
          </a:p>
          <a:p>
            <a:pPr marL="171450" lvl="0" indent="-171450">
              <a:buFont typeface="Arial" panose="020B0604020202020204" pitchFamily="34" charset="0"/>
              <a:buChar char="•"/>
            </a:pPr>
            <a:r>
              <a:rPr lang="es-AR" sz="1200" kern="1200" noProof="0" dirty="0">
                <a:solidFill>
                  <a:schemeClr val="tx1"/>
                </a:solidFill>
                <a:effectLst/>
                <a:latin typeface="+mn-lt"/>
                <a:ea typeface="+mn-ea"/>
                <a:cs typeface="+mn-cs"/>
              </a:rPr>
              <a:t>Material de </a:t>
            </a:r>
            <a:r>
              <a:rPr lang="es-AR" sz="1200" kern="1200" noProof="0" dirty="0" err="1">
                <a:solidFill>
                  <a:schemeClr val="tx1"/>
                </a:solidFill>
                <a:effectLst/>
                <a:latin typeface="+mn-lt"/>
                <a:ea typeface="+mn-ea"/>
                <a:cs typeface="+mn-cs"/>
              </a:rPr>
              <a:t>citocultivo</a:t>
            </a:r>
            <a:r>
              <a:rPr lang="es-AR" sz="1200" kern="1200" noProof="0" dirty="0">
                <a:solidFill>
                  <a:schemeClr val="tx1"/>
                </a:solidFill>
                <a:effectLst/>
                <a:latin typeface="+mn-lt"/>
                <a:ea typeface="+mn-ea"/>
                <a:cs typeface="+mn-cs"/>
              </a:rPr>
              <a:t> (crecimiento), como huevos, para contribuir al cultivo de los antígenos vacunales</a:t>
            </a:r>
          </a:p>
          <a:p>
            <a:pPr marL="171450" lvl="0" indent="-171450">
              <a:buFont typeface="Arial" panose="020B0604020202020204" pitchFamily="34" charset="0"/>
              <a:buChar char="•"/>
            </a:pPr>
            <a:r>
              <a:rPr lang="es-AR" sz="1200" kern="1200" noProof="0" dirty="0">
                <a:solidFill>
                  <a:schemeClr val="tx1"/>
                </a:solidFill>
                <a:effectLst/>
                <a:latin typeface="+mn-lt"/>
                <a:ea typeface="+mn-ea"/>
                <a:cs typeface="+mn-cs"/>
              </a:rPr>
              <a:t>Ingredientes </a:t>
            </a:r>
            <a:r>
              <a:rPr lang="es-AR" sz="1200" kern="1200" noProof="0" dirty="0" err="1">
                <a:solidFill>
                  <a:schemeClr val="tx1"/>
                </a:solidFill>
                <a:effectLst/>
                <a:latin typeface="+mn-lt"/>
                <a:ea typeface="+mn-ea"/>
                <a:cs typeface="+mn-cs"/>
              </a:rPr>
              <a:t>inactivantes</a:t>
            </a:r>
            <a:r>
              <a:rPr lang="es-AR" sz="1200" kern="1200" noProof="0" dirty="0">
                <a:solidFill>
                  <a:schemeClr val="tx1"/>
                </a:solidFill>
                <a:effectLst/>
                <a:latin typeface="+mn-lt"/>
                <a:ea typeface="+mn-ea"/>
                <a:cs typeface="+mn-cs"/>
              </a:rPr>
              <a:t> (microbicidas o bactericidas), como formaldehído, para debilitar o matar los virus o las toxinas en la vacuna.</a:t>
            </a:r>
          </a:p>
          <a:p>
            <a:pPr marL="171450" lvl="0" indent="-171450">
              <a:buFont typeface="Arial" panose="020B0604020202020204" pitchFamily="34" charset="0"/>
              <a:buChar char="•"/>
            </a:pPr>
            <a:r>
              <a:rPr lang="es-AR" sz="1200" kern="1200" noProof="0" dirty="0">
                <a:solidFill>
                  <a:schemeClr val="tx1"/>
                </a:solidFill>
                <a:effectLst/>
                <a:latin typeface="+mn-lt"/>
                <a:ea typeface="+mn-ea"/>
                <a:cs typeface="+mn-cs"/>
              </a:rPr>
              <a:t>Antibióticos, como neomicina, para impedir que gérmenes y bacterias externos crezcan en la vacuna.</a:t>
            </a:r>
          </a:p>
          <a:p>
            <a:pPr marL="171450" lvl="0" indent="-171450">
              <a:buFont typeface="Arial" panose="020B0604020202020204" pitchFamily="34" charset="0"/>
              <a:buChar char="•"/>
            </a:pPr>
            <a:endParaRPr lang="es-AR" sz="1200" kern="1200" noProof="0" dirty="0">
              <a:solidFill>
                <a:schemeClr val="tx1"/>
              </a:solidFill>
              <a:effectLst/>
              <a:latin typeface="+mn-lt"/>
              <a:ea typeface="+mn-ea"/>
              <a:cs typeface="+mn-cs"/>
            </a:endParaRPr>
          </a:p>
          <a:p>
            <a:pPr marL="0" lvl="0" indent="0">
              <a:buFont typeface="Arial" panose="020B0604020202020204" pitchFamily="34" charset="0"/>
              <a:buNone/>
            </a:pPr>
            <a:endParaRPr lang="es-AR" sz="1200" kern="1200" noProof="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A9A7AE5-EAF5-FC4A-BD77-B14DF0FB8ECE}" type="slidenum">
              <a:rPr lang="en-US" smtClean="0"/>
              <a:t>9</a:t>
            </a:fld>
            <a:endParaRPr lang="en-US"/>
          </a:p>
        </p:txBody>
      </p:sp>
    </p:spTree>
    <p:extLst>
      <p:ext uri="{BB962C8B-B14F-4D97-AF65-F5344CB8AC3E}">
        <p14:creationId xmlns:p14="http://schemas.microsoft.com/office/powerpoint/2010/main" val="20507646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260600"/>
            <a:ext cx="5625548" cy="1566861"/>
          </a:xfrm>
        </p:spPr>
        <p:txBody>
          <a:bodyPr anchor="b">
            <a:normAutofit/>
          </a:bodyPr>
          <a:lstStyle>
            <a:lvl1pPr algn="l">
              <a:defRPr sz="4400" b="1" i="0">
                <a:solidFill>
                  <a:schemeClr val="bg1"/>
                </a:solidFill>
                <a:latin typeface="Rockwell" panose="02060603020205020403" pitchFamily="18" charset="77"/>
              </a:defRPr>
            </a:lvl1pPr>
          </a:lstStyle>
          <a:p>
            <a:r>
              <a:rPr lang="en-US"/>
              <a:t>CLICK TO EDIT MASTER TITLE</a:t>
            </a:r>
          </a:p>
        </p:txBody>
      </p:sp>
      <p:sp>
        <p:nvSpPr>
          <p:cNvPr id="3" name="Subtitle 2"/>
          <p:cNvSpPr>
            <a:spLocks noGrp="1"/>
          </p:cNvSpPr>
          <p:nvPr>
            <p:ph type="subTitle" idx="1"/>
          </p:nvPr>
        </p:nvSpPr>
        <p:spPr>
          <a:xfrm>
            <a:off x="685800" y="3989112"/>
            <a:ext cx="4622800" cy="1967188"/>
          </a:xfrm>
        </p:spPr>
        <p:txBody>
          <a:bodyPr/>
          <a:lstStyle>
            <a:lvl1pPr marL="0" indent="0" algn="l">
              <a:buNone/>
              <a:defRPr sz="2400">
                <a:solidFill>
                  <a:schemeClr val="bg1"/>
                </a:solidFill>
                <a:latin typeface="Rockwell" panose="02060603020205020403" pitchFamily="18"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Oval 6">
            <a:extLst>
              <a:ext uri="{FF2B5EF4-FFF2-40B4-BE49-F238E27FC236}">
                <a16:creationId xmlns="" xmlns:a16="http://schemas.microsoft.com/office/drawing/2014/main" id="{A41AAE90-087B-B74E-929A-45CC09EF0C4F}"/>
              </a:ext>
            </a:extLst>
          </p:cNvPr>
          <p:cNvSpPr/>
          <p:nvPr userDrawn="1"/>
        </p:nvSpPr>
        <p:spPr>
          <a:xfrm>
            <a:off x="5520994" y="3774471"/>
            <a:ext cx="2332039" cy="2332039"/>
          </a:xfrm>
          <a:prstGeom prst="ellipse">
            <a:avLst/>
          </a:prstGeom>
          <a:noFill/>
          <a:ln w="292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8" name="Oval 7">
            <a:extLst>
              <a:ext uri="{FF2B5EF4-FFF2-40B4-BE49-F238E27FC236}">
                <a16:creationId xmlns="" xmlns:a16="http://schemas.microsoft.com/office/drawing/2014/main" id="{A5AC30AA-A55C-514E-A1D0-6DE26141EB1C}"/>
              </a:ext>
            </a:extLst>
          </p:cNvPr>
          <p:cNvSpPr/>
          <p:nvPr userDrawn="1"/>
        </p:nvSpPr>
        <p:spPr>
          <a:xfrm>
            <a:off x="125125" y="-881273"/>
            <a:ext cx="2028843" cy="2028843"/>
          </a:xfrm>
          <a:prstGeom prst="ellipse">
            <a:avLst/>
          </a:prstGeom>
          <a:noFill/>
          <a:ln w="292100">
            <a:solidFill>
              <a:srgbClr val="D64E0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cxnSp>
        <p:nvCxnSpPr>
          <p:cNvPr id="10" name="Straight Connector 9">
            <a:extLst>
              <a:ext uri="{FF2B5EF4-FFF2-40B4-BE49-F238E27FC236}">
                <a16:creationId xmlns="" xmlns:a16="http://schemas.microsoft.com/office/drawing/2014/main" id="{951CF7B0-A7EE-F44D-98AE-4B2355F1B833}"/>
              </a:ext>
            </a:extLst>
          </p:cNvPr>
          <p:cNvCxnSpPr/>
          <p:nvPr userDrawn="1"/>
        </p:nvCxnSpPr>
        <p:spPr>
          <a:xfrm>
            <a:off x="685800" y="2064026"/>
            <a:ext cx="983974" cy="0"/>
          </a:xfrm>
          <a:prstGeom prst="line">
            <a:avLst/>
          </a:prstGeom>
          <a:ln w="25400">
            <a:solidFill>
              <a:srgbClr val="E07004"/>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 xmlns:a16="http://schemas.microsoft.com/office/drawing/2014/main" id="{E0B6527B-D0B2-4C48-B056-401324E96C4A}"/>
              </a:ext>
            </a:extLst>
          </p:cNvPr>
          <p:cNvPicPr>
            <a:picLocks noChangeAspect="1"/>
          </p:cNvPicPr>
          <p:nvPr userDrawn="1"/>
        </p:nvPicPr>
        <p:blipFill>
          <a:blip r:embed="rId3"/>
          <a:stretch>
            <a:fillRect/>
          </a:stretch>
        </p:blipFill>
        <p:spPr>
          <a:xfrm>
            <a:off x="6235623" y="446136"/>
            <a:ext cx="2402603" cy="1306455"/>
          </a:xfrm>
          <a:prstGeom prst="rect">
            <a:avLst/>
          </a:prstGeom>
        </p:spPr>
      </p:pic>
    </p:spTree>
    <p:extLst>
      <p:ext uri="{BB962C8B-B14F-4D97-AF65-F5344CB8AC3E}">
        <p14:creationId xmlns:p14="http://schemas.microsoft.com/office/powerpoint/2010/main" val="1194609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99A19F-EBC7-4340-A48F-F09411CBEB8A}" type="datetimeFigureOut">
              <a:rPr lang="en-US" smtClean="0"/>
              <a:t>12/4/2019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38D96B-38D7-1741-BF22-4821384F351C}" type="slidenum">
              <a:rPr lang="en-US" smtClean="0"/>
              <a:t>‹#›</a:t>
            </a:fld>
            <a:endParaRPr lang="en-US"/>
          </a:p>
        </p:txBody>
      </p:sp>
    </p:spTree>
    <p:extLst>
      <p:ext uri="{BB962C8B-B14F-4D97-AF65-F5344CB8AC3E}">
        <p14:creationId xmlns:p14="http://schemas.microsoft.com/office/powerpoint/2010/main" val="4237292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C99A19F-EBC7-4340-A48F-F09411CBEB8A}" type="datetimeFigureOut">
              <a:rPr lang="en-US" smtClean="0"/>
              <a:t>12/4/2019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38D96B-38D7-1741-BF22-4821384F351C}" type="slidenum">
              <a:rPr lang="en-US" smtClean="0"/>
              <a:t>‹#›</a:t>
            </a:fld>
            <a:endParaRPr lang="en-US"/>
          </a:p>
        </p:txBody>
      </p:sp>
    </p:spTree>
    <p:extLst>
      <p:ext uri="{BB962C8B-B14F-4D97-AF65-F5344CB8AC3E}">
        <p14:creationId xmlns:p14="http://schemas.microsoft.com/office/powerpoint/2010/main" val="3553624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C99A19F-EBC7-4340-A48F-F09411CBEB8A}" type="datetimeFigureOut">
              <a:rPr lang="en-US" smtClean="0"/>
              <a:t>12/4/2019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38D96B-38D7-1741-BF22-4821384F351C}" type="slidenum">
              <a:rPr lang="en-US" smtClean="0"/>
              <a:t>‹#›</a:t>
            </a:fld>
            <a:endParaRPr lang="en-US"/>
          </a:p>
        </p:txBody>
      </p:sp>
    </p:spTree>
    <p:extLst>
      <p:ext uri="{BB962C8B-B14F-4D97-AF65-F5344CB8AC3E}">
        <p14:creationId xmlns:p14="http://schemas.microsoft.com/office/powerpoint/2010/main" val="39225085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99A19F-EBC7-4340-A48F-F09411CBEB8A}" type="datetimeFigureOut">
              <a:rPr lang="en-US" smtClean="0"/>
              <a:t>12/4/2019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38D96B-38D7-1741-BF22-4821384F351C}" type="slidenum">
              <a:rPr lang="en-US" smtClean="0"/>
              <a:t>‹#›</a:t>
            </a:fld>
            <a:endParaRPr lang="en-US"/>
          </a:p>
        </p:txBody>
      </p:sp>
    </p:spTree>
    <p:extLst>
      <p:ext uri="{BB962C8B-B14F-4D97-AF65-F5344CB8AC3E}">
        <p14:creationId xmlns:p14="http://schemas.microsoft.com/office/powerpoint/2010/main" val="14832268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99A19F-EBC7-4340-A48F-F09411CBEB8A}" type="datetimeFigureOut">
              <a:rPr lang="en-US" smtClean="0"/>
              <a:t>12/4/2019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38D96B-38D7-1741-BF22-4821384F351C}" type="slidenum">
              <a:rPr lang="en-US" smtClean="0"/>
              <a:t>‹#›</a:t>
            </a:fld>
            <a:endParaRPr lang="en-US"/>
          </a:p>
        </p:txBody>
      </p:sp>
    </p:spTree>
    <p:extLst>
      <p:ext uri="{BB962C8B-B14F-4D97-AF65-F5344CB8AC3E}">
        <p14:creationId xmlns:p14="http://schemas.microsoft.com/office/powerpoint/2010/main" val="2715225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Oval 9">
            <a:extLst>
              <a:ext uri="{FF2B5EF4-FFF2-40B4-BE49-F238E27FC236}">
                <a16:creationId xmlns="" xmlns:a16="http://schemas.microsoft.com/office/drawing/2014/main" id="{EA935E8B-516D-2042-8E3C-C1AA8AF68109}"/>
              </a:ext>
            </a:extLst>
          </p:cNvPr>
          <p:cNvSpPr/>
          <p:nvPr userDrawn="1"/>
        </p:nvSpPr>
        <p:spPr>
          <a:xfrm>
            <a:off x="3200400" y="985843"/>
            <a:ext cx="4393623" cy="4393623"/>
          </a:xfrm>
          <a:prstGeom prst="ellipse">
            <a:avLst/>
          </a:prstGeom>
          <a:noFill/>
          <a:ln w="381000">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Title 1"/>
          <p:cNvSpPr>
            <a:spLocks noGrp="1"/>
          </p:cNvSpPr>
          <p:nvPr>
            <p:ph type="title" hasCustomPrompt="1"/>
          </p:nvPr>
        </p:nvSpPr>
        <p:spPr>
          <a:xfrm>
            <a:off x="812800" y="1069848"/>
            <a:ext cx="7156450" cy="1033271"/>
          </a:xfrm>
        </p:spPr>
        <p:txBody>
          <a:bodyPr anchor="t" anchorCtr="0">
            <a:normAutofit/>
          </a:bodyPr>
          <a:lstStyle>
            <a:lvl1pPr>
              <a:defRPr sz="3200" b="1">
                <a:latin typeface="Rockwell" panose="02060603020205020403" pitchFamily="18" charset="77"/>
              </a:defRPr>
            </a:lvl1pPr>
          </a:lstStyle>
          <a:p>
            <a:r>
              <a:rPr lang="en-US" dirty="0"/>
              <a:t>CLICK TO EDIT MASTER TITLE STYLE</a:t>
            </a:r>
          </a:p>
        </p:txBody>
      </p:sp>
      <p:sp>
        <p:nvSpPr>
          <p:cNvPr id="3" name="Content Placeholder 2"/>
          <p:cNvSpPr>
            <a:spLocks noGrp="1"/>
          </p:cNvSpPr>
          <p:nvPr>
            <p:ph idx="1"/>
          </p:nvPr>
        </p:nvSpPr>
        <p:spPr>
          <a:xfrm>
            <a:off x="819150" y="2622701"/>
            <a:ext cx="7150100" cy="3820962"/>
          </a:xfrm>
        </p:spPr>
        <p:txBody>
          <a:bodyPr/>
          <a:lstStyle>
            <a:lvl1pPr>
              <a:buClr>
                <a:srgbClr val="E07004"/>
              </a:buClr>
              <a:defRPr>
                <a:solidFill>
                  <a:srgbClr val="6B6B6B"/>
                </a:solidFill>
                <a:latin typeface="Arial" panose="020B0604020202020204" pitchFamily="34" charset="0"/>
                <a:cs typeface="Arial" panose="020B0604020202020204" pitchFamily="34" charset="0"/>
              </a:defRPr>
            </a:lvl1pPr>
            <a:lvl2pPr>
              <a:buClr>
                <a:srgbClr val="E07004"/>
              </a:buClr>
              <a:defRPr>
                <a:solidFill>
                  <a:srgbClr val="6B6B6B"/>
                </a:solidFill>
                <a:latin typeface="Arial" panose="020B0604020202020204" pitchFamily="34" charset="0"/>
                <a:cs typeface="Arial" panose="020B0604020202020204" pitchFamily="34" charset="0"/>
              </a:defRPr>
            </a:lvl2pPr>
            <a:lvl3pPr>
              <a:buClr>
                <a:srgbClr val="E07004"/>
              </a:buClr>
              <a:defRPr>
                <a:solidFill>
                  <a:srgbClr val="6B6B6B"/>
                </a:solidFill>
                <a:latin typeface="Arial" panose="020B0604020202020204" pitchFamily="34" charset="0"/>
                <a:cs typeface="Arial" panose="020B0604020202020204" pitchFamily="34" charset="0"/>
              </a:defRPr>
            </a:lvl3pPr>
            <a:lvl4pPr>
              <a:buClr>
                <a:srgbClr val="E07004"/>
              </a:buClr>
              <a:defRPr>
                <a:solidFill>
                  <a:srgbClr val="6B6B6B"/>
                </a:solidFill>
                <a:latin typeface="Arial" panose="020B0604020202020204" pitchFamily="34" charset="0"/>
                <a:cs typeface="Arial" panose="020B0604020202020204" pitchFamily="34" charset="0"/>
              </a:defRPr>
            </a:lvl4pPr>
            <a:lvl5pPr>
              <a:buClr>
                <a:srgbClr val="E07004"/>
              </a:buClr>
              <a:defRPr>
                <a:solidFill>
                  <a:srgbClr val="6B6B6B"/>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 xmlns:a16="http://schemas.microsoft.com/office/drawing/2014/main" id="{1637C8CE-0A2A-5344-A689-DC4BE2FE4D71}"/>
              </a:ext>
            </a:extLst>
          </p:cNvPr>
          <p:cNvCxnSpPr>
            <a:cxnSpLocks/>
          </p:cNvCxnSpPr>
          <p:nvPr userDrawn="1"/>
        </p:nvCxnSpPr>
        <p:spPr>
          <a:xfrm flipV="1">
            <a:off x="882650" y="812473"/>
            <a:ext cx="914400" cy="0"/>
          </a:xfrm>
          <a:prstGeom prst="line">
            <a:avLst/>
          </a:prstGeom>
          <a:ln w="38100">
            <a:solidFill>
              <a:srgbClr val="3F5E9D"/>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 xmlns:a16="http://schemas.microsoft.com/office/drawing/2014/main" id="{145E84C7-EEB3-3C40-A9AD-02E305C6BAE5}"/>
              </a:ext>
            </a:extLst>
          </p:cNvPr>
          <p:cNvPicPr>
            <a:picLocks noChangeAspect="1"/>
          </p:cNvPicPr>
          <p:nvPr userDrawn="1"/>
        </p:nvPicPr>
        <p:blipFill>
          <a:blip r:embed="rId2"/>
          <a:stretch>
            <a:fillRect/>
          </a:stretch>
        </p:blipFill>
        <p:spPr>
          <a:xfrm>
            <a:off x="235" y="0"/>
            <a:ext cx="1000790" cy="951369"/>
          </a:xfrm>
          <a:prstGeom prst="rect">
            <a:avLst/>
          </a:prstGeom>
        </p:spPr>
      </p:pic>
      <p:pic>
        <p:nvPicPr>
          <p:cNvPr id="5" name="Picture 4">
            <a:extLst>
              <a:ext uri="{FF2B5EF4-FFF2-40B4-BE49-F238E27FC236}">
                <a16:creationId xmlns="" xmlns:a16="http://schemas.microsoft.com/office/drawing/2014/main" id="{78A1F0A3-9E3F-F445-8C8D-37001F76E6E3}"/>
              </a:ext>
            </a:extLst>
          </p:cNvPr>
          <p:cNvPicPr>
            <a:picLocks noChangeAspect="1"/>
          </p:cNvPicPr>
          <p:nvPr userDrawn="1"/>
        </p:nvPicPr>
        <p:blipFill>
          <a:blip r:embed="rId3"/>
          <a:stretch>
            <a:fillRect/>
          </a:stretch>
        </p:blipFill>
        <p:spPr>
          <a:xfrm>
            <a:off x="7310962" y="113812"/>
            <a:ext cx="1654149" cy="905256"/>
          </a:xfrm>
          <a:prstGeom prst="rect">
            <a:avLst/>
          </a:prstGeom>
        </p:spPr>
      </p:pic>
    </p:spTree>
    <p:extLst>
      <p:ext uri="{BB962C8B-B14F-4D97-AF65-F5344CB8AC3E}">
        <p14:creationId xmlns:p14="http://schemas.microsoft.com/office/powerpoint/2010/main" val="2733316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800" y="1069848"/>
            <a:ext cx="7156450" cy="1709984"/>
          </a:xfrm>
        </p:spPr>
        <p:txBody>
          <a:bodyPr anchor="t" anchorCtr="0">
            <a:normAutofit/>
          </a:bodyPr>
          <a:lstStyle>
            <a:lvl1pPr>
              <a:defRPr lang="en-US" b="1" smtClean="0">
                <a:effectLst/>
              </a:defRPr>
            </a:lvl1pPr>
          </a:lstStyle>
          <a:p>
            <a:r>
              <a:rPr lang="en-US" b="1">
                <a:solidFill>
                  <a:srgbClr val="1A1A1A"/>
                </a:solidFill>
                <a:effectLst/>
                <a:latin typeface="Rockwell" panose="02060603020205020403" pitchFamily="18" charset="77"/>
              </a:rPr>
              <a:t>TITLE</a:t>
            </a:r>
            <a:endParaRPr lang="en-US">
              <a:solidFill>
                <a:srgbClr val="1A1A1A"/>
              </a:solidFill>
              <a:effectLst/>
              <a:latin typeface="Rockwell" panose="02060603020205020403" pitchFamily="18" charset="77"/>
            </a:endParaRPr>
          </a:p>
        </p:txBody>
      </p:sp>
      <p:cxnSp>
        <p:nvCxnSpPr>
          <p:cNvPr id="12" name="Straight Connector 11">
            <a:extLst>
              <a:ext uri="{FF2B5EF4-FFF2-40B4-BE49-F238E27FC236}">
                <a16:creationId xmlns="" xmlns:a16="http://schemas.microsoft.com/office/drawing/2014/main" id="{1637C8CE-0A2A-5344-A689-DC4BE2FE4D71}"/>
              </a:ext>
            </a:extLst>
          </p:cNvPr>
          <p:cNvCxnSpPr>
            <a:cxnSpLocks/>
          </p:cNvCxnSpPr>
          <p:nvPr userDrawn="1"/>
        </p:nvCxnSpPr>
        <p:spPr>
          <a:xfrm flipV="1">
            <a:off x="882650" y="812473"/>
            <a:ext cx="914400" cy="0"/>
          </a:xfrm>
          <a:prstGeom prst="line">
            <a:avLst/>
          </a:prstGeom>
          <a:ln w="38100">
            <a:solidFill>
              <a:srgbClr val="3F5E9D"/>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 xmlns:a16="http://schemas.microsoft.com/office/drawing/2014/main" id="{DAA90F72-EAED-584A-8F42-B0E15A326929}"/>
              </a:ext>
            </a:extLst>
          </p:cNvPr>
          <p:cNvPicPr>
            <a:picLocks noChangeAspect="1"/>
          </p:cNvPicPr>
          <p:nvPr userDrawn="1"/>
        </p:nvPicPr>
        <p:blipFill>
          <a:blip r:embed="rId2"/>
          <a:stretch>
            <a:fillRect/>
          </a:stretch>
        </p:blipFill>
        <p:spPr>
          <a:xfrm>
            <a:off x="235" y="0"/>
            <a:ext cx="1000790" cy="951369"/>
          </a:xfrm>
          <a:prstGeom prst="rect">
            <a:avLst/>
          </a:prstGeom>
        </p:spPr>
      </p:pic>
      <p:pic>
        <p:nvPicPr>
          <p:cNvPr id="14" name="Picture 13">
            <a:extLst>
              <a:ext uri="{FF2B5EF4-FFF2-40B4-BE49-F238E27FC236}">
                <a16:creationId xmlns="" xmlns:a16="http://schemas.microsoft.com/office/drawing/2014/main" id="{02124FA3-93C2-FE41-BDDF-D6F1344C6AB6}"/>
              </a:ext>
            </a:extLst>
          </p:cNvPr>
          <p:cNvPicPr>
            <a:picLocks noChangeAspect="1"/>
          </p:cNvPicPr>
          <p:nvPr userDrawn="1"/>
        </p:nvPicPr>
        <p:blipFill>
          <a:blip r:embed="rId3"/>
          <a:stretch>
            <a:fillRect/>
          </a:stretch>
        </p:blipFill>
        <p:spPr>
          <a:xfrm>
            <a:off x="613410" y="5704739"/>
            <a:ext cx="2298083" cy="1162885"/>
          </a:xfrm>
          <a:prstGeom prst="rect">
            <a:avLst/>
          </a:prstGeom>
        </p:spPr>
      </p:pic>
      <p:pic>
        <p:nvPicPr>
          <p:cNvPr id="7" name="Picture 6">
            <a:extLst>
              <a:ext uri="{FF2B5EF4-FFF2-40B4-BE49-F238E27FC236}">
                <a16:creationId xmlns="" xmlns:a16="http://schemas.microsoft.com/office/drawing/2014/main" id="{EAAF475F-2244-1C4A-9DAE-B27FB5170F0B}"/>
              </a:ext>
            </a:extLst>
          </p:cNvPr>
          <p:cNvPicPr>
            <a:picLocks noChangeAspect="1"/>
          </p:cNvPicPr>
          <p:nvPr userDrawn="1"/>
        </p:nvPicPr>
        <p:blipFill>
          <a:blip r:embed="rId4"/>
          <a:stretch>
            <a:fillRect/>
          </a:stretch>
        </p:blipFill>
        <p:spPr>
          <a:xfrm>
            <a:off x="7310962" y="113812"/>
            <a:ext cx="1654149" cy="905256"/>
          </a:xfrm>
          <a:prstGeom prst="rect">
            <a:avLst/>
          </a:prstGeom>
        </p:spPr>
      </p:pic>
    </p:spTree>
    <p:extLst>
      <p:ext uri="{BB962C8B-B14F-4D97-AF65-F5344CB8AC3E}">
        <p14:creationId xmlns:p14="http://schemas.microsoft.com/office/powerpoint/2010/main" val="794883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800" y="1069848"/>
            <a:ext cx="7156450" cy="967408"/>
          </a:xfrm>
        </p:spPr>
        <p:txBody>
          <a:bodyPr>
            <a:normAutofit/>
          </a:bodyPr>
          <a:lstStyle>
            <a:lvl1pPr>
              <a:defRPr lang="en-US" sz="3200" b="1" smtClean="0">
                <a:effectLst/>
              </a:defRPr>
            </a:lvl1pPr>
          </a:lstStyle>
          <a:p>
            <a:r>
              <a:rPr lang="en-US" b="1">
                <a:solidFill>
                  <a:srgbClr val="1A1A1A"/>
                </a:solidFill>
                <a:effectLst/>
                <a:latin typeface="Rockwell" panose="02060603020205020403" pitchFamily="18" charset="77"/>
              </a:rPr>
              <a:t>TITLE</a:t>
            </a:r>
            <a:endParaRPr lang="en-US">
              <a:solidFill>
                <a:srgbClr val="1A1A1A"/>
              </a:solidFill>
              <a:effectLst/>
              <a:latin typeface="Rockwell" panose="02060603020205020403" pitchFamily="18" charset="77"/>
            </a:endParaRPr>
          </a:p>
        </p:txBody>
      </p:sp>
      <p:cxnSp>
        <p:nvCxnSpPr>
          <p:cNvPr id="12" name="Straight Connector 11">
            <a:extLst>
              <a:ext uri="{FF2B5EF4-FFF2-40B4-BE49-F238E27FC236}">
                <a16:creationId xmlns="" xmlns:a16="http://schemas.microsoft.com/office/drawing/2014/main" id="{1637C8CE-0A2A-5344-A689-DC4BE2FE4D71}"/>
              </a:ext>
            </a:extLst>
          </p:cNvPr>
          <p:cNvCxnSpPr>
            <a:cxnSpLocks/>
          </p:cNvCxnSpPr>
          <p:nvPr userDrawn="1"/>
        </p:nvCxnSpPr>
        <p:spPr>
          <a:xfrm flipV="1">
            <a:off x="882650" y="812473"/>
            <a:ext cx="914400" cy="0"/>
          </a:xfrm>
          <a:prstGeom prst="line">
            <a:avLst/>
          </a:prstGeom>
          <a:ln w="38100">
            <a:solidFill>
              <a:srgbClr val="3F5E9D"/>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 xmlns:a16="http://schemas.microsoft.com/office/drawing/2014/main" id="{3AA3971C-BB21-A644-9988-71E27699CF12}"/>
              </a:ext>
            </a:extLst>
          </p:cNvPr>
          <p:cNvSpPr/>
          <p:nvPr userDrawn="1"/>
        </p:nvSpPr>
        <p:spPr>
          <a:xfrm>
            <a:off x="546339" y="2171390"/>
            <a:ext cx="1409908" cy="140990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 xmlns:a16="http://schemas.microsoft.com/office/drawing/2014/main" id="{D0FC3025-DC54-7049-BCAB-828610D0C530}"/>
              </a:ext>
            </a:extLst>
          </p:cNvPr>
          <p:cNvSpPr>
            <a:spLocks noGrp="1"/>
          </p:cNvSpPr>
          <p:nvPr>
            <p:ph idx="1" hasCustomPrompt="1"/>
          </p:nvPr>
        </p:nvSpPr>
        <p:spPr>
          <a:xfrm>
            <a:off x="487243" y="3803431"/>
            <a:ext cx="1933017" cy="662693"/>
          </a:xfrm>
        </p:spPr>
        <p:txBody>
          <a:bodyPr>
            <a:normAutofit fontScale="92500" lnSpcReduction="10000"/>
          </a:bodyPr>
          <a:lstStyle/>
          <a:p>
            <a:pPr marL="0" indent="0">
              <a:buNone/>
            </a:pPr>
            <a:r>
              <a:rPr lang="en-US" sz="2000">
                <a:solidFill>
                  <a:schemeClr val="tx1"/>
                </a:solidFill>
                <a:latin typeface="Rockwell" panose="02060603020205020403" pitchFamily="18" charset="77"/>
              </a:rPr>
              <a:t>LABEL</a:t>
            </a:r>
          </a:p>
          <a:p>
            <a:pPr marL="0" indent="0">
              <a:buNone/>
            </a:pPr>
            <a:endParaRPr lang="en-US" sz="2000">
              <a:solidFill>
                <a:schemeClr val="tx1"/>
              </a:solidFill>
              <a:latin typeface="Rockwell" panose="02060603020205020403" pitchFamily="18" charset="77"/>
            </a:endParaRPr>
          </a:p>
          <a:p>
            <a:pPr marL="0" indent="0">
              <a:buNone/>
            </a:pPr>
            <a:endParaRPr lang="en-US" sz="1800">
              <a:solidFill>
                <a:schemeClr val="tx1">
                  <a:lumMod val="65000"/>
                  <a:lumOff val="35000"/>
                </a:schemeClr>
              </a:solidFill>
              <a:latin typeface="Rockwell" panose="02060603020205020403" pitchFamily="18" charset="77"/>
            </a:endParaRPr>
          </a:p>
        </p:txBody>
      </p:sp>
      <p:cxnSp>
        <p:nvCxnSpPr>
          <p:cNvPr id="14" name="Straight Connector 13">
            <a:extLst>
              <a:ext uri="{FF2B5EF4-FFF2-40B4-BE49-F238E27FC236}">
                <a16:creationId xmlns="" xmlns:a16="http://schemas.microsoft.com/office/drawing/2014/main" id="{63F26333-EB11-D84F-8F5F-F1444BFCEE55}"/>
              </a:ext>
            </a:extLst>
          </p:cNvPr>
          <p:cNvCxnSpPr>
            <a:cxnSpLocks/>
          </p:cNvCxnSpPr>
          <p:nvPr userDrawn="1"/>
        </p:nvCxnSpPr>
        <p:spPr>
          <a:xfrm>
            <a:off x="568539" y="4247765"/>
            <a:ext cx="481653" cy="0"/>
          </a:xfrm>
          <a:prstGeom prst="line">
            <a:avLst/>
          </a:prstGeom>
          <a:ln w="28575">
            <a:solidFill>
              <a:srgbClr val="E07004"/>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 xmlns:a16="http://schemas.microsoft.com/office/drawing/2014/main" id="{F2041DC6-F0CF-7B4F-B9FE-997B7428C798}"/>
              </a:ext>
            </a:extLst>
          </p:cNvPr>
          <p:cNvSpPr>
            <a:spLocks noGrp="1"/>
          </p:cNvSpPr>
          <p:nvPr>
            <p:ph idx="10" hasCustomPrompt="1"/>
          </p:nvPr>
        </p:nvSpPr>
        <p:spPr>
          <a:xfrm>
            <a:off x="487243" y="4569280"/>
            <a:ext cx="1933017" cy="1908527"/>
          </a:xfrm>
        </p:spPr>
        <p:txBody>
          <a:bodyPr>
            <a:noAutofit/>
          </a:bodyPr>
          <a:lstStyle>
            <a:lvl1pPr>
              <a:defRPr sz="1800">
                <a:solidFill>
                  <a:srgbClr val="6B6B6B"/>
                </a:solidFill>
                <a:latin typeface="Arial" panose="020B0604020202020204" pitchFamily="34" charset="0"/>
                <a:cs typeface="Arial" panose="020B0604020202020204" pitchFamily="34" charset="0"/>
              </a:defRPr>
            </a:lvl1pPr>
          </a:lstStyle>
          <a:p>
            <a:pPr marL="0" indent="0">
              <a:buNone/>
            </a:pPr>
            <a:r>
              <a:rPr lang="en-US" sz="2000"/>
              <a:t>text</a:t>
            </a:r>
            <a:endParaRPr lang="en-US" sz="1800">
              <a:solidFill>
                <a:schemeClr val="tx1">
                  <a:lumMod val="65000"/>
                  <a:lumOff val="35000"/>
                </a:schemeClr>
              </a:solidFill>
              <a:latin typeface="Rockwell" panose="02060603020205020403" pitchFamily="18" charset="77"/>
            </a:endParaRPr>
          </a:p>
        </p:txBody>
      </p:sp>
      <p:sp>
        <p:nvSpPr>
          <p:cNvPr id="17" name="Oval 16">
            <a:extLst>
              <a:ext uri="{FF2B5EF4-FFF2-40B4-BE49-F238E27FC236}">
                <a16:creationId xmlns="" xmlns:a16="http://schemas.microsoft.com/office/drawing/2014/main" id="{0507BAAA-EC65-274A-BE7D-DEE514A0AFFB}"/>
              </a:ext>
            </a:extLst>
          </p:cNvPr>
          <p:cNvSpPr/>
          <p:nvPr userDrawn="1"/>
        </p:nvSpPr>
        <p:spPr>
          <a:xfrm>
            <a:off x="2690523" y="2171390"/>
            <a:ext cx="1409908" cy="140990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 xmlns:a16="http://schemas.microsoft.com/office/drawing/2014/main" id="{9BC8E334-330B-874A-BE5E-FC1B050F653E}"/>
              </a:ext>
            </a:extLst>
          </p:cNvPr>
          <p:cNvSpPr>
            <a:spLocks noGrp="1"/>
          </p:cNvSpPr>
          <p:nvPr>
            <p:ph idx="11" hasCustomPrompt="1"/>
          </p:nvPr>
        </p:nvSpPr>
        <p:spPr>
          <a:xfrm>
            <a:off x="2657570" y="3803431"/>
            <a:ext cx="1933017" cy="662693"/>
          </a:xfrm>
        </p:spPr>
        <p:txBody>
          <a:bodyPr>
            <a:normAutofit fontScale="92500" lnSpcReduction="10000"/>
          </a:bodyPr>
          <a:lstStyle/>
          <a:p>
            <a:pPr marL="0" indent="0">
              <a:buNone/>
            </a:pPr>
            <a:r>
              <a:rPr lang="en-US" sz="2000">
                <a:solidFill>
                  <a:schemeClr val="tx1"/>
                </a:solidFill>
                <a:latin typeface="Rockwell" panose="02060603020205020403" pitchFamily="18" charset="77"/>
              </a:rPr>
              <a:t>LABEL</a:t>
            </a:r>
          </a:p>
          <a:p>
            <a:pPr marL="0" indent="0">
              <a:buNone/>
            </a:pPr>
            <a:endParaRPr lang="en-US" sz="2000">
              <a:solidFill>
                <a:schemeClr val="tx1"/>
              </a:solidFill>
              <a:latin typeface="Rockwell" panose="02060603020205020403" pitchFamily="18" charset="77"/>
            </a:endParaRPr>
          </a:p>
          <a:p>
            <a:pPr marL="0" indent="0">
              <a:buNone/>
            </a:pPr>
            <a:endParaRPr lang="en-US" sz="1800">
              <a:solidFill>
                <a:schemeClr val="tx1">
                  <a:lumMod val="65000"/>
                  <a:lumOff val="35000"/>
                </a:schemeClr>
              </a:solidFill>
              <a:latin typeface="Rockwell" panose="02060603020205020403" pitchFamily="18" charset="77"/>
            </a:endParaRPr>
          </a:p>
        </p:txBody>
      </p:sp>
      <p:cxnSp>
        <p:nvCxnSpPr>
          <p:cNvPr id="19" name="Straight Connector 18">
            <a:extLst>
              <a:ext uri="{FF2B5EF4-FFF2-40B4-BE49-F238E27FC236}">
                <a16:creationId xmlns="" xmlns:a16="http://schemas.microsoft.com/office/drawing/2014/main" id="{49B9D240-8352-E243-B30E-375011A3BC1C}"/>
              </a:ext>
            </a:extLst>
          </p:cNvPr>
          <p:cNvCxnSpPr>
            <a:cxnSpLocks/>
          </p:cNvCxnSpPr>
          <p:nvPr userDrawn="1"/>
        </p:nvCxnSpPr>
        <p:spPr>
          <a:xfrm>
            <a:off x="2738866" y="4247765"/>
            <a:ext cx="481653" cy="0"/>
          </a:xfrm>
          <a:prstGeom prst="line">
            <a:avLst/>
          </a:prstGeom>
          <a:ln w="28575">
            <a:solidFill>
              <a:srgbClr val="E07004"/>
            </a:solidFill>
          </a:ln>
        </p:spPr>
        <p:style>
          <a:lnRef idx="1">
            <a:schemeClr val="accent1"/>
          </a:lnRef>
          <a:fillRef idx="0">
            <a:schemeClr val="accent1"/>
          </a:fillRef>
          <a:effectRef idx="0">
            <a:schemeClr val="accent1"/>
          </a:effectRef>
          <a:fontRef idx="minor">
            <a:schemeClr val="tx1"/>
          </a:fontRef>
        </p:style>
      </p:cxnSp>
      <p:sp>
        <p:nvSpPr>
          <p:cNvPr id="20" name="Content Placeholder 2">
            <a:extLst>
              <a:ext uri="{FF2B5EF4-FFF2-40B4-BE49-F238E27FC236}">
                <a16:creationId xmlns="" xmlns:a16="http://schemas.microsoft.com/office/drawing/2014/main" id="{715A45FB-22B1-3149-A76D-7DF9557C952E}"/>
              </a:ext>
            </a:extLst>
          </p:cNvPr>
          <p:cNvSpPr>
            <a:spLocks noGrp="1"/>
          </p:cNvSpPr>
          <p:nvPr>
            <p:ph idx="12" hasCustomPrompt="1"/>
          </p:nvPr>
        </p:nvSpPr>
        <p:spPr>
          <a:xfrm>
            <a:off x="2657570" y="4569280"/>
            <a:ext cx="1933017" cy="1908527"/>
          </a:xfrm>
        </p:spPr>
        <p:txBody>
          <a:bodyPr>
            <a:noAutofit/>
          </a:bodyPr>
          <a:lstStyle>
            <a:lvl1pPr>
              <a:defRPr sz="1800">
                <a:solidFill>
                  <a:srgbClr val="6B6B6B"/>
                </a:solidFill>
                <a:latin typeface="Arial" panose="020B0604020202020204" pitchFamily="34" charset="0"/>
                <a:cs typeface="Arial" panose="020B0604020202020204" pitchFamily="34" charset="0"/>
              </a:defRPr>
            </a:lvl1pPr>
          </a:lstStyle>
          <a:p>
            <a:pPr marL="0" indent="0">
              <a:buNone/>
            </a:pPr>
            <a:r>
              <a:rPr lang="en-US" sz="2000"/>
              <a:t>text</a:t>
            </a:r>
            <a:endParaRPr lang="en-US" sz="1800">
              <a:solidFill>
                <a:schemeClr val="tx1">
                  <a:lumMod val="65000"/>
                  <a:lumOff val="35000"/>
                </a:schemeClr>
              </a:solidFill>
              <a:latin typeface="Rockwell" panose="02060603020205020403" pitchFamily="18" charset="77"/>
            </a:endParaRPr>
          </a:p>
        </p:txBody>
      </p:sp>
      <p:sp>
        <p:nvSpPr>
          <p:cNvPr id="25" name="Oval 24">
            <a:extLst>
              <a:ext uri="{FF2B5EF4-FFF2-40B4-BE49-F238E27FC236}">
                <a16:creationId xmlns="" xmlns:a16="http://schemas.microsoft.com/office/drawing/2014/main" id="{E90F1087-21F2-3E48-AD91-1976B99C81EB}"/>
              </a:ext>
            </a:extLst>
          </p:cNvPr>
          <p:cNvSpPr/>
          <p:nvPr userDrawn="1"/>
        </p:nvSpPr>
        <p:spPr>
          <a:xfrm>
            <a:off x="4834707" y="2155500"/>
            <a:ext cx="1409908" cy="140990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ontent Placeholder 2">
            <a:extLst>
              <a:ext uri="{FF2B5EF4-FFF2-40B4-BE49-F238E27FC236}">
                <a16:creationId xmlns="" xmlns:a16="http://schemas.microsoft.com/office/drawing/2014/main" id="{F6D74343-2D03-2147-989A-C5F96E48189B}"/>
              </a:ext>
            </a:extLst>
          </p:cNvPr>
          <p:cNvSpPr>
            <a:spLocks noGrp="1"/>
          </p:cNvSpPr>
          <p:nvPr>
            <p:ph idx="13" hasCustomPrompt="1"/>
          </p:nvPr>
        </p:nvSpPr>
        <p:spPr>
          <a:xfrm>
            <a:off x="4827899" y="3787541"/>
            <a:ext cx="1933017" cy="662693"/>
          </a:xfrm>
        </p:spPr>
        <p:txBody>
          <a:bodyPr>
            <a:normAutofit fontScale="92500" lnSpcReduction="10000"/>
          </a:bodyPr>
          <a:lstStyle/>
          <a:p>
            <a:pPr marL="0" indent="0">
              <a:buNone/>
            </a:pPr>
            <a:r>
              <a:rPr lang="en-US" sz="2000">
                <a:solidFill>
                  <a:schemeClr val="tx1"/>
                </a:solidFill>
                <a:latin typeface="Rockwell" panose="02060603020205020403" pitchFamily="18" charset="77"/>
              </a:rPr>
              <a:t>LABEL</a:t>
            </a:r>
          </a:p>
          <a:p>
            <a:pPr marL="0" indent="0">
              <a:buNone/>
            </a:pPr>
            <a:endParaRPr lang="en-US" sz="2000">
              <a:solidFill>
                <a:schemeClr val="tx1"/>
              </a:solidFill>
              <a:latin typeface="Rockwell" panose="02060603020205020403" pitchFamily="18" charset="77"/>
            </a:endParaRPr>
          </a:p>
          <a:p>
            <a:pPr marL="0" indent="0">
              <a:buNone/>
            </a:pPr>
            <a:endParaRPr lang="en-US" sz="1800">
              <a:solidFill>
                <a:schemeClr val="tx1">
                  <a:lumMod val="65000"/>
                  <a:lumOff val="35000"/>
                </a:schemeClr>
              </a:solidFill>
              <a:latin typeface="Rockwell" panose="02060603020205020403" pitchFamily="18" charset="77"/>
            </a:endParaRPr>
          </a:p>
        </p:txBody>
      </p:sp>
      <p:cxnSp>
        <p:nvCxnSpPr>
          <p:cNvPr id="27" name="Straight Connector 26">
            <a:extLst>
              <a:ext uri="{FF2B5EF4-FFF2-40B4-BE49-F238E27FC236}">
                <a16:creationId xmlns="" xmlns:a16="http://schemas.microsoft.com/office/drawing/2014/main" id="{AC205FB4-5900-F743-83B9-E1F5CCD192BA}"/>
              </a:ext>
            </a:extLst>
          </p:cNvPr>
          <p:cNvCxnSpPr>
            <a:cxnSpLocks/>
          </p:cNvCxnSpPr>
          <p:nvPr userDrawn="1"/>
        </p:nvCxnSpPr>
        <p:spPr>
          <a:xfrm>
            <a:off x="4909195" y="4231875"/>
            <a:ext cx="481653" cy="0"/>
          </a:xfrm>
          <a:prstGeom prst="line">
            <a:avLst/>
          </a:prstGeom>
          <a:ln w="28575">
            <a:solidFill>
              <a:srgbClr val="E07004"/>
            </a:solidFill>
          </a:ln>
        </p:spPr>
        <p:style>
          <a:lnRef idx="1">
            <a:schemeClr val="accent1"/>
          </a:lnRef>
          <a:fillRef idx="0">
            <a:schemeClr val="accent1"/>
          </a:fillRef>
          <a:effectRef idx="0">
            <a:schemeClr val="accent1"/>
          </a:effectRef>
          <a:fontRef idx="minor">
            <a:schemeClr val="tx1"/>
          </a:fontRef>
        </p:style>
      </p:cxnSp>
      <p:sp>
        <p:nvSpPr>
          <p:cNvPr id="28" name="Content Placeholder 2">
            <a:extLst>
              <a:ext uri="{FF2B5EF4-FFF2-40B4-BE49-F238E27FC236}">
                <a16:creationId xmlns="" xmlns:a16="http://schemas.microsoft.com/office/drawing/2014/main" id="{518301C3-A0B5-284C-8E6D-D2A8FDE3EFC0}"/>
              </a:ext>
            </a:extLst>
          </p:cNvPr>
          <p:cNvSpPr>
            <a:spLocks noGrp="1"/>
          </p:cNvSpPr>
          <p:nvPr>
            <p:ph idx="14" hasCustomPrompt="1"/>
          </p:nvPr>
        </p:nvSpPr>
        <p:spPr>
          <a:xfrm>
            <a:off x="4827899" y="4553390"/>
            <a:ext cx="1933017" cy="1908527"/>
          </a:xfrm>
        </p:spPr>
        <p:txBody>
          <a:bodyPr>
            <a:noAutofit/>
          </a:bodyPr>
          <a:lstStyle>
            <a:lvl1pPr>
              <a:defRPr sz="1800">
                <a:solidFill>
                  <a:srgbClr val="6B6B6B"/>
                </a:solidFill>
                <a:latin typeface="Arial" panose="020B0604020202020204" pitchFamily="34" charset="0"/>
                <a:cs typeface="Arial" panose="020B0604020202020204" pitchFamily="34" charset="0"/>
              </a:defRPr>
            </a:lvl1pPr>
          </a:lstStyle>
          <a:p>
            <a:pPr marL="0" indent="0">
              <a:buNone/>
            </a:pPr>
            <a:r>
              <a:rPr lang="en-US" sz="2000"/>
              <a:t>text</a:t>
            </a:r>
            <a:endParaRPr lang="en-US" sz="1800">
              <a:solidFill>
                <a:schemeClr val="tx1">
                  <a:lumMod val="65000"/>
                  <a:lumOff val="35000"/>
                </a:schemeClr>
              </a:solidFill>
              <a:latin typeface="Rockwell" panose="02060603020205020403" pitchFamily="18" charset="77"/>
            </a:endParaRPr>
          </a:p>
        </p:txBody>
      </p:sp>
      <p:sp>
        <p:nvSpPr>
          <p:cNvPr id="29" name="Oval 28">
            <a:extLst>
              <a:ext uri="{FF2B5EF4-FFF2-40B4-BE49-F238E27FC236}">
                <a16:creationId xmlns="" xmlns:a16="http://schemas.microsoft.com/office/drawing/2014/main" id="{6ADDE41C-FBEF-E340-9EE8-522A9783BC0B}"/>
              </a:ext>
            </a:extLst>
          </p:cNvPr>
          <p:cNvSpPr/>
          <p:nvPr userDrawn="1"/>
        </p:nvSpPr>
        <p:spPr>
          <a:xfrm>
            <a:off x="6978890" y="2171390"/>
            <a:ext cx="1409908" cy="140990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ontent Placeholder 2">
            <a:extLst>
              <a:ext uri="{FF2B5EF4-FFF2-40B4-BE49-F238E27FC236}">
                <a16:creationId xmlns="" xmlns:a16="http://schemas.microsoft.com/office/drawing/2014/main" id="{1853CFFF-E485-2844-8620-7A525373BCF2}"/>
              </a:ext>
            </a:extLst>
          </p:cNvPr>
          <p:cNvSpPr>
            <a:spLocks noGrp="1"/>
          </p:cNvSpPr>
          <p:nvPr>
            <p:ph idx="15" hasCustomPrompt="1"/>
          </p:nvPr>
        </p:nvSpPr>
        <p:spPr>
          <a:xfrm>
            <a:off x="7041714" y="3803431"/>
            <a:ext cx="1933017" cy="662693"/>
          </a:xfrm>
        </p:spPr>
        <p:txBody>
          <a:bodyPr>
            <a:normAutofit fontScale="92500" lnSpcReduction="10000"/>
          </a:bodyPr>
          <a:lstStyle/>
          <a:p>
            <a:pPr marL="0" indent="0">
              <a:buNone/>
            </a:pPr>
            <a:r>
              <a:rPr lang="en-US" sz="2000">
                <a:solidFill>
                  <a:schemeClr val="tx1"/>
                </a:solidFill>
                <a:latin typeface="Rockwell" panose="02060603020205020403" pitchFamily="18" charset="77"/>
              </a:rPr>
              <a:t>LABEL</a:t>
            </a:r>
          </a:p>
          <a:p>
            <a:pPr marL="0" indent="0">
              <a:buNone/>
            </a:pPr>
            <a:endParaRPr lang="en-US" sz="2000">
              <a:solidFill>
                <a:schemeClr val="tx1"/>
              </a:solidFill>
              <a:latin typeface="Rockwell" panose="02060603020205020403" pitchFamily="18" charset="77"/>
            </a:endParaRPr>
          </a:p>
          <a:p>
            <a:pPr marL="0" indent="0">
              <a:buNone/>
            </a:pPr>
            <a:endParaRPr lang="en-US" sz="1800">
              <a:solidFill>
                <a:schemeClr val="tx1">
                  <a:lumMod val="65000"/>
                  <a:lumOff val="35000"/>
                </a:schemeClr>
              </a:solidFill>
              <a:latin typeface="Rockwell" panose="02060603020205020403" pitchFamily="18" charset="77"/>
            </a:endParaRPr>
          </a:p>
        </p:txBody>
      </p:sp>
      <p:cxnSp>
        <p:nvCxnSpPr>
          <p:cNvPr id="31" name="Straight Connector 30">
            <a:extLst>
              <a:ext uri="{FF2B5EF4-FFF2-40B4-BE49-F238E27FC236}">
                <a16:creationId xmlns="" xmlns:a16="http://schemas.microsoft.com/office/drawing/2014/main" id="{0BE0E791-744A-5B47-9E2C-0BA291EF9EB2}"/>
              </a:ext>
            </a:extLst>
          </p:cNvPr>
          <p:cNvCxnSpPr>
            <a:cxnSpLocks/>
          </p:cNvCxnSpPr>
          <p:nvPr userDrawn="1"/>
        </p:nvCxnSpPr>
        <p:spPr>
          <a:xfrm>
            <a:off x="7123010" y="4247765"/>
            <a:ext cx="481653" cy="0"/>
          </a:xfrm>
          <a:prstGeom prst="line">
            <a:avLst/>
          </a:prstGeom>
          <a:ln w="28575">
            <a:solidFill>
              <a:srgbClr val="E07004"/>
            </a:solidFill>
          </a:ln>
        </p:spPr>
        <p:style>
          <a:lnRef idx="1">
            <a:schemeClr val="accent1"/>
          </a:lnRef>
          <a:fillRef idx="0">
            <a:schemeClr val="accent1"/>
          </a:fillRef>
          <a:effectRef idx="0">
            <a:schemeClr val="accent1"/>
          </a:effectRef>
          <a:fontRef idx="minor">
            <a:schemeClr val="tx1"/>
          </a:fontRef>
        </p:style>
      </p:cxnSp>
      <p:sp>
        <p:nvSpPr>
          <p:cNvPr id="32" name="Content Placeholder 2">
            <a:extLst>
              <a:ext uri="{FF2B5EF4-FFF2-40B4-BE49-F238E27FC236}">
                <a16:creationId xmlns="" xmlns:a16="http://schemas.microsoft.com/office/drawing/2014/main" id="{8F6D1D64-CDC9-754E-8F51-ED0A63389BDA}"/>
              </a:ext>
            </a:extLst>
          </p:cNvPr>
          <p:cNvSpPr>
            <a:spLocks noGrp="1"/>
          </p:cNvSpPr>
          <p:nvPr>
            <p:ph idx="16" hasCustomPrompt="1"/>
          </p:nvPr>
        </p:nvSpPr>
        <p:spPr>
          <a:xfrm>
            <a:off x="7041714" y="4569280"/>
            <a:ext cx="1933017" cy="1908527"/>
          </a:xfrm>
        </p:spPr>
        <p:txBody>
          <a:bodyPr>
            <a:noAutofit/>
          </a:bodyPr>
          <a:lstStyle>
            <a:lvl1pPr>
              <a:defRPr sz="1800">
                <a:solidFill>
                  <a:srgbClr val="6B6B6B"/>
                </a:solidFill>
                <a:latin typeface="Arial" panose="020B0604020202020204" pitchFamily="34" charset="0"/>
                <a:cs typeface="Arial" panose="020B0604020202020204" pitchFamily="34" charset="0"/>
              </a:defRPr>
            </a:lvl1pPr>
          </a:lstStyle>
          <a:p>
            <a:pPr marL="0" indent="0">
              <a:buNone/>
            </a:pPr>
            <a:r>
              <a:rPr lang="en-US" sz="2000"/>
              <a:t>text</a:t>
            </a:r>
            <a:endParaRPr lang="en-US" sz="1800">
              <a:solidFill>
                <a:schemeClr val="tx1">
                  <a:lumMod val="65000"/>
                  <a:lumOff val="35000"/>
                </a:schemeClr>
              </a:solidFill>
              <a:latin typeface="Rockwell" panose="02060603020205020403" pitchFamily="18" charset="77"/>
            </a:endParaRPr>
          </a:p>
        </p:txBody>
      </p:sp>
      <p:pic>
        <p:nvPicPr>
          <p:cNvPr id="33" name="Picture 32">
            <a:extLst>
              <a:ext uri="{FF2B5EF4-FFF2-40B4-BE49-F238E27FC236}">
                <a16:creationId xmlns="" xmlns:a16="http://schemas.microsoft.com/office/drawing/2014/main" id="{766C6CB0-E2AB-FA47-9A37-94DA822956F3}"/>
              </a:ext>
            </a:extLst>
          </p:cNvPr>
          <p:cNvPicPr>
            <a:picLocks noChangeAspect="1"/>
          </p:cNvPicPr>
          <p:nvPr userDrawn="1"/>
        </p:nvPicPr>
        <p:blipFill>
          <a:blip r:embed="rId2"/>
          <a:stretch>
            <a:fillRect/>
          </a:stretch>
        </p:blipFill>
        <p:spPr>
          <a:xfrm>
            <a:off x="235" y="0"/>
            <a:ext cx="1000790" cy="951369"/>
          </a:xfrm>
          <a:prstGeom prst="rect">
            <a:avLst/>
          </a:prstGeom>
        </p:spPr>
      </p:pic>
      <p:pic>
        <p:nvPicPr>
          <p:cNvPr id="23" name="Picture 22">
            <a:extLst>
              <a:ext uri="{FF2B5EF4-FFF2-40B4-BE49-F238E27FC236}">
                <a16:creationId xmlns="" xmlns:a16="http://schemas.microsoft.com/office/drawing/2014/main" id="{0999B5EA-6D42-ED4A-A1F8-712A6954AA3D}"/>
              </a:ext>
            </a:extLst>
          </p:cNvPr>
          <p:cNvPicPr>
            <a:picLocks noChangeAspect="1"/>
          </p:cNvPicPr>
          <p:nvPr userDrawn="1"/>
        </p:nvPicPr>
        <p:blipFill>
          <a:blip r:embed="rId3"/>
          <a:stretch>
            <a:fillRect/>
          </a:stretch>
        </p:blipFill>
        <p:spPr>
          <a:xfrm>
            <a:off x="7310962" y="113812"/>
            <a:ext cx="1654149" cy="905256"/>
          </a:xfrm>
          <a:prstGeom prst="rect">
            <a:avLst/>
          </a:prstGeom>
        </p:spPr>
      </p:pic>
    </p:spTree>
    <p:extLst>
      <p:ext uri="{BB962C8B-B14F-4D97-AF65-F5344CB8AC3E}">
        <p14:creationId xmlns:p14="http://schemas.microsoft.com/office/powerpoint/2010/main" val="3220772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10" name="Oval 9">
            <a:extLst>
              <a:ext uri="{FF2B5EF4-FFF2-40B4-BE49-F238E27FC236}">
                <a16:creationId xmlns="" xmlns:a16="http://schemas.microsoft.com/office/drawing/2014/main" id="{EA935E8B-516D-2042-8E3C-C1AA8AF68109}"/>
              </a:ext>
            </a:extLst>
          </p:cNvPr>
          <p:cNvSpPr/>
          <p:nvPr userDrawn="1"/>
        </p:nvSpPr>
        <p:spPr>
          <a:xfrm>
            <a:off x="2445767" y="706444"/>
            <a:ext cx="4437056" cy="4437056"/>
          </a:xfrm>
          <a:prstGeom prst="ellipse">
            <a:avLst/>
          </a:prstGeom>
          <a:noFill/>
          <a:ln w="444500">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Title 1"/>
          <p:cNvSpPr>
            <a:spLocks noGrp="1"/>
          </p:cNvSpPr>
          <p:nvPr>
            <p:ph type="title" hasCustomPrompt="1"/>
          </p:nvPr>
        </p:nvSpPr>
        <p:spPr>
          <a:xfrm>
            <a:off x="812800" y="1070294"/>
            <a:ext cx="7156450" cy="1036138"/>
          </a:xfrm>
        </p:spPr>
        <p:txBody>
          <a:bodyPr>
            <a:normAutofit/>
          </a:bodyPr>
          <a:lstStyle>
            <a:lvl1pPr>
              <a:defRPr sz="3200" b="1">
                <a:latin typeface="Rockwell" panose="02060603020205020403" pitchFamily="18" charset="77"/>
              </a:defRPr>
            </a:lvl1pPr>
          </a:lstStyle>
          <a:p>
            <a:r>
              <a:rPr lang="en-US" dirty="0"/>
              <a:t>CLICK TO EDIT MASTER TITLE STYLE</a:t>
            </a:r>
          </a:p>
        </p:txBody>
      </p:sp>
      <p:sp>
        <p:nvSpPr>
          <p:cNvPr id="3" name="Content Placeholder 2"/>
          <p:cNvSpPr>
            <a:spLocks noGrp="1"/>
          </p:cNvSpPr>
          <p:nvPr>
            <p:ph idx="1"/>
          </p:nvPr>
        </p:nvSpPr>
        <p:spPr>
          <a:xfrm>
            <a:off x="819150" y="2356001"/>
            <a:ext cx="4464050" cy="3820962"/>
          </a:xfrm>
        </p:spPr>
        <p:txBody>
          <a:bodyPr/>
          <a:lstStyle>
            <a:lvl1pPr>
              <a:lnSpc>
                <a:spcPct val="100000"/>
              </a:lnSpc>
              <a:buClr>
                <a:srgbClr val="E07004"/>
              </a:buClr>
              <a:defRPr sz="2400">
                <a:solidFill>
                  <a:srgbClr val="6B6B6B"/>
                </a:solidFill>
                <a:latin typeface="Arial" panose="020B0604020202020204" pitchFamily="34" charset="0"/>
                <a:cs typeface="Arial" panose="020B0604020202020204" pitchFamily="34" charset="0"/>
              </a:defRPr>
            </a:lvl1pPr>
            <a:lvl2pPr>
              <a:lnSpc>
                <a:spcPct val="100000"/>
              </a:lnSpc>
              <a:buClr>
                <a:srgbClr val="E07004"/>
              </a:buClr>
              <a:defRPr sz="2000">
                <a:solidFill>
                  <a:srgbClr val="6B6B6B"/>
                </a:solidFill>
                <a:latin typeface="Arial" panose="020B0604020202020204" pitchFamily="34" charset="0"/>
                <a:cs typeface="Arial" panose="020B0604020202020204" pitchFamily="34" charset="0"/>
              </a:defRPr>
            </a:lvl2pPr>
            <a:lvl3pPr>
              <a:lnSpc>
                <a:spcPct val="100000"/>
              </a:lnSpc>
              <a:buClr>
                <a:srgbClr val="E07004"/>
              </a:buClr>
              <a:defRPr>
                <a:solidFill>
                  <a:srgbClr val="6B6B6B"/>
                </a:solidFill>
                <a:latin typeface="Arial" panose="020B0604020202020204" pitchFamily="34" charset="0"/>
                <a:cs typeface="Arial" panose="020B0604020202020204" pitchFamily="34" charset="0"/>
              </a:defRPr>
            </a:lvl3pPr>
            <a:lvl4pPr>
              <a:lnSpc>
                <a:spcPct val="100000"/>
              </a:lnSpc>
              <a:buClr>
                <a:srgbClr val="E07004"/>
              </a:buClr>
              <a:defRPr>
                <a:solidFill>
                  <a:srgbClr val="6B6B6B"/>
                </a:solidFill>
                <a:latin typeface="Arial" panose="020B0604020202020204" pitchFamily="34" charset="0"/>
                <a:cs typeface="Arial" panose="020B0604020202020204" pitchFamily="34" charset="0"/>
              </a:defRPr>
            </a:lvl4pPr>
            <a:lvl5pPr>
              <a:lnSpc>
                <a:spcPct val="100000"/>
              </a:lnSpc>
              <a:buClr>
                <a:srgbClr val="E07004"/>
              </a:buClr>
              <a:defRPr>
                <a:solidFill>
                  <a:srgbClr val="6B6B6B"/>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Oval 6">
            <a:extLst>
              <a:ext uri="{FF2B5EF4-FFF2-40B4-BE49-F238E27FC236}">
                <a16:creationId xmlns="" xmlns:a16="http://schemas.microsoft.com/office/drawing/2014/main" id="{5B9D3427-673F-9047-B001-BCCACDADCAB5}"/>
              </a:ext>
            </a:extLst>
          </p:cNvPr>
          <p:cNvSpPr/>
          <p:nvPr userDrawn="1"/>
        </p:nvSpPr>
        <p:spPr>
          <a:xfrm>
            <a:off x="-688993" y="-1474190"/>
            <a:ext cx="2028843" cy="2028843"/>
          </a:xfrm>
          <a:prstGeom prst="ellipse">
            <a:avLst/>
          </a:prstGeom>
          <a:noFill/>
          <a:ln w="228600">
            <a:solidFill>
              <a:srgbClr val="E0700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 name="Oval 3">
            <a:extLst>
              <a:ext uri="{FF2B5EF4-FFF2-40B4-BE49-F238E27FC236}">
                <a16:creationId xmlns="" xmlns:a16="http://schemas.microsoft.com/office/drawing/2014/main" id="{FDFE1BEB-0F8E-1D47-95B7-E78C14B67B5F}"/>
              </a:ext>
            </a:extLst>
          </p:cNvPr>
          <p:cNvSpPr/>
          <p:nvPr userDrawn="1"/>
        </p:nvSpPr>
        <p:spPr>
          <a:xfrm>
            <a:off x="5575300" y="2497137"/>
            <a:ext cx="3090863" cy="3090863"/>
          </a:xfrm>
          <a:prstGeom prst="ellips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cxnSp>
        <p:nvCxnSpPr>
          <p:cNvPr id="11" name="Straight Connector 10">
            <a:extLst>
              <a:ext uri="{FF2B5EF4-FFF2-40B4-BE49-F238E27FC236}">
                <a16:creationId xmlns="" xmlns:a16="http://schemas.microsoft.com/office/drawing/2014/main" id="{5A26B5AA-58C1-3D4F-BA86-F9C768090FB2}"/>
              </a:ext>
            </a:extLst>
          </p:cNvPr>
          <p:cNvCxnSpPr>
            <a:cxnSpLocks/>
          </p:cNvCxnSpPr>
          <p:nvPr userDrawn="1"/>
        </p:nvCxnSpPr>
        <p:spPr>
          <a:xfrm flipV="1">
            <a:off x="882650" y="812473"/>
            <a:ext cx="914400" cy="0"/>
          </a:xfrm>
          <a:prstGeom prst="line">
            <a:avLst/>
          </a:prstGeom>
          <a:ln w="38100">
            <a:solidFill>
              <a:srgbClr val="3F5E9D"/>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 xmlns:a16="http://schemas.microsoft.com/office/drawing/2014/main" id="{07834210-4D66-4241-9DDA-9ED24B74004D}"/>
              </a:ext>
            </a:extLst>
          </p:cNvPr>
          <p:cNvPicPr>
            <a:picLocks noChangeAspect="1"/>
          </p:cNvPicPr>
          <p:nvPr userDrawn="1"/>
        </p:nvPicPr>
        <p:blipFill>
          <a:blip r:embed="rId3"/>
          <a:stretch>
            <a:fillRect/>
          </a:stretch>
        </p:blipFill>
        <p:spPr>
          <a:xfrm>
            <a:off x="7310962" y="113812"/>
            <a:ext cx="1654149" cy="905256"/>
          </a:xfrm>
          <a:prstGeom prst="rect">
            <a:avLst/>
          </a:prstGeom>
        </p:spPr>
      </p:pic>
    </p:spTree>
    <p:extLst>
      <p:ext uri="{BB962C8B-B14F-4D97-AF65-F5344CB8AC3E}">
        <p14:creationId xmlns:p14="http://schemas.microsoft.com/office/powerpoint/2010/main" val="1847230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3036711"/>
            <a:ext cx="3886200" cy="31402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3036709"/>
            <a:ext cx="3886200" cy="314025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99A19F-EBC7-4340-A48F-F09411CBEB8A}" type="datetimeFigureOut">
              <a:rPr lang="en-US" smtClean="0"/>
              <a:t>12/4/2019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38D96B-38D7-1741-BF22-4821384F351C}" type="slidenum">
              <a:rPr lang="en-US" smtClean="0"/>
              <a:t>‹#›</a:t>
            </a:fld>
            <a:endParaRPr lang="en-US"/>
          </a:p>
        </p:txBody>
      </p:sp>
      <p:sp>
        <p:nvSpPr>
          <p:cNvPr id="8" name="Title 1">
            <a:extLst>
              <a:ext uri="{FF2B5EF4-FFF2-40B4-BE49-F238E27FC236}">
                <a16:creationId xmlns="" xmlns:a16="http://schemas.microsoft.com/office/drawing/2014/main" id="{DC81CD12-459A-DF48-98A2-411B85A08422}"/>
              </a:ext>
            </a:extLst>
          </p:cNvPr>
          <p:cNvSpPr>
            <a:spLocks noGrp="1"/>
          </p:cNvSpPr>
          <p:nvPr>
            <p:ph type="title" hasCustomPrompt="1"/>
          </p:nvPr>
        </p:nvSpPr>
        <p:spPr>
          <a:xfrm>
            <a:off x="812800" y="1069848"/>
            <a:ext cx="7156450" cy="967408"/>
          </a:xfrm>
        </p:spPr>
        <p:txBody>
          <a:bodyPr anchor="t" anchorCtr="0">
            <a:normAutofit/>
          </a:bodyPr>
          <a:lstStyle>
            <a:lvl1pPr>
              <a:defRPr lang="en-US" sz="3200" b="1" smtClean="0">
                <a:effectLst/>
              </a:defRPr>
            </a:lvl1pPr>
          </a:lstStyle>
          <a:p>
            <a:r>
              <a:rPr lang="en-US" b="1">
                <a:solidFill>
                  <a:srgbClr val="1A1A1A"/>
                </a:solidFill>
                <a:effectLst/>
                <a:latin typeface="Rockwell" panose="02060603020205020403" pitchFamily="18" charset="77"/>
              </a:rPr>
              <a:t>TITLE</a:t>
            </a:r>
            <a:endParaRPr lang="en-US">
              <a:solidFill>
                <a:srgbClr val="1A1A1A"/>
              </a:solidFill>
              <a:effectLst/>
              <a:latin typeface="Rockwell" panose="02060603020205020403" pitchFamily="18" charset="77"/>
            </a:endParaRPr>
          </a:p>
        </p:txBody>
      </p:sp>
      <p:cxnSp>
        <p:nvCxnSpPr>
          <p:cNvPr id="10" name="Straight Connector 9">
            <a:extLst>
              <a:ext uri="{FF2B5EF4-FFF2-40B4-BE49-F238E27FC236}">
                <a16:creationId xmlns="" xmlns:a16="http://schemas.microsoft.com/office/drawing/2014/main" id="{E1AD78D4-5EFB-A24A-B83A-2D1ADE1CE51E}"/>
              </a:ext>
            </a:extLst>
          </p:cNvPr>
          <p:cNvCxnSpPr>
            <a:cxnSpLocks/>
          </p:cNvCxnSpPr>
          <p:nvPr userDrawn="1"/>
        </p:nvCxnSpPr>
        <p:spPr>
          <a:xfrm flipV="1">
            <a:off x="882650" y="812473"/>
            <a:ext cx="914400" cy="0"/>
          </a:xfrm>
          <a:prstGeom prst="line">
            <a:avLst/>
          </a:prstGeom>
          <a:ln w="38100">
            <a:solidFill>
              <a:srgbClr val="3F5E9D"/>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 xmlns:a16="http://schemas.microsoft.com/office/drawing/2014/main" id="{AE64D89D-2523-CC44-BFDC-4801C9F5457A}"/>
              </a:ext>
            </a:extLst>
          </p:cNvPr>
          <p:cNvPicPr>
            <a:picLocks noChangeAspect="1"/>
          </p:cNvPicPr>
          <p:nvPr userDrawn="1"/>
        </p:nvPicPr>
        <p:blipFill>
          <a:blip r:embed="rId2"/>
          <a:stretch>
            <a:fillRect/>
          </a:stretch>
        </p:blipFill>
        <p:spPr>
          <a:xfrm>
            <a:off x="235" y="0"/>
            <a:ext cx="1000790" cy="951369"/>
          </a:xfrm>
          <a:prstGeom prst="rect">
            <a:avLst/>
          </a:prstGeom>
        </p:spPr>
      </p:pic>
      <p:pic>
        <p:nvPicPr>
          <p:cNvPr id="12" name="Picture 11">
            <a:extLst>
              <a:ext uri="{FF2B5EF4-FFF2-40B4-BE49-F238E27FC236}">
                <a16:creationId xmlns="" xmlns:a16="http://schemas.microsoft.com/office/drawing/2014/main" id="{236730EC-FFE2-D649-9B0F-390A7B53F06B}"/>
              </a:ext>
            </a:extLst>
          </p:cNvPr>
          <p:cNvPicPr>
            <a:picLocks noChangeAspect="1"/>
          </p:cNvPicPr>
          <p:nvPr userDrawn="1"/>
        </p:nvPicPr>
        <p:blipFill>
          <a:blip r:embed="rId3"/>
          <a:stretch>
            <a:fillRect/>
          </a:stretch>
        </p:blipFill>
        <p:spPr>
          <a:xfrm>
            <a:off x="7310962" y="113812"/>
            <a:ext cx="1654149" cy="905256"/>
          </a:xfrm>
          <a:prstGeom prst="rect">
            <a:avLst/>
          </a:prstGeom>
        </p:spPr>
      </p:pic>
    </p:spTree>
    <p:extLst>
      <p:ext uri="{BB962C8B-B14F-4D97-AF65-F5344CB8AC3E}">
        <p14:creationId xmlns:p14="http://schemas.microsoft.com/office/powerpoint/2010/main" val="1265078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2528720"/>
            <a:ext cx="7886700" cy="2033756"/>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latin typeface="Rockwell" panose="02060603020205020403" pitchFamily="18"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C99A19F-EBC7-4340-A48F-F09411CBEB8A}" type="datetimeFigureOut">
              <a:rPr lang="en-US" smtClean="0"/>
              <a:t>12/4/2019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38D96B-38D7-1741-BF22-4821384F351C}" type="slidenum">
              <a:rPr lang="en-US" smtClean="0"/>
              <a:t>‹#›</a:t>
            </a:fld>
            <a:endParaRPr lang="en-US"/>
          </a:p>
        </p:txBody>
      </p:sp>
      <p:cxnSp>
        <p:nvCxnSpPr>
          <p:cNvPr id="8" name="Straight Connector 7">
            <a:extLst>
              <a:ext uri="{FF2B5EF4-FFF2-40B4-BE49-F238E27FC236}">
                <a16:creationId xmlns="" xmlns:a16="http://schemas.microsoft.com/office/drawing/2014/main" id="{3ACDE3ED-F1BD-2B41-A9B7-9D38C68CAE45}"/>
              </a:ext>
            </a:extLst>
          </p:cNvPr>
          <p:cNvCxnSpPr>
            <a:cxnSpLocks/>
          </p:cNvCxnSpPr>
          <p:nvPr userDrawn="1"/>
        </p:nvCxnSpPr>
        <p:spPr>
          <a:xfrm flipV="1">
            <a:off x="623888" y="2517104"/>
            <a:ext cx="914400" cy="0"/>
          </a:xfrm>
          <a:prstGeom prst="line">
            <a:avLst/>
          </a:prstGeom>
          <a:ln w="38100">
            <a:solidFill>
              <a:srgbClr val="3F5E9D"/>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 xmlns:a16="http://schemas.microsoft.com/office/drawing/2014/main" id="{5E48C3C8-EA73-3046-A1A2-26691F0A4122}"/>
              </a:ext>
            </a:extLst>
          </p:cNvPr>
          <p:cNvPicPr>
            <a:picLocks noChangeAspect="1"/>
          </p:cNvPicPr>
          <p:nvPr userDrawn="1"/>
        </p:nvPicPr>
        <p:blipFill>
          <a:blip r:embed="rId2"/>
          <a:stretch>
            <a:fillRect/>
          </a:stretch>
        </p:blipFill>
        <p:spPr>
          <a:xfrm>
            <a:off x="235" y="0"/>
            <a:ext cx="1000790" cy="951369"/>
          </a:xfrm>
          <a:prstGeom prst="rect">
            <a:avLst/>
          </a:prstGeom>
        </p:spPr>
      </p:pic>
      <p:pic>
        <p:nvPicPr>
          <p:cNvPr id="10" name="Picture 9">
            <a:extLst>
              <a:ext uri="{FF2B5EF4-FFF2-40B4-BE49-F238E27FC236}">
                <a16:creationId xmlns="" xmlns:a16="http://schemas.microsoft.com/office/drawing/2014/main" id="{5F48CFF7-2442-6B42-8DE6-BC9A813C5DB3}"/>
              </a:ext>
            </a:extLst>
          </p:cNvPr>
          <p:cNvPicPr>
            <a:picLocks noChangeAspect="1"/>
          </p:cNvPicPr>
          <p:nvPr userDrawn="1"/>
        </p:nvPicPr>
        <p:blipFill>
          <a:blip r:embed="rId3"/>
          <a:stretch>
            <a:fillRect/>
          </a:stretch>
        </p:blipFill>
        <p:spPr>
          <a:xfrm rot="10800000">
            <a:off x="5210051" y="5959737"/>
            <a:ext cx="1247899" cy="906118"/>
          </a:xfrm>
          <a:prstGeom prst="rect">
            <a:avLst/>
          </a:prstGeom>
        </p:spPr>
      </p:pic>
      <p:pic>
        <p:nvPicPr>
          <p:cNvPr id="11" name="Picture 10">
            <a:extLst>
              <a:ext uri="{FF2B5EF4-FFF2-40B4-BE49-F238E27FC236}">
                <a16:creationId xmlns="" xmlns:a16="http://schemas.microsoft.com/office/drawing/2014/main" id="{0711F14C-1A2F-134A-87C4-18AB6FC86DA5}"/>
              </a:ext>
            </a:extLst>
          </p:cNvPr>
          <p:cNvPicPr>
            <a:picLocks noChangeAspect="1"/>
          </p:cNvPicPr>
          <p:nvPr userDrawn="1"/>
        </p:nvPicPr>
        <p:blipFill>
          <a:blip r:embed="rId4"/>
          <a:stretch>
            <a:fillRect/>
          </a:stretch>
        </p:blipFill>
        <p:spPr>
          <a:xfrm>
            <a:off x="7310962" y="113812"/>
            <a:ext cx="1654149" cy="905256"/>
          </a:xfrm>
          <a:prstGeom prst="rect">
            <a:avLst/>
          </a:prstGeom>
        </p:spPr>
      </p:pic>
    </p:spTree>
    <p:extLst>
      <p:ext uri="{BB962C8B-B14F-4D97-AF65-F5344CB8AC3E}">
        <p14:creationId xmlns:p14="http://schemas.microsoft.com/office/powerpoint/2010/main" val="2377666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805039" y="3294520"/>
            <a:ext cx="3685382" cy="529525"/>
          </a:xfrm>
        </p:spPr>
        <p:txBody>
          <a:bodyPr anchor="b">
            <a:normAutofit/>
          </a:bodyPr>
          <a:lstStyle>
            <a:lvl1pPr marL="0" indent="0">
              <a:buNone/>
              <a:defRPr sz="1800" b="0">
                <a:solidFill>
                  <a:schemeClr val="tx1"/>
                </a:solidFill>
                <a:latin typeface="Rockwell" panose="02060603020205020403" pitchFamily="18"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12800" y="3907390"/>
            <a:ext cx="3685382" cy="22822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4629150" y="3276531"/>
            <a:ext cx="3887391" cy="529526"/>
          </a:xfrm>
        </p:spPr>
        <p:txBody>
          <a:bodyPr anchor="b">
            <a:normAutofit/>
          </a:bodyPr>
          <a:lstStyle>
            <a:lvl1pPr marL="0" indent="0">
              <a:buNone/>
              <a:defRPr sz="1800" b="0">
                <a:solidFill>
                  <a:schemeClr val="tx1"/>
                </a:solidFill>
                <a:latin typeface="Rockwell" panose="02060603020205020403" pitchFamily="18"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3907389"/>
            <a:ext cx="3887391" cy="22822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99A19F-EBC7-4340-A48F-F09411CBEB8A}" type="datetimeFigureOut">
              <a:rPr lang="en-US" smtClean="0"/>
              <a:t>12/4/2019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38D96B-38D7-1741-BF22-4821384F351C}" type="slidenum">
              <a:rPr lang="en-US" smtClean="0"/>
              <a:t>‹#›</a:t>
            </a:fld>
            <a:endParaRPr lang="en-US"/>
          </a:p>
        </p:txBody>
      </p:sp>
      <p:sp>
        <p:nvSpPr>
          <p:cNvPr id="10" name="Title 1">
            <a:extLst>
              <a:ext uri="{FF2B5EF4-FFF2-40B4-BE49-F238E27FC236}">
                <a16:creationId xmlns="" xmlns:a16="http://schemas.microsoft.com/office/drawing/2014/main" id="{E4BA5B2E-1807-0D4A-A44F-235CE18ED5A4}"/>
              </a:ext>
            </a:extLst>
          </p:cNvPr>
          <p:cNvSpPr>
            <a:spLocks noGrp="1"/>
          </p:cNvSpPr>
          <p:nvPr>
            <p:ph type="title" hasCustomPrompt="1"/>
          </p:nvPr>
        </p:nvSpPr>
        <p:spPr>
          <a:xfrm>
            <a:off x="812800" y="1069848"/>
            <a:ext cx="7156450" cy="967408"/>
          </a:xfrm>
        </p:spPr>
        <p:txBody>
          <a:bodyPr>
            <a:normAutofit/>
          </a:bodyPr>
          <a:lstStyle>
            <a:lvl1pPr>
              <a:defRPr lang="en-US" sz="3200" b="1" smtClean="0">
                <a:effectLst/>
              </a:defRPr>
            </a:lvl1pPr>
          </a:lstStyle>
          <a:p>
            <a:r>
              <a:rPr lang="en-US" b="1">
                <a:solidFill>
                  <a:srgbClr val="1A1A1A"/>
                </a:solidFill>
                <a:effectLst/>
                <a:latin typeface="Rockwell" panose="02060603020205020403" pitchFamily="18" charset="77"/>
              </a:rPr>
              <a:t>TITLE</a:t>
            </a:r>
            <a:endParaRPr lang="en-US">
              <a:solidFill>
                <a:srgbClr val="1A1A1A"/>
              </a:solidFill>
              <a:effectLst/>
              <a:latin typeface="Rockwell" panose="02060603020205020403" pitchFamily="18" charset="77"/>
            </a:endParaRPr>
          </a:p>
        </p:txBody>
      </p:sp>
      <p:cxnSp>
        <p:nvCxnSpPr>
          <p:cNvPr id="12" name="Straight Connector 11">
            <a:extLst>
              <a:ext uri="{FF2B5EF4-FFF2-40B4-BE49-F238E27FC236}">
                <a16:creationId xmlns="" xmlns:a16="http://schemas.microsoft.com/office/drawing/2014/main" id="{DEFA01C7-BD06-1E48-A2DA-A2CC14204D10}"/>
              </a:ext>
            </a:extLst>
          </p:cNvPr>
          <p:cNvCxnSpPr>
            <a:cxnSpLocks/>
          </p:cNvCxnSpPr>
          <p:nvPr userDrawn="1"/>
        </p:nvCxnSpPr>
        <p:spPr>
          <a:xfrm flipV="1">
            <a:off x="882650" y="812473"/>
            <a:ext cx="914400" cy="0"/>
          </a:xfrm>
          <a:prstGeom prst="line">
            <a:avLst/>
          </a:prstGeom>
          <a:ln w="38100">
            <a:solidFill>
              <a:srgbClr val="3F5E9D"/>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 xmlns:a16="http://schemas.microsoft.com/office/drawing/2014/main" id="{2421A03D-9452-AA45-A4AF-F9350D232F96}"/>
              </a:ext>
            </a:extLst>
          </p:cNvPr>
          <p:cNvPicPr>
            <a:picLocks noChangeAspect="1"/>
          </p:cNvPicPr>
          <p:nvPr userDrawn="1"/>
        </p:nvPicPr>
        <p:blipFill>
          <a:blip r:embed="rId2"/>
          <a:stretch>
            <a:fillRect/>
          </a:stretch>
        </p:blipFill>
        <p:spPr>
          <a:xfrm>
            <a:off x="235" y="0"/>
            <a:ext cx="1000790" cy="951369"/>
          </a:xfrm>
          <a:prstGeom prst="rect">
            <a:avLst/>
          </a:prstGeom>
        </p:spPr>
      </p:pic>
      <p:sp>
        <p:nvSpPr>
          <p:cNvPr id="16" name="Text Placeholder 2">
            <a:extLst>
              <a:ext uri="{FF2B5EF4-FFF2-40B4-BE49-F238E27FC236}">
                <a16:creationId xmlns="" xmlns:a16="http://schemas.microsoft.com/office/drawing/2014/main" id="{304753FB-8975-6241-95B3-DFC7C31A7B66}"/>
              </a:ext>
            </a:extLst>
          </p:cNvPr>
          <p:cNvSpPr>
            <a:spLocks noGrp="1"/>
          </p:cNvSpPr>
          <p:nvPr>
            <p:ph type="body" idx="13"/>
          </p:nvPr>
        </p:nvSpPr>
        <p:spPr>
          <a:xfrm>
            <a:off x="829732" y="2064464"/>
            <a:ext cx="7139518" cy="638170"/>
          </a:xfrm>
        </p:spPr>
        <p:txBody>
          <a:bodyPr anchor="b">
            <a:normAutofit/>
          </a:bodyPr>
          <a:lstStyle>
            <a:lvl1pPr marL="0" indent="0">
              <a:buNone/>
              <a:defRPr sz="1800" b="0">
                <a:solidFill>
                  <a:srgbClr val="6B6B6B"/>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pic>
        <p:nvPicPr>
          <p:cNvPr id="14" name="Picture 13">
            <a:extLst>
              <a:ext uri="{FF2B5EF4-FFF2-40B4-BE49-F238E27FC236}">
                <a16:creationId xmlns="" xmlns:a16="http://schemas.microsoft.com/office/drawing/2014/main" id="{72ACD20E-7CA7-9648-A3FF-5A56A3CDB0A1}"/>
              </a:ext>
            </a:extLst>
          </p:cNvPr>
          <p:cNvPicPr>
            <a:picLocks noChangeAspect="1"/>
          </p:cNvPicPr>
          <p:nvPr userDrawn="1"/>
        </p:nvPicPr>
        <p:blipFill>
          <a:blip r:embed="rId3"/>
          <a:stretch>
            <a:fillRect/>
          </a:stretch>
        </p:blipFill>
        <p:spPr>
          <a:xfrm>
            <a:off x="7310962" y="113812"/>
            <a:ext cx="1654149" cy="905256"/>
          </a:xfrm>
          <a:prstGeom prst="rect">
            <a:avLst/>
          </a:prstGeom>
        </p:spPr>
      </p:pic>
    </p:spTree>
    <p:extLst>
      <p:ext uri="{BB962C8B-B14F-4D97-AF65-F5344CB8AC3E}">
        <p14:creationId xmlns:p14="http://schemas.microsoft.com/office/powerpoint/2010/main" val="1308129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99A19F-EBC7-4340-A48F-F09411CBEB8A}" type="datetimeFigureOut">
              <a:rPr lang="en-US" smtClean="0"/>
              <a:t>12/4/2019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38D96B-38D7-1741-BF22-4821384F351C}" type="slidenum">
              <a:rPr lang="en-US" smtClean="0"/>
              <a:t>‹#›</a:t>
            </a:fld>
            <a:endParaRPr lang="en-US"/>
          </a:p>
        </p:txBody>
      </p:sp>
    </p:spTree>
    <p:extLst>
      <p:ext uri="{BB962C8B-B14F-4D97-AF65-F5344CB8AC3E}">
        <p14:creationId xmlns:p14="http://schemas.microsoft.com/office/powerpoint/2010/main" val="38862680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99A19F-EBC7-4340-A48F-F09411CBEB8A}" type="datetimeFigureOut">
              <a:rPr lang="en-US" smtClean="0"/>
              <a:t>12/4/2019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38D96B-38D7-1741-BF22-4821384F351C}" type="slidenum">
              <a:rPr lang="en-US" smtClean="0"/>
              <a:t>‹#›</a:t>
            </a:fld>
            <a:endParaRPr lang="en-US"/>
          </a:p>
        </p:txBody>
      </p:sp>
    </p:spTree>
    <p:extLst>
      <p:ext uri="{BB962C8B-B14F-4D97-AF65-F5344CB8AC3E}">
        <p14:creationId xmlns:p14="http://schemas.microsoft.com/office/powerpoint/2010/main" val="24708505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3" r:id="rId3"/>
    <p:sldLayoutId id="2147483674" r:id="rId4"/>
    <p:sldLayoutId id="2147483672" r:id="rId5"/>
    <p:sldLayoutId id="2147483664" r:id="rId6"/>
    <p:sldLayoutId id="2147483663" r:id="rId7"/>
    <p:sldLayoutId id="2147483665" r:id="rId8"/>
    <p:sldLayoutId id="2147483666" r:id="rId9"/>
    <p:sldLayoutId id="2147483667" r:id="rId10"/>
    <p:sldLayoutId id="2147483668" r:id="rId11"/>
    <p:sldLayoutId id="2147483669" r:id="rId12"/>
    <p:sldLayoutId id="2147483670" r:id="rId13"/>
    <p:sldLayoutId id="2147483671" r:id="rId14"/>
  </p:sldLayoutIdLst>
  <p:txStyles>
    <p:titleStyle>
      <a:lvl1pPr algn="l" defTabSz="914400" rtl="0" eaLnBrk="1" latinLnBrk="0" hangingPunct="1">
        <a:lnSpc>
          <a:spcPct val="90000"/>
        </a:lnSpc>
        <a:spcBef>
          <a:spcPct val="0"/>
        </a:spcBef>
        <a:buNone/>
        <a:defRPr sz="4400" b="1" i="0" kern="1200">
          <a:solidFill>
            <a:schemeClr val="tx1"/>
          </a:solidFill>
          <a:latin typeface="Rockwell" panose="02060603020205020403" pitchFamily="18" charset="77"/>
          <a:ea typeface="+mj-ea"/>
          <a:cs typeface="+mj-cs"/>
        </a:defRPr>
      </a:lvl1pPr>
    </p:titleStyle>
    <p:bodyStyle>
      <a:lvl1pPr marL="228600" indent="-228600" algn="l" defTabSz="914400" rtl="0" eaLnBrk="1" latinLnBrk="0" hangingPunct="1">
        <a:lnSpc>
          <a:spcPct val="90000"/>
        </a:lnSpc>
        <a:spcBef>
          <a:spcPts val="1000"/>
        </a:spcBef>
        <a:buClr>
          <a:srgbClr val="E07004"/>
        </a:buClr>
        <a:buFont typeface="Arial" panose="020B0604020202020204" pitchFamily="34" charset="0"/>
        <a:buChar char="•"/>
        <a:defRPr sz="2800" kern="1200">
          <a:solidFill>
            <a:srgbClr val="6B6B6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07004"/>
        </a:buClr>
        <a:buFont typeface="Arial" panose="020B0604020202020204" pitchFamily="34" charset="0"/>
        <a:buChar char="•"/>
        <a:defRPr sz="2400" kern="1200">
          <a:solidFill>
            <a:srgbClr val="6B6B6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07004"/>
        </a:buClr>
        <a:buFont typeface="Arial" panose="020B0604020202020204" pitchFamily="34" charset="0"/>
        <a:buChar char="•"/>
        <a:defRPr sz="2000" kern="1200">
          <a:solidFill>
            <a:srgbClr val="6B6B6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07004"/>
        </a:buClr>
        <a:buFont typeface="Arial" panose="020B0604020202020204" pitchFamily="34" charset="0"/>
        <a:buChar char="•"/>
        <a:defRPr sz="1800" kern="1200">
          <a:solidFill>
            <a:srgbClr val="6B6B6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07004"/>
        </a:buClr>
        <a:buFont typeface="Arial" panose="020B0604020202020204" pitchFamily="34" charset="0"/>
        <a:buChar char="•"/>
        <a:defRPr sz="1800" kern="1200">
          <a:solidFill>
            <a:srgbClr val="6B6B6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9.sv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43.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emf"/></Relationships>
</file>

<file path=ppt/slides/_rels/slide13.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45.jpg"/><Relationship Id="rId7" Type="http://schemas.openxmlformats.org/officeDocument/2006/relationships/image" Target="../media/image49.tif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4.sv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1.emf"/></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57.svg"/></Relationships>
</file>

<file path=ppt/slides/_rels/slide1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3.emf"/></Relationships>
</file>

<file path=ppt/slides/_rels/slide19.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hyperlink" Target="https://www.niaid.nih.gov/research/how-vaccines-work"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s://ecdc.europa.eu/en/publications-data/lets-talk-about-protection-enhancing-childhood-vaccination-uptake" TargetMode="External"/><Relationship Id="rId4" Type="http://schemas.openxmlformats.org/officeDocument/2006/relationships/hyperlink" Target="https://ecdc.europa.eu/sites/portal/files/media/en/publications/Publications/lets-talk-about-hesitancy-vaccination-guide.pdf"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vaccine-safety-training.org/" TargetMode="External"/><Relationship Id="rId7" Type="http://schemas.openxmlformats.org/officeDocument/2006/relationships/hyperlink" Target="https://www.cdc.gov/vaccinesafety/concerns/autism.html"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www.unicef.org/eca/sites/unicef.org.eca/files/2018-07/In%20focus%20-%20Immunization.pdf" TargetMode="External"/><Relationship Id="rId5" Type="http://schemas.openxmlformats.org/officeDocument/2006/relationships/hyperlink" Target="https://www.who.int/immunization/policy/immunization_tables/en/" TargetMode="External"/><Relationship Id="rId4" Type="http://schemas.openxmlformats.org/officeDocument/2006/relationships/hyperlink" Target="https://www.who.int/immunization/policy/contraindications.pd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emf"/><Relationship Id="rId5" Type="http://schemas.openxmlformats.org/officeDocument/2006/relationships/image" Target="../media/image18.png"/><Relationship Id="rId10" Type="http://schemas.openxmlformats.org/officeDocument/2006/relationships/image" Target="../media/image23.jpg"/><Relationship Id="rId4" Type="http://schemas.openxmlformats.org/officeDocument/2006/relationships/image" Target="../media/image17.png"/><Relationship Id="rId9" Type="http://schemas.openxmlformats.org/officeDocument/2006/relationships/image" Target="../media/image22.emf"/></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8.emf"/><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s>
</file>

<file path=ppt/slides/_rels/slide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6.sv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37E0F32-5A41-3C4F-B0C3-1F3B9BF922DE}"/>
              </a:ext>
            </a:extLst>
          </p:cNvPr>
          <p:cNvSpPr>
            <a:spLocks noGrp="1"/>
          </p:cNvSpPr>
          <p:nvPr>
            <p:ph type="ctrTitle"/>
          </p:nvPr>
        </p:nvSpPr>
        <p:spPr/>
        <p:txBody>
          <a:bodyPr/>
          <a:lstStyle/>
          <a:p>
            <a:r>
              <a:rPr lang="es-ES"/>
              <a:t>LAS VACUNAS Y LA INMUNIZACIÓN</a:t>
            </a:r>
          </a:p>
        </p:txBody>
      </p:sp>
      <p:sp>
        <p:nvSpPr>
          <p:cNvPr id="3" name="Subtitle 2">
            <a:extLst>
              <a:ext uri="{FF2B5EF4-FFF2-40B4-BE49-F238E27FC236}">
                <a16:creationId xmlns="" xmlns:a16="http://schemas.microsoft.com/office/drawing/2014/main" id="{571619BB-E5B3-D149-AC14-B738D700BF4A}"/>
              </a:ext>
            </a:extLst>
          </p:cNvPr>
          <p:cNvSpPr>
            <a:spLocks noGrp="1"/>
          </p:cNvSpPr>
          <p:nvPr>
            <p:ph type="subTitle" idx="1"/>
          </p:nvPr>
        </p:nvSpPr>
        <p:spPr/>
        <p:txBody>
          <a:bodyPr/>
          <a:lstStyle/>
          <a:p>
            <a:r>
              <a:rPr lang="es-ES"/>
              <a:t>Cómo cosechar todos los beneficios de la vacunación</a:t>
            </a:r>
          </a:p>
        </p:txBody>
      </p:sp>
    </p:spTree>
    <p:extLst>
      <p:ext uri="{BB962C8B-B14F-4D97-AF65-F5344CB8AC3E}">
        <p14:creationId xmlns:p14="http://schemas.microsoft.com/office/powerpoint/2010/main" val="18358431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1E5165E-8BBF-0B4C-B2C0-DAF01A0D5FEA}"/>
              </a:ext>
            </a:extLst>
          </p:cNvPr>
          <p:cNvSpPr>
            <a:spLocks noGrp="1"/>
          </p:cNvSpPr>
          <p:nvPr>
            <p:ph type="title"/>
          </p:nvPr>
        </p:nvSpPr>
        <p:spPr>
          <a:xfrm>
            <a:off x="812800" y="1069848"/>
            <a:ext cx="7693526" cy="1297671"/>
          </a:xfrm>
        </p:spPr>
        <p:txBody>
          <a:bodyPr>
            <a:normAutofit/>
          </a:bodyPr>
          <a:lstStyle/>
          <a:p>
            <a:r>
              <a:rPr lang="es-ES"/>
              <a:t>CALENDARIOS DE VACUNACIÓN: BASADOS EN DATOS CIENTÍFICOS</a:t>
            </a:r>
          </a:p>
        </p:txBody>
      </p:sp>
      <p:sp>
        <p:nvSpPr>
          <p:cNvPr id="3" name="Content Placeholder 2">
            <a:extLst>
              <a:ext uri="{FF2B5EF4-FFF2-40B4-BE49-F238E27FC236}">
                <a16:creationId xmlns="" xmlns:a16="http://schemas.microsoft.com/office/drawing/2014/main" id="{BD719030-7269-7C46-864D-E280E390DCA7}"/>
              </a:ext>
            </a:extLst>
          </p:cNvPr>
          <p:cNvSpPr>
            <a:spLocks noGrp="1"/>
          </p:cNvSpPr>
          <p:nvPr>
            <p:ph idx="1"/>
          </p:nvPr>
        </p:nvSpPr>
        <p:spPr>
          <a:xfrm>
            <a:off x="2736695" y="2473845"/>
            <a:ext cx="5312426" cy="4384155"/>
          </a:xfrm>
        </p:spPr>
        <p:txBody>
          <a:bodyPr>
            <a:normAutofit/>
          </a:bodyPr>
          <a:lstStyle/>
          <a:p>
            <a:pPr>
              <a:lnSpc>
                <a:spcPct val="110000"/>
              </a:lnSpc>
            </a:pPr>
            <a:r>
              <a:rPr lang="es-ES"/>
              <a:t>Diseñados para proteger mejor la salud pública</a:t>
            </a:r>
          </a:p>
          <a:p>
            <a:pPr>
              <a:lnSpc>
                <a:spcPct val="110000"/>
              </a:lnSpc>
            </a:pPr>
            <a:r>
              <a:rPr lang="es-ES"/>
              <a:t>Formulados con el uso de pruebas científicas robustas</a:t>
            </a:r>
          </a:p>
        </p:txBody>
      </p:sp>
      <p:pic>
        <p:nvPicPr>
          <p:cNvPr id="4" name="Picture 3">
            <a:extLst>
              <a:ext uri="{FF2B5EF4-FFF2-40B4-BE49-F238E27FC236}">
                <a16:creationId xmlns="" xmlns:a16="http://schemas.microsoft.com/office/drawing/2014/main" id="{8EABA44D-2033-8242-A2E6-FD50BEF5DA01}"/>
              </a:ext>
            </a:extLst>
          </p:cNvPr>
          <p:cNvPicPr>
            <a:picLocks noChangeAspect="1"/>
          </p:cNvPicPr>
          <p:nvPr/>
        </p:nvPicPr>
        <p:blipFill>
          <a:blip r:embed="rId3"/>
          <a:stretch>
            <a:fillRect/>
          </a:stretch>
        </p:blipFill>
        <p:spPr>
          <a:xfrm>
            <a:off x="0" y="2119746"/>
            <a:ext cx="2202873" cy="4529270"/>
          </a:xfrm>
          <a:prstGeom prst="rect">
            <a:avLst/>
          </a:prstGeom>
        </p:spPr>
      </p:pic>
      <p:sp>
        <p:nvSpPr>
          <p:cNvPr id="5" name="Oval 4">
            <a:extLst>
              <a:ext uri="{FF2B5EF4-FFF2-40B4-BE49-F238E27FC236}">
                <a16:creationId xmlns="" xmlns:a16="http://schemas.microsoft.com/office/drawing/2014/main" id="{D96117DD-5160-3448-A42E-8771AE69E021}"/>
              </a:ext>
            </a:extLst>
          </p:cNvPr>
          <p:cNvSpPr/>
          <p:nvPr/>
        </p:nvSpPr>
        <p:spPr>
          <a:xfrm>
            <a:off x="1641115" y="5094887"/>
            <a:ext cx="1386530" cy="1386530"/>
          </a:xfrm>
          <a:prstGeom prst="ellipse">
            <a:avLst/>
          </a:prstGeom>
          <a:solidFill>
            <a:srgbClr val="D64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  </a:t>
            </a:r>
          </a:p>
        </p:txBody>
      </p:sp>
      <p:pic>
        <p:nvPicPr>
          <p:cNvPr id="13" name="Graphic 12">
            <a:extLst>
              <a:ext uri="{FF2B5EF4-FFF2-40B4-BE49-F238E27FC236}">
                <a16:creationId xmlns="" xmlns:a16="http://schemas.microsoft.com/office/drawing/2014/main" id="{9D5EA706-8871-2746-8338-356B0B365FE9}"/>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968804" y="5422576"/>
            <a:ext cx="731152" cy="731152"/>
          </a:xfrm>
          <a:prstGeom prst="rect">
            <a:avLst/>
          </a:prstGeom>
        </p:spPr>
      </p:pic>
    </p:spTree>
    <p:extLst>
      <p:ext uri="{BB962C8B-B14F-4D97-AF65-F5344CB8AC3E}">
        <p14:creationId xmlns:p14="http://schemas.microsoft.com/office/powerpoint/2010/main" val="19364417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1CAA850-AD61-AF42-A270-B27E7C7C4FAD}"/>
              </a:ext>
            </a:extLst>
          </p:cNvPr>
          <p:cNvSpPr>
            <a:spLocks noGrp="1"/>
          </p:cNvSpPr>
          <p:nvPr>
            <p:ph type="title"/>
          </p:nvPr>
        </p:nvSpPr>
        <p:spPr>
          <a:xfrm>
            <a:off x="812800" y="1069848"/>
            <a:ext cx="7156450" cy="1033271"/>
          </a:xfrm>
        </p:spPr>
        <p:txBody>
          <a:bodyPr anchor="t" anchorCtr="0"/>
          <a:lstStyle/>
          <a:p>
            <a:r>
              <a:rPr lang="es-ES"/>
              <a:t>GARANTÍA DE LA INOCUIDAD Y EFICACIA DE LAS VACUNAS </a:t>
            </a:r>
          </a:p>
        </p:txBody>
      </p:sp>
      <p:pic>
        <p:nvPicPr>
          <p:cNvPr id="10" name="Content Placeholder 9">
            <a:extLst>
              <a:ext uri="{FF2B5EF4-FFF2-40B4-BE49-F238E27FC236}">
                <a16:creationId xmlns="" xmlns:a16="http://schemas.microsoft.com/office/drawing/2014/main" id="{F0EFBB32-5D84-0943-94CC-F1ABC73E3202}"/>
              </a:ext>
            </a:extLst>
          </p:cNvPr>
          <p:cNvPicPr>
            <a:picLocks noGrp="1" noChangeAspect="1"/>
          </p:cNvPicPr>
          <p:nvPr>
            <p:ph idx="1"/>
          </p:nvPr>
        </p:nvPicPr>
        <p:blipFill>
          <a:blip r:embed="rId3"/>
          <a:stretch>
            <a:fillRect/>
          </a:stretch>
        </p:blipFill>
        <p:spPr>
          <a:xfrm>
            <a:off x="960031" y="2345147"/>
            <a:ext cx="1763331" cy="893634"/>
          </a:xfrm>
        </p:spPr>
      </p:pic>
      <p:pic>
        <p:nvPicPr>
          <p:cNvPr id="12" name="Picture 11">
            <a:extLst>
              <a:ext uri="{FF2B5EF4-FFF2-40B4-BE49-F238E27FC236}">
                <a16:creationId xmlns="" xmlns:a16="http://schemas.microsoft.com/office/drawing/2014/main" id="{B6F2DFDB-4ECF-3942-AA2B-16C1B3D40542}"/>
              </a:ext>
            </a:extLst>
          </p:cNvPr>
          <p:cNvPicPr>
            <a:picLocks noChangeAspect="1"/>
          </p:cNvPicPr>
          <p:nvPr/>
        </p:nvPicPr>
        <p:blipFill rotWithShape="1">
          <a:blip r:embed="rId4"/>
          <a:srcRect l="20201"/>
          <a:stretch/>
        </p:blipFill>
        <p:spPr>
          <a:xfrm>
            <a:off x="3985666" y="2285109"/>
            <a:ext cx="1908833" cy="955144"/>
          </a:xfrm>
          <a:prstGeom prst="rect">
            <a:avLst/>
          </a:prstGeom>
        </p:spPr>
      </p:pic>
      <p:pic>
        <p:nvPicPr>
          <p:cNvPr id="14" name="Picture 13">
            <a:extLst>
              <a:ext uri="{FF2B5EF4-FFF2-40B4-BE49-F238E27FC236}">
                <a16:creationId xmlns="" xmlns:a16="http://schemas.microsoft.com/office/drawing/2014/main" id="{22F11DEA-1750-094D-90FF-A5E93372C645}"/>
              </a:ext>
            </a:extLst>
          </p:cNvPr>
          <p:cNvPicPr>
            <a:picLocks noChangeAspect="1"/>
          </p:cNvPicPr>
          <p:nvPr/>
        </p:nvPicPr>
        <p:blipFill>
          <a:blip r:embed="rId5"/>
          <a:stretch>
            <a:fillRect/>
          </a:stretch>
        </p:blipFill>
        <p:spPr>
          <a:xfrm>
            <a:off x="6554626" y="2258043"/>
            <a:ext cx="2164071" cy="1052297"/>
          </a:xfrm>
          <a:prstGeom prst="rect">
            <a:avLst/>
          </a:prstGeom>
        </p:spPr>
      </p:pic>
      <p:sp>
        <p:nvSpPr>
          <p:cNvPr id="15" name="Content Placeholder 4">
            <a:extLst>
              <a:ext uri="{FF2B5EF4-FFF2-40B4-BE49-F238E27FC236}">
                <a16:creationId xmlns="" xmlns:a16="http://schemas.microsoft.com/office/drawing/2014/main" id="{E9810740-8569-5841-822A-19E14822A73B}"/>
              </a:ext>
            </a:extLst>
          </p:cNvPr>
          <p:cNvSpPr txBox="1">
            <a:spLocks/>
          </p:cNvSpPr>
          <p:nvPr/>
        </p:nvSpPr>
        <p:spPr>
          <a:xfrm>
            <a:off x="571500" y="3540850"/>
            <a:ext cx="2543175" cy="662693"/>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S" sz="1800" dirty="0">
                <a:latin typeface="Rockwell" panose="02060603020205020403" pitchFamily="18" charset="77"/>
              </a:rPr>
              <a:t>ENTRE 20 Y 100 VOLUNTARIOS SANOS</a:t>
            </a:r>
          </a:p>
        </p:txBody>
      </p:sp>
      <p:sp>
        <p:nvSpPr>
          <p:cNvPr id="16" name="Content Placeholder 4">
            <a:extLst>
              <a:ext uri="{FF2B5EF4-FFF2-40B4-BE49-F238E27FC236}">
                <a16:creationId xmlns="" xmlns:a16="http://schemas.microsoft.com/office/drawing/2014/main" id="{6091515C-470C-CE42-A972-CC500EC00E23}"/>
              </a:ext>
            </a:extLst>
          </p:cNvPr>
          <p:cNvSpPr txBox="1">
            <a:spLocks/>
          </p:cNvSpPr>
          <p:nvPr/>
        </p:nvSpPr>
        <p:spPr>
          <a:xfrm>
            <a:off x="678656" y="4168586"/>
            <a:ext cx="2606804" cy="217734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S" sz="1800" dirty="0">
                <a:solidFill>
                  <a:srgbClr val="6B6B6B"/>
                </a:solidFill>
                <a:latin typeface="Arial" panose="020B0604020202020204" pitchFamily="34" charset="0"/>
                <a:cs typeface="Arial" panose="020B0604020202020204" pitchFamily="34" charset="0"/>
              </a:rPr>
              <a:t>¿Es inocua la vacuna?</a:t>
            </a:r>
          </a:p>
          <a:p>
            <a:pPr marL="0" indent="0">
              <a:buFont typeface="Arial" panose="020B0604020202020204" pitchFamily="34" charset="0"/>
              <a:buNone/>
            </a:pPr>
            <a:r>
              <a:rPr lang="es-ES" sz="1800" dirty="0">
                <a:solidFill>
                  <a:srgbClr val="6B6B6B"/>
                </a:solidFill>
                <a:latin typeface="Arial" panose="020B0604020202020204" pitchFamily="34" charset="0"/>
                <a:cs typeface="Arial" panose="020B0604020202020204" pitchFamily="34" charset="0"/>
              </a:rPr>
              <a:t>¿Parece funcionar esta vacuna?</a:t>
            </a:r>
          </a:p>
          <a:p>
            <a:pPr marL="0" indent="0">
              <a:buFont typeface="Arial" panose="020B0604020202020204" pitchFamily="34" charset="0"/>
              <a:buNone/>
            </a:pPr>
            <a:r>
              <a:rPr lang="es-ES" sz="1800" dirty="0">
                <a:solidFill>
                  <a:srgbClr val="6B6B6B"/>
                </a:solidFill>
                <a:latin typeface="Arial" panose="020B0604020202020204" pitchFamily="34" charset="0"/>
                <a:cs typeface="Arial" panose="020B0604020202020204" pitchFamily="34" charset="0"/>
              </a:rPr>
              <a:t>¿Tiene efectos secundarios graves?</a:t>
            </a:r>
          </a:p>
          <a:p>
            <a:pPr marL="0" indent="0">
              <a:buFont typeface="Arial" panose="020B0604020202020204" pitchFamily="34" charset="0"/>
              <a:buNone/>
            </a:pPr>
            <a:r>
              <a:rPr lang="es-ES" sz="1800" dirty="0">
                <a:solidFill>
                  <a:srgbClr val="6B6B6B"/>
                </a:solidFill>
                <a:latin typeface="Arial" panose="020B0604020202020204" pitchFamily="34" charset="0"/>
                <a:cs typeface="Arial" panose="020B0604020202020204" pitchFamily="34" charset="0"/>
              </a:rPr>
              <a:t>¿Cómo se relaciona la dosis con los efectos secundarios?</a:t>
            </a:r>
          </a:p>
        </p:txBody>
      </p:sp>
      <p:sp>
        <p:nvSpPr>
          <p:cNvPr id="20" name="Content Placeholder 4">
            <a:extLst>
              <a:ext uri="{FF2B5EF4-FFF2-40B4-BE49-F238E27FC236}">
                <a16:creationId xmlns="" xmlns:a16="http://schemas.microsoft.com/office/drawing/2014/main" id="{C098032F-034F-564E-A7A0-ECA079016325}"/>
              </a:ext>
            </a:extLst>
          </p:cNvPr>
          <p:cNvSpPr txBox="1">
            <a:spLocks/>
          </p:cNvSpPr>
          <p:nvPr/>
        </p:nvSpPr>
        <p:spPr>
          <a:xfrm>
            <a:off x="3417386" y="3540850"/>
            <a:ext cx="2392050" cy="66269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S" sz="1800" dirty="0">
                <a:latin typeface="Rockwell" panose="02060603020205020403" pitchFamily="18" charset="77"/>
              </a:rPr>
              <a:t>VARIOS CIENTOS DE VOLUNTARIOS</a:t>
            </a:r>
          </a:p>
        </p:txBody>
      </p:sp>
      <p:sp>
        <p:nvSpPr>
          <p:cNvPr id="21" name="Content Placeholder 4">
            <a:extLst>
              <a:ext uri="{FF2B5EF4-FFF2-40B4-BE49-F238E27FC236}">
                <a16:creationId xmlns="" xmlns:a16="http://schemas.microsoft.com/office/drawing/2014/main" id="{FB6B49E0-D74D-0F40-BACE-0D2582AC61D0}"/>
              </a:ext>
            </a:extLst>
          </p:cNvPr>
          <p:cNvSpPr txBox="1">
            <a:spLocks/>
          </p:cNvSpPr>
          <p:nvPr/>
        </p:nvSpPr>
        <p:spPr>
          <a:xfrm>
            <a:off x="3417386" y="4168586"/>
            <a:ext cx="2356092" cy="217734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S" sz="1800">
                <a:solidFill>
                  <a:srgbClr val="6B6B6B"/>
                </a:solidFill>
                <a:latin typeface="Arial" panose="020B0604020202020204" pitchFamily="34" charset="0"/>
                <a:cs typeface="Arial" panose="020B0604020202020204" pitchFamily="34" charset="0"/>
              </a:rPr>
              <a:t>¿Cuáles son los efectos secundarios a corto plazo más comunes?</a:t>
            </a:r>
          </a:p>
          <a:p>
            <a:pPr marL="0" indent="0">
              <a:buFont typeface="Arial" panose="020B0604020202020204" pitchFamily="34" charset="0"/>
              <a:buNone/>
            </a:pPr>
            <a:r>
              <a:rPr lang="es-ES" sz="1800">
                <a:solidFill>
                  <a:srgbClr val="6B6B6B"/>
                </a:solidFill>
                <a:latin typeface="Arial" panose="020B0604020202020204" pitchFamily="34" charset="0"/>
                <a:cs typeface="Arial" panose="020B0604020202020204" pitchFamily="34" charset="0"/>
              </a:rPr>
              <a:t>¿Cómo responden a la vacuna los sistemas inmunitarios de los voluntarios?</a:t>
            </a:r>
          </a:p>
        </p:txBody>
      </p:sp>
      <p:sp>
        <p:nvSpPr>
          <p:cNvPr id="3" name="Rectangle 2">
            <a:extLst>
              <a:ext uri="{FF2B5EF4-FFF2-40B4-BE49-F238E27FC236}">
                <a16:creationId xmlns="" xmlns:a16="http://schemas.microsoft.com/office/drawing/2014/main" id="{6081EDA0-F218-8944-8051-E65EB260C9A9}"/>
              </a:ext>
            </a:extLst>
          </p:cNvPr>
          <p:cNvSpPr/>
          <p:nvPr/>
        </p:nvSpPr>
        <p:spPr>
          <a:xfrm>
            <a:off x="869187" y="2238479"/>
            <a:ext cx="679222" cy="1141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4">
            <a:extLst>
              <a:ext uri="{FF2B5EF4-FFF2-40B4-BE49-F238E27FC236}">
                <a16:creationId xmlns="" xmlns:a16="http://schemas.microsoft.com/office/drawing/2014/main" id="{92F97FF1-D080-144E-9D3F-4159EDE725CA}"/>
              </a:ext>
            </a:extLst>
          </p:cNvPr>
          <p:cNvSpPr txBox="1">
            <a:spLocks/>
          </p:cNvSpPr>
          <p:nvPr/>
        </p:nvSpPr>
        <p:spPr>
          <a:xfrm>
            <a:off x="6472487" y="3555026"/>
            <a:ext cx="2671514" cy="91920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S" sz="1800" dirty="0">
                <a:latin typeface="Rockwell" panose="02060603020205020403" pitchFamily="18" charset="77"/>
              </a:rPr>
              <a:t>CIENTOS DE MILES DE VOLUNTARIOS</a:t>
            </a:r>
          </a:p>
        </p:txBody>
      </p:sp>
      <p:sp>
        <p:nvSpPr>
          <p:cNvPr id="24" name="Content Placeholder 4">
            <a:extLst>
              <a:ext uri="{FF2B5EF4-FFF2-40B4-BE49-F238E27FC236}">
                <a16:creationId xmlns="" xmlns:a16="http://schemas.microsoft.com/office/drawing/2014/main" id="{0912BA64-9A0E-F948-83A0-AC1558CDE436}"/>
              </a:ext>
            </a:extLst>
          </p:cNvPr>
          <p:cNvSpPr txBox="1">
            <a:spLocks/>
          </p:cNvSpPr>
          <p:nvPr/>
        </p:nvSpPr>
        <p:spPr>
          <a:xfrm>
            <a:off x="6472487" y="4404144"/>
            <a:ext cx="2356092" cy="2177346"/>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S" sz="1800" dirty="0">
                <a:solidFill>
                  <a:srgbClr val="6B6B6B"/>
                </a:solidFill>
                <a:latin typeface="Arial"/>
                <a:cs typeface="Arial"/>
              </a:rPr>
              <a:t>¿En qué difieren las personas vacunadas de las no vacunadas?</a:t>
            </a:r>
          </a:p>
          <a:p>
            <a:pPr marL="0" indent="0">
              <a:buFont typeface="Arial" panose="020B0604020202020204" pitchFamily="34" charset="0"/>
              <a:buNone/>
            </a:pPr>
            <a:r>
              <a:rPr lang="es-ES" sz="1800" dirty="0">
                <a:solidFill>
                  <a:srgbClr val="6B6B6B"/>
                </a:solidFill>
                <a:latin typeface="Arial"/>
                <a:cs typeface="Arial"/>
              </a:rPr>
              <a:t>¿Es inocua la vacuna?</a:t>
            </a:r>
          </a:p>
          <a:p>
            <a:pPr marL="0" indent="0">
              <a:buFont typeface="Arial" panose="020B0604020202020204" pitchFamily="34" charset="0"/>
              <a:buNone/>
            </a:pPr>
            <a:r>
              <a:rPr lang="es-ES" sz="1800" dirty="0">
                <a:solidFill>
                  <a:srgbClr val="6B6B6B"/>
                </a:solidFill>
                <a:latin typeface="Arial"/>
                <a:cs typeface="Arial"/>
              </a:rPr>
              <a:t>¿Es eficiente la vacuna?</a:t>
            </a:r>
          </a:p>
        </p:txBody>
      </p:sp>
      <p:sp>
        <p:nvSpPr>
          <p:cNvPr id="17" name="Oval 16">
            <a:extLst>
              <a:ext uri="{FF2B5EF4-FFF2-40B4-BE49-F238E27FC236}">
                <a16:creationId xmlns="" xmlns:a16="http://schemas.microsoft.com/office/drawing/2014/main" id="{C6F1280B-E4C0-6B47-8B3C-F67CA69A83A9}"/>
              </a:ext>
            </a:extLst>
          </p:cNvPr>
          <p:cNvSpPr/>
          <p:nvPr/>
        </p:nvSpPr>
        <p:spPr>
          <a:xfrm>
            <a:off x="869187" y="2238479"/>
            <a:ext cx="1141949" cy="1141949"/>
          </a:xfrm>
          <a:prstGeom prst="ellipse">
            <a:avLst/>
          </a:prstGeom>
          <a:solidFill>
            <a:srgbClr val="E070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a:latin typeface="Rockwell"/>
                <a:cs typeface="Arial" panose="020B0604020202020204" pitchFamily="34" charset="0"/>
              </a:rPr>
              <a:t>FASE</a:t>
            </a:r>
          </a:p>
          <a:p>
            <a:pPr algn="ctr"/>
            <a:r>
              <a:rPr lang="es-ES" sz="3200">
                <a:latin typeface="Arial Black"/>
                <a:cs typeface="Arial Black" panose="020B0604020202020204" pitchFamily="34" charset="0"/>
              </a:rPr>
              <a:t>1</a:t>
            </a:r>
            <a:r>
              <a:rPr lang="es-ES"/>
              <a:t> </a:t>
            </a:r>
          </a:p>
        </p:txBody>
      </p:sp>
      <p:sp>
        <p:nvSpPr>
          <p:cNvPr id="19" name="Oval 18">
            <a:extLst>
              <a:ext uri="{FF2B5EF4-FFF2-40B4-BE49-F238E27FC236}">
                <a16:creationId xmlns="" xmlns:a16="http://schemas.microsoft.com/office/drawing/2014/main" id="{6A13F06D-1254-9E43-98EB-46CB72696C25}"/>
              </a:ext>
            </a:extLst>
          </p:cNvPr>
          <p:cNvSpPr/>
          <p:nvPr/>
        </p:nvSpPr>
        <p:spPr>
          <a:xfrm>
            <a:off x="3471462" y="2238479"/>
            <a:ext cx="1141949" cy="1141949"/>
          </a:xfrm>
          <a:prstGeom prst="ellipse">
            <a:avLst/>
          </a:prstGeom>
          <a:solidFill>
            <a:srgbClr val="E070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a:latin typeface="Rockwell"/>
                <a:cs typeface="Arial" panose="020B0604020202020204" pitchFamily="34" charset="0"/>
              </a:rPr>
              <a:t>FASE</a:t>
            </a:r>
          </a:p>
          <a:p>
            <a:pPr algn="ctr"/>
            <a:r>
              <a:rPr lang="es-ES" sz="3200">
                <a:latin typeface="Arial Black"/>
                <a:cs typeface="Arial Black" panose="020B0604020202020204" pitchFamily="34" charset="0"/>
              </a:rPr>
              <a:t>2</a:t>
            </a:r>
            <a:r>
              <a:rPr lang="es-ES"/>
              <a:t> </a:t>
            </a:r>
          </a:p>
        </p:txBody>
      </p:sp>
      <p:sp>
        <p:nvSpPr>
          <p:cNvPr id="25" name="Rectangle 24">
            <a:extLst>
              <a:ext uri="{FF2B5EF4-FFF2-40B4-BE49-F238E27FC236}">
                <a16:creationId xmlns="" xmlns:a16="http://schemas.microsoft.com/office/drawing/2014/main" id="{AA26345D-F09B-3644-8277-B03725B3FA14}"/>
              </a:ext>
            </a:extLst>
          </p:cNvPr>
          <p:cNvSpPr/>
          <p:nvPr/>
        </p:nvSpPr>
        <p:spPr>
          <a:xfrm>
            <a:off x="6453642" y="2229145"/>
            <a:ext cx="643416" cy="1141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 xmlns:a16="http://schemas.microsoft.com/office/drawing/2014/main" id="{E4F17740-6782-C647-AA91-D3321E423314}"/>
              </a:ext>
            </a:extLst>
          </p:cNvPr>
          <p:cNvSpPr/>
          <p:nvPr/>
        </p:nvSpPr>
        <p:spPr>
          <a:xfrm>
            <a:off x="6453642" y="2238479"/>
            <a:ext cx="1141949" cy="1141949"/>
          </a:xfrm>
          <a:prstGeom prst="ellipse">
            <a:avLst/>
          </a:prstGeom>
          <a:solidFill>
            <a:srgbClr val="E070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a:latin typeface="Rockwell"/>
                <a:cs typeface="Arial" panose="020B0604020202020204" pitchFamily="34" charset="0"/>
              </a:rPr>
              <a:t>FASE</a:t>
            </a:r>
          </a:p>
          <a:p>
            <a:pPr algn="ctr"/>
            <a:r>
              <a:rPr lang="es-ES" sz="3200">
                <a:latin typeface="Arial Black"/>
                <a:cs typeface="Arial Black" panose="020B0604020202020204" pitchFamily="34" charset="0"/>
              </a:rPr>
              <a:t>3</a:t>
            </a:r>
            <a:r>
              <a:rPr lang="es-ES"/>
              <a:t> </a:t>
            </a:r>
          </a:p>
        </p:txBody>
      </p:sp>
    </p:spTree>
    <p:extLst>
      <p:ext uri="{BB962C8B-B14F-4D97-AF65-F5344CB8AC3E}">
        <p14:creationId xmlns:p14="http://schemas.microsoft.com/office/powerpoint/2010/main" val="503164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 xmlns:a16="http://schemas.microsoft.com/office/drawing/2014/main" id="{188A4C4F-B39C-8D42-99CC-094F694615DC}"/>
              </a:ext>
            </a:extLst>
          </p:cNvPr>
          <p:cNvPicPr>
            <a:picLocks noChangeAspect="1"/>
          </p:cNvPicPr>
          <p:nvPr/>
        </p:nvPicPr>
        <p:blipFill>
          <a:blip r:embed="rId3"/>
          <a:stretch>
            <a:fillRect/>
          </a:stretch>
        </p:blipFill>
        <p:spPr>
          <a:xfrm rot="10800000">
            <a:off x="2258354" y="5788999"/>
            <a:ext cx="1472220" cy="1069001"/>
          </a:xfrm>
          <a:prstGeom prst="rect">
            <a:avLst/>
          </a:prstGeom>
        </p:spPr>
      </p:pic>
      <p:sp>
        <p:nvSpPr>
          <p:cNvPr id="2" name="Title 1">
            <a:extLst>
              <a:ext uri="{FF2B5EF4-FFF2-40B4-BE49-F238E27FC236}">
                <a16:creationId xmlns="" xmlns:a16="http://schemas.microsoft.com/office/drawing/2014/main" id="{81CAA850-AD61-AF42-A270-B27E7C7C4FAD}"/>
              </a:ext>
            </a:extLst>
          </p:cNvPr>
          <p:cNvSpPr>
            <a:spLocks noGrp="1"/>
          </p:cNvSpPr>
          <p:nvPr>
            <p:ph type="title"/>
          </p:nvPr>
        </p:nvSpPr>
        <p:spPr/>
        <p:txBody>
          <a:bodyPr anchor="t" anchorCtr="0"/>
          <a:lstStyle/>
          <a:p>
            <a:r>
              <a:rPr lang="es-ES"/>
              <a:t>VIGILANCIA CONSTANTE DE LA INOCUIDAD</a:t>
            </a:r>
          </a:p>
        </p:txBody>
      </p:sp>
      <p:graphicFrame>
        <p:nvGraphicFramePr>
          <p:cNvPr id="22" name="Table 21">
            <a:extLst>
              <a:ext uri="{FF2B5EF4-FFF2-40B4-BE49-F238E27FC236}">
                <a16:creationId xmlns="" xmlns:a16="http://schemas.microsoft.com/office/drawing/2014/main" id="{FA143981-BB5D-4844-A4A0-E4560BAC9168}"/>
              </a:ext>
            </a:extLst>
          </p:cNvPr>
          <p:cNvGraphicFramePr>
            <a:graphicFrameLocks noGrp="1"/>
          </p:cNvGraphicFramePr>
          <p:nvPr>
            <p:extLst>
              <p:ext uri="{D42A27DB-BD31-4B8C-83A1-F6EECF244321}">
                <p14:modId xmlns:p14="http://schemas.microsoft.com/office/powerpoint/2010/main" val="1265250927"/>
              </p:ext>
            </p:extLst>
          </p:nvPr>
        </p:nvGraphicFramePr>
        <p:xfrm>
          <a:off x="812800" y="4659997"/>
          <a:ext cx="1953151" cy="640080"/>
        </p:xfrm>
        <a:graphic>
          <a:graphicData uri="http://schemas.openxmlformats.org/drawingml/2006/table">
            <a:tbl>
              <a:tblPr firstRow="1" bandRow="1">
                <a:tableStyleId>{616DA210-FB5B-4158-B5E0-FEB733F419BA}</a:tableStyleId>
              </a:tblPr>
              <a:tblGrid>
                <a:gridCol w="1953151">
                  <a:extLst>
                    <a:ext uri="{9D8B030D-6E8A-4147-A177-3AD203B41FA5}">
                      <a16:colId xmlns="" xmlns:a16="http://schemas.microsoft.com/office/drawing/2014/main" val="3154164875"/>
                    </a:ext>
                  </a:extLst>
                </a:gridCol>
              </a:tblGrid>
              <a:tr h="545083">
                <a:tc>
                  <a:txBody>
                    <a:bodyPr/>
                    <a:lstStyle/>
                    <a:p>
                      <a:r>
                        <a:rPr lang="es-ES" b="0" dirty="0">
                          <a:solidFill>
                            <a:srgbClr val="6B6B6B"/>
                          </a:solidFill>
                          <a:latin typeface="Arial" panose="020B0604020202020204" pitchFamily="34" charset="0"/>
                          <a:cs typeface="Arial" panose="020B0604020202020204" pitchFamily="34" charset="0"/>
                        </a:rPr>
                        <a:t>Recabar y analizar </a:t>
                      </a:r>
                      <a:r>
                        <a:rPr lang="es-ES" b="0" dirty="0" smtClean="0">
                          <a:solidFill>
                            <a:srgbClr val="6B6B6B"/>
                          </a:solidFill>
                          <a:latin typeface="Arial" panose="020B0604020202020204" pitchFamily="34" charset="0"/>
                          <a:cs typeface="Arial" panose="020B0604020202020204" pitchFamily="34" charset="0"/>
                        </a:rPr>
                        <a:t>datos</a:t>
                      </a:r>
                      <a:endParaRPr lang="es-ES" b="0" dirty="0">
                        <a:solidFill>
                          <a:srgbClr val="6B6B6B"/>
                        </a:solidFill>
                        <a:latin typeface="Arial" panose="020B0604020202020204" pitchFamily="34" charset="0"/>
                        <a:cs typeface="Arial" panose="020B0604020202020204" pitchFamily="34" charset="0"/>
                      </a:endParaRPr>
                    </a:p>
                  </a:txBody>
                  <a:tcPr>
                    <a:lnL w="28575" cap="flat" cmpd="sng" algn="ctr">
                      <a:solidFill>
                        <a:srgbClr val="3F5E9D"/>
                      </a:solidFill>
                      <a:prstDash val="solid"/>
                      <a:round/>
                      <a:headEnd type="none" w="med" len="med"/>
                      <a:tailEnd type="none" w="med" len="med"/>
                    </a:lnL>
                    <a:lnR w="12700" cmpd="sng">
                      <a:noFill/>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415533139"/>
                  </a:ext>
                </a:extLst>
              </a:tr>
            </a:tbl>
          </a:graphicData>
        </a:graphic>
      </p:graphicFrame>
      <p:graphicFrame>
        <p:nvGraphicFramePr>
          <p:cNvPr id="24" name="Table 23">
            <a:extLst>
              <a:ext uri="{FF2B5EF4-FFF2-40B4-BE49-F238E27FC236}">
                <a16:creationId xmlns="" xmlns:a16="http://schemas.microsoft.com/office/drawing/2014/main" id="{CCB20164-4914-984A-86D7-DBA2054DF492}"/>
              </a:ext>
            </a:extLst>
          </p:cNvPr>
          <p:cNvGraphicFramePr>
            <a:graphicFrameLocks noGrp="1"/>
          </p:cNvGraphicFramePr>
          <p:nvPr>
            <p:extLst>
              <p:ext uri="{D42A27DB-BD31-4B8C-83A1-F6EECF244321}">
                <p14:modId xmlns:p14="http://schemas.microsoft.com/office/powerpoint/2010/main" val="501127820"/>
              </p:ext>
            </p:extLst>
          </p:nvPr>
        </p:nvGraphicFramePr>
        <p:xfrm>
          <a:off x="2753999" y="3148578"/>
          <a:ext cx="2281893" cy="640080"/>
        </p:xfrm>
        <a:graphic>
          <a:graphicData uri="http://schemas.openxmlformats.org/drawingml/2006/table">
            <a:tbl>
              <a:tblPr firstRow="1" bandRow="1">
                <a:tableStyleId>{616DA210-FB5B-4158-B5E0-FEB733F419BA}</a:tableStyleId>
              </a:tblPr>
              <a:tblGrid>
                <a:gridCol w="2281893">
                  <a:extLst>
                    <a:ext uri="{9D8B030D-6E8A-4147-A177-3AD203B41FA5}">
                      <a16:colId xmlns="" xmlns:a16="http://schemas.microsoft.com/office/drawing/2014/main" val="3154164875"/>
                    </a:ext>
                  </a:extLst>
                </a:gridCol>
              </a:tblGrid>
              <a:tr h="545083">
                <a:tc>
                  <a:txBody>
                    <a:bodyPr/>
                    <a:lstStyle/>
                    <a:p>
                      <a:r>
                        <a:rPr lang="es-ES" b="0" dirty="0">
                          <a:solidFill>
                            <a:srgbClr val="6B6B6B"/>
                          </a:solidFill>
                          <a:latin typeface="Arial" panose="020B0604020202020204" pitchFamily="34" charset="0"/>
                          <a:cs typeface="Arial" panose="020B0604020202020204" pitchFamily="34" charset="0"/>
                        </a:rPr>
                        <a:t>Vigilar los efectos </a:t>
                      </a:r>
                      <a:r>
                        <a:rPr lang="es-ES" b="0" dirty="0" smtClean="0">
                          <a:solidFill>
                            <a:srgbClr val="6B6B6B"/>
                          </a:solidFill>
                          <a:latin typeface="Arial" panose="020B0604020202020204" pitchFamily="34" charset="0"/>
                          <a:cs typeface="Arial" panose="020B0604020202020204" pitchFamily="34" charset="0"/>
                        </a:rPr>
                        <a:t>secundarios</a:t>
                      </a:r>
                      <a:endParaRPr lang="es-ES" b="0" dirty="0">
                        <a:solidFill>
                          <a:srgbClr val="6B6B6B"/>
                        </a:solidFill>
                        <a:latin typeface="Arial" panose="020B0604020202020204" pitchFamily="34" charset="0"/>
                        <a:cs typeface="Arial" panose="020B0604020202020204" pitchFamily="34" charset="0"/>
                      </a:endParaRPr>
                    </a:p>
                  </a:txBody>
                  <a:tcPr>
                    <a:lnL w="28575" cap="flat" cmpd="sng" algn="ctr">
                      <a:solidFill>
                        <a:srgbClr val="3F5E9D"/>
                      </a:solidFill>
                      <a:prstDash val="solid"/>
                      <a:round/>
                      <a:headEnd type="none" w="med" len="med"/>
                      <a:tailEnd type="none" w="med" len="med"/>
                    </a:lnL>
                    <a:lnR w="12700" cmpd="sng">
                      <a:noFill/>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415533139"/>
                  </a:ext>
                </a:extLst>
              </a:tr>
            </a:tbl>
          </a:graphicData>
        </a:graphic>
      </p:graphicFrame>
      <p:graphicFrame>
        <p:nvGraphicFramePr>
          <p:cNvPr id="35" name="Table 34">
            <a:extLst>
              <a:ext uri="{FF2B5EF4-FFF2-40B4-BE49-F238E27FC236}">
                <a16:creationId xmlns="" xmlns:a16="http://schemas.microsoft.com/office/drawing/2014/main" id="{8015211B-2FEC-8740-8F37-A5DDE500A721}"/>
              </a:ext>
            </a:extLst>
          </p:cNvPr>
          <p:cNvGraphicFramePr>
            <a:graphicFrameLocks noGrp="1"/>
          </p:cNvGraphicFramePr>
          <p:nvPr>
            <p:extLst>
              <p:ext uri="{D42A27DB-BD31-4B8C-83A1-F6EECF244321}">
                <p14:modId xmlns:p14="http://schemas.microsoft.com/office/powerpoint/2010/main" val="511945486"/>
              </p:ext>
            </p:extLst>
          </p:nvPr>
        </p:nvGraphicFramePr>
        <p:xfrm>
          <a:off x="4568176" y="4208271"/>
          <a:ext cx="1953151" cy="914400"/>
        </p:xfrm>
        <a:graphic>
          <a:graphicData uri="http://schemas.openxmlformats.org/drawingml/2006/table">
            <a:tbl>
              <a:tblPr firstRow="1" bandRow="1">
                <a:tableStyleId>{616DA210-FB5B-4158-B5E0-FEB733F419BA}</a:tableStyleId>
              </a:tblPr>
              <a:tblGrid>
                <a:gridCol w="1953151">
                  <a:extLst>
                    <a:ext uri="{9D8B030D-6E8A-4147-A177-3AD203B41FA5}">
                      <a16:colId xmlns="" xmlns:a16="http://schemas.microsoft.com/office/drawing/2014/main" val="3154164875"/>
                    </a:ext>
                  </a:extLst>
                </a:gridCol>
              </a:tblGrid>
              <a:tr h="677355">
                <a:tc>
                  <a:txBody>
                    <a:bodyPr/>
                    <a:lstStyle/>
                    <a:p>
                      <a:r>
                        <a:rPr lang="es-ES" sz="1800" b="0" dirty="0">
                          <a:solidFill>
                            <a:srgbClr val="6B6B6B"/>
                          </a:solidFill>
                          <a:latin typeface="Arial" panose="020B0604020202020204" pitchFamily="34" charset="0"/>
                          <a:cs typeface="Arial" panose="020B0604020202020204" pitchFamily="34" charset="0"/>
                        </a:rPr>
                        <a:t>Identificar y entender los </a:t>
                      </a:r>
                      <a:r>
                        <a:rPr lang="es-ES" sz="1800" b="0" dirty="0" smtClean="0">
                          <a:solidFill>
                            <a:srgbClr val="6B6B6B"/>
                          </a:solidFill>
                          <a:latin typeface="Arial" panose="020B0604020202020204" pitchFamily="34" charset="0"/>
                          <a:cs typeface="Arial" panose="020B0604020202020204" pitchFamily="34" charset="0"/>
                        </a:rPr>
                        <a:t>riesgos</a:t>
                      </a:r>
                      <a:endParaRPr lang="es-ES" sz="1800" b="0" dirty="0">
                        <a:solidFill>
                          <a:srgbClr val="6B6B6B"/>
                        </a:solidFill>
                        <a:latin typeface="Arial" panose="020B0604020202020204" pitchFamily="34" charset="0"/>
                        <a:cs typeface="Arial" panose="020B0604020202020204" pitchFamily="34" charset="0"/>
                      </a:endParaRPr>
                    </a:p>
                  </a:txBody>
                  <a:tcPr>
                    <a:lnL w="28575" cap="flat" cmpd="sng" algn="ctr">
                      <a:solidFill>
                        <a:srgbClr val="3F5E9D"/>
                      </a:solidFill>
                      <a:prstDash val="solid"/>
                      <a:round/>
                      <a:headEnd type="none" w="med" len="med"/>
                      <a:tailEnd type="none" w="med" len="med"/>
                    </a:lnL>
                    <a:lnR w="12700" cmpd="sng">
                      <a:noFill/>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415533139"/>
                  </a:ext>
                </a:extLst>
              </a:tr>
            </a:tbl>
          </a:graphicData>
        </a:graphic>
      </p:graphicFrame>
      <p:graphicFrame>
        <p:nvGraphicFramePr>
          <p:cNvPr id="36" name="Table 35">
            <a:extLst>
              <a:ext uri="{FF2B5EF4-FFF2-40B4-BE49-F238E27FC236}">
                <a16:creationId xmlns="" xmlns:a16="http://schemas.microsoft.com/office/drawing/2014/main" id="{10E22D18-65F3-2944-B18C-51F63718B2F7}"/>
              </a:ext>
            </a:extLst>
          </p:cNvPr>
          <p:cNvGraphicFramePr>
            <a:graphicFrameLocks noGrp="1"/>
          </p:cNvGraphicFramePr>
          <p:nvPr>
            <p:extLst>
              <p:ext uri="{D42A27DB-BD31-4B8C-83A1-F6EECF244321}">
                <p14:modId xmlns:p14="http://schemas.microsoft.com/office/powerpoint/2010/main" val="768751735"/>
              </p:ext>
            </p:extLst>
          </p:nvPr>
        </p:nvGraphicFramePr>
        <p:xfrm>
          <a:off x="6852129" y="4205242"/>
          <a:ext cx="1953151" cy="1188720"/>
        </p:xfrm>
        <a:graphic>
          <a:graphicData uri="http://schemas.openxmlformats.org/drawingml/2006/table">
            <a:tbl>
              <a:tblPr firstRow="1" bandRow="1">
                <a:tableStyleId>{616DA210-FB5B-4158-B5E0-FEB733F419BA}</a:tableStyleId>
              </a:tblPr>
              <a:tblGrid>
                <a:gridCol w="1953151">
                  <a:extLst>
                    <a:ext uri="{9D8B030D-6E8A-4147-A177-3AD203B41FA5}">
                      <a16:colId xmlns="" xmlns:a16="http://schemas.microsoft.com/office/drawing/2014/main" val="3154164875"/>
                    </a:ext>
                  </a:extLst>
                </a:gridCol>
              </a:tblGrid>
              <a:tr h="729137">
                <a:tc>
                  <a:txBody>
                    <a:bodyPr/>
                    <a:lstStyle/>
                    <a:p>
                      <a:r>
                        <a:rPr lang="es-ES" b="0" dirty="0">
                          <a:solidFill>
                            <a:srgbClr val="6B6B6B"/>
                          </a:solidFill>
                          <a:latin typeface="Arial" panose="020B0604020202020204" pitchFamily="34" charset="0"/>
                          <a:ea typeface="+mn-ea"/>
                          <a:cs typeface="Arial" panose="020B0604020202020204" pitchFamily="34" charset="0"/>
                        </a:rPr>
                        <a:t>Comunicar y tratar los riesgos como </a:t>
                      </a:r>
                      <a:r>
                        <a:rPr lang="es-ES" b="0" dirty="0" smtClean="0">
                          <a:solidFill>
                            <a:srgbClr val="6B6B6B"/>
                          </a:solidFill>
                          <a:latin typeface="Arial" panose="020B0604020202020204" pitchFamily="34" charset="0"/>
                          <a:ea typeface="+mn-ea"/>
                          <a:cs typeface="Arial" panose="020B0604020202020204" pitchFamily="34" charset="0"/>
                        </a:rPr>
                        <a:t>corresponde</a:t>
                      </a:r>
                      <a:endParaRPr lang="es-ES" b="0" dirty="0">
                        <a:solidFill>
                          <a:srgbClr val="6B6B6B"/>
                        </a:solidFill>
                        <a:latin typeface="Arial" panose="020B0604020202020204" pitchFamily="34" charset="0"/>
                        <a:ea typeface="+mn-ea"/>
                        <a:cs typeface="Arial" panose="020B0604020202020204" pitchFamily="34" charset="0"/>
                      </a:endParaRPr>
                    </a:p>
                  </a:txBody>
                  <a:tcPr>
                    <a:lnL w="28575" cap="flat" cmpd="sng" algn="ctr">
                      <a:solidFill>
                        <a:srgbClr val="3F5E9D"/>
                      </a:solidFill>
                      <a:prstDash val="solid"/>
                      <a:round/>
                      <a:headEnd type="none" w="med" len="med"/>
                      <a:tailEnd type="none" w="med" len="med"/>
                    </a:lnL>
                    <a:lnR w="12700" cmpd="sng">
                      <a:noFill/>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415533139"/>
                  </a:ext>
                </a:extLst>
              </a:tr>
            </a:tbl>
          </a:graphicData>
        </a:graphic>
      </p:graphicFrame>
      <p:sp>
        <p:nvSpPr>
          <p:cNvPr id="39" name="Content Placeholder 4">
            <a:extLst>
              <a:ext uri="{FF2B5EF4-FFF2-40B4-BE49-F238E27FC236}">
                <a16:creationId xmlns="" xmlns:a16="http://schemas.microsoft.com/office/drawing/2014/main" id="{43C28AF6-C624-D94D-A9F7-C618DA70E724}"/>
              </a:ext>
            </a:extLst>
          </p:cNvPr>
          <p:cNvSpPr txBox="1">
            <a:spLocks/>
          </p:cNvSpPr>
          <p:nvPr/>
        </p:nvSpPr>
        <p:spPr>
          <a:xfrm>
            <a:off x="884303" y="2284311"/>
            <a:ext cx="7252829" cy="66269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S" sz="2000">
                <a:latin typeface="Rockwell" panose="02060603020205020403" pitchFamily="18" charset="77"/>
              </a:rPr>
              <a:t>SE SIGUE VIGILANDO LA INOCUIDAD DE LA VACUNA</a:t>
            </a:r>
          </a:p>
        </p:txBody>
      </p:sp>
      <p:pic>
        <p:nvPicPr>
          <p:cNvPr id="3" name="Picture 2">
            <a:extLst>
              <a:ext uri="{FF2B5EF4-FFF2-40B4-BE49-F238E27FC236}">
                <a16:creationId xmlns="" xmlns:a16="http://schemas.microsoft.com/office/drawing/2014/main" id="{CC1BCFA5-3190-A245-9D14-FF2E2E8F588D}"/>
              </a:ext>
            </a:extLst>
          </p:cNvPr>
          <p:cNvPicPr>
            <a:picLocks noChangeAspect="1"/>
          </p:cNvPicPr>
          <p:nvPr/>
        </p:nvPicPr>
        <p:blipFill>
          <a:blip r:embed="rId4"/>
          <a:stretch>
            <a:fillRect/>
          </a:stretch>
        </p:blipFill>
        <p:spPr>
          <a:xfrm>
            <a:off x="812800" y="3425811"/>
            <a:ext cx="1267593" cy="1121138"/>
          </a:xfrm>
          <a:prstGeom prst="rect">
            <a:avLst/>
          </a:prstGeom>
        </p:spPr>
      </p:pic>
      <p:pic>
        <p:nvPicPr>
          <p:cNvPr id="4" name="Picture 3">
            <a:extLst>
              <a:ext uri="{FF2B5EF4-FFF2-40B4-BE49-F238E27FC236}">
                <a16:creationId xmlns="" xmlns:a16="http://schemas.microsoft.com/office/drawing/2014/main" id="{3BCAAE8D-9CE8-554A-A4EE-D1B44533B711}"/>
              </a:ext>
            </a:extLst>
          </p:cNvPr>
          <p:cNvPicPr>
            <a:picLocks noChangeAspect="1"/>
          </p:cNvPicPr>
          <p:nvPr/>
        </p:nvPicPr>
        <p:blipFill>
          <a:blip r:embed="rId5"/>
          <a:stretch>
            <a:fillRect/>
          </a:stretch>
        </p:blipFill>
        <p:spPr>
          <a:xfrm>
            <a:off x="2787525" y="3849345"/>
            <a:ext cx="1130300" cy="1130300"/>
          </a:xfrm>
          <a:prstGeom prst="rect">
            <a:avLst/>
          </a:prstGeom>
        </p:spPr>
      </p:pic>
      <p:pic>
        <p:nvPicPr>
          <p:cNvPr id="5" name="Picture 4">
            <a:extLst>
              <a:ext uri="{FF2B5EF4-FFF2-40B4-BE49-F238E27FC236}">
                <a16:creationId xmlns="" xmlns:a16="http://schemas.microsoft.com/office/drawing/2014/main" id="{1478A658-8D22-DD4B-98E4-E08B0FE5F640}"/>
              </a:ext>
            </a:extLst>
          </p:cNvPr>
          <p:cNvPicPr>
            <a:picLocks noChangeAspect="1"/>
          </p:cNvPicPr>
          <p:nvPr/>
        </p:nvPicPr>
        <p:blipFill>
          <a:blip r:embed="rId6"/>
          <a:stretch>
            <a:fillRect/>
          </a:stretch>
        </p:blipFill>
        <p:spPr>
          <a:xfrm>
            <a:off x="4552533" y="2984872"/>
            <a:ext cx="1174750" cy="1054100"/>
          </a:xfrm>
          <a:prstGeom prst="rect">
            <a:avLst/>
          </a:prstGeom>
        </p:spPr>
      </p:pic>
      <p:pic>
        <p:nvPicPr>
          <p:cNvPr id="8" name="Picture 7">
            <a:extLst>
              <a:ext uri="{FF2B5EF4-FFF2-40B4-BE49-F238E27FC236}">
                <a16:creationId xmlns="" xmlns:a16="http://schemas.microsoft.com/office/drawing/2014/main" id="{3C6E3986-4542-1D40-AA97-82BDC1610EB3}"/>
              </a:ext>
            </a:extLst>
          </p:cNvPr>
          <p:cNvPicPr>
            <a:picLocks noChangeAspect="1"/>
          </p:cNvPicPr>
          <p:nvPr/>
        </p:nvPicPr>
        <p:blipFill>
          <a:blip r:embed="rId7"/>
          <a:stretch>
            <a:fillRect/>
          </a:stretch>
        </p:blipFill>
        <p:spPr>
          <a:xfrm>
            <a:off x="6873324" y="3083976"/>
            <a:ext cx="1208727" cy="1121138"/>
          </a:xfrm>
          <a:prstGeom prst="rect">
            <a:avLst/>
          </a:prstGeom>
        </p:spPr>
      </p:pic>
    </p:spTree>
    <p:extLst>
      <p:ext uri="{BB962C8B-B14F-4D97-AF65-F5344CB8AC3E}">
        <p14:creationId xmlns:p14="http://schemas.microsoft.com/office/powerpoint/2010/main" val="36084799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61ADF211-889E-534B-B26C-164D44A8974E}"/>
              </a:ext>
            </a:extLst>
          </p:cNvPr>
          <p:cNvPicPr>
            <a:picLocks noChangeAspect="1"/>
          </p:cNvPicPr>
          <p:nvPr/>
        </p:nvPicPr>
        <p:blipFill>
          <a:blip r:embed="rId3"/>
          <a:stretch>
            <a:fillRect/>
          </a:stretch>
        </p:blipFill>
        <p:spPr>
          <a:xfrm>
            <a:off x="1993394" y="2131256"/>
            <a:ext cx="4253721" cy="4253721"/>
          </a:xfrm>
          <a:prstGeom prst="rect">
            <a:avLst/>
          </a:prstGeom>
        </p:spPr>
      </p:pic>
      <p:sp>
        <p:nvSpPr>
          <p:cNvPr id="2" name="Text Placeholder 1">
            <a:extLst>
              <a:ext uri="{FF2B5EF4-FFF2-40B4-BE49-F238E27FC236}">
                <a16:creationId xmlns="" xmlns:a16="http://schemas.microsoft.com/office/drawing/2014/main" id="{CBDAE9A5-47DE-9F48-B88F-D9A1D51AF8F3}"/>
              </a:ext>
            </a:extLst>
          </p:cNvPr>
          <p:cNvSpPr>
            <a:spLocks noGrp="1"/>
          </p:cNvSpPr>
          <p:nvPr>
            <p:ph type="body" idx="1"/>
          </p:nvPr>
        </p:nvSpPr>
        <p:spPr>
          <a:xfrm>
            <a:off x="805039" y="3166224"/>
            <a:ext cx="3685382" cy="529525"/>
          </a:xfrm>
        </p:spPr>
        <p:txBody>
          <a:bodyPr/>
          <a:lstStyle/>
          <a:p>
            <a:r>
              <a:rPr lang="es-ES"/>
              <a:t>CONTRAINDICACIÓN</a:t>
            </a:r>
          </a:p>
        </p:txBody>
      </p:sp>
      <p:sp>
        <p:nvSpPr>
          <p:cNvPr id="3" name="Content Placeholder 2">
            <a:extLst>
              <a:ext uri="{FF2B5EF4-FFF2-40B4-BE49-F238E27FC236}">
                <a16:creationId xmlns="" xmlns:a16="http://schemas.microsoft.com/office/drawing/2014/main" id="{0AE36825-08C5-F14A-AD16-2C9E379C3228}"/>
              </a:ext>
            </a:extLst>
          </p:cNvPr>
          <p:cNvSpPr>
            <a:spLocks noGrp="1"/>
          </p:cNvSpPr>
          <p:nvPr>
            <p:ph sz="half" idx="2"/>
          </p:nvPr>
        </p:nvSpPr>
        <p:spPr>
          <a:xfrm>
            <a:off x="812800" y="3728989"/>
            <a:ext cx="3685382" cy="3057081"/>
          </a:xfrm>
        </p:spPr>
        <p:txBody>
          <a:bodyPr>
            <a:normAutofit/>
          </a:bodyPr>
          <a:lstStyle/>
          <a:p>
            <a:pPr>
              <a:lnSpc>
                <a:spcPct val="100000"/>
              </a:lnSpc>
            </a:pPr>
            <a:r>
              <a:rPr lang="es-ES" sz="1800" dirty="0"/>
              <a:t>Afección poco común en un receptor que aumenta el riesgo de padecer una reacción adversa </a:t>
            </a:r>
            <a:r>
              <a:rPr lang="es-ES" sz="1800" dirty="0" smtClean="0"/>
              <a:t>grave</a:t>
            </a:r>
            <a:endParaRPr lang="es-ES" sz="1800" dirty="0"/>
          </a:p>
          <a:p>
            <a:pPr>
              <a:lnSpc>
                <a:spcPct val="100000"/>
              </a:lnSpc>
            </a:pPr>
            <a:r>
              <a:rPr lang="es-ES" sz="1800" dirty="0"/>
              <a:t>La única contraindicación aplicable a todas las vacunas es un historial de reacción alérgica grave después de una dosis anterior de vacuna o a un componente de la </a:t>
            </a:r>
            <a:r>
              <a:rPr lang="es-ES" sz="1800" dirty="0" smtClean="0"/>
              <a:t>vacuna</a:t>
            </a:r>
            <a:endParaRPr lang="es-ES" sz="1800" dirty="0"/>
          </a:p>
        </p:txBody>
      </p:sp>
      <p:sp>
        <p:nvSpPr>
          <p:cNvPr id="4" name="Text Placeholder 3">
            <a:extLst>
              <a:ext uri="{FF2B5EF4-FFF2-40B4-BE49-F238E27FC236}">
                <a16:creationId xmlns="" xmlns:a16="http://schemas.microsoft.com/office/drawing/2014/main" id="{01EA584B-C223-904F-B22C-8AB9108A3D98}"/>
              </a:ext>
            </a:extLst>
          </p:cNvPr>
          <p:cNvSpPr>
            <a:spLocks noGrp="1"/>
          </p:cNvSpPr>
          <p:nvPr>
            <p:ph type="body" sz="quarter" idx="3"/>
          </p:nvPr>
        </p:nvSpPr>
        <p:spPr>
          <a:xfrm>
            <a:off x="4629150" y="3160761"/>
            <a:ext cx="3887391" cy="529526"/>
          </a:xfrm>
        </p:spPr>
        <p:txBody>
          <a:bodyPr/>
          <a:lstStyle/>
          <a:p>
            <a:r>
              <a:rPr lang="es-ES"/>
              <a:t>PRECAUCIÓN</a:t>
            </a:r>
          </a:p>
        </p:txBody>
      </p:sp>
      <p:sp>
        <p:nvSpPr>
          <p:cNvPr id="5" name="Content Placeholder 4">
            <a:extLst>
              <a:ext uri="{FF2B5EF4-FFF2-40B4-BE49-F238E27FC236}">
                <a16:creationId xmlns="" xmlns:a16="http://schemas.microsoft.com/office/drawing/2014/main" id="{F78C8C55-3CF0-2D4D-B722-682A081D93B9}"/>
              </a:ext>
            </a:extLst>
          </p:cNvPr>
          <p:cNvSpPr>
            <a:spLocks noGrp="1"/>
          </p:cNvSpPr>
          <p:nvPr>
            <p:ph sz="quarter" idx="4"/>
          </p:nvPr>
        </p:nvSpPr>
        <p:spPr>
          <a:xfrm>
            <a:off x="4629150" y="3728989"/>
            <a:ext cx="4443413" cy="2756458"/>
          </a:xfrm>
        </p:spPr>
        <p:txBody>
          <a:bodyPr>
            <a:noAutofit/>
          </a:bodyPr>
          <a:lstStyle/>
          <a:p>
            <a:pPr>
              <a:lnSpc>
                <a:spcPct val="100000"/>
              </a:lnSpc>
            </a:pPr>
            <a:r>
              <a:rPr lang="es-ES" sz="1800" dirty="0"/>
              <a:t>Una afección en el receptor que podría aumentar el riesgo de padecer una reacción adversa grave, provocar confusión en torno al diagnóstico o menoscabar la capacidad de la vacuna de producir </a:t>
            </a:r>
            <a:r>
              <a:rPr lang="es-ES" sz="1800" dirty="0" smtClean="0"/>
              <a:t>inmunidad</a:t>
            </a:r>
            <a:endParaRPr lang="es-ES" sz="1800" dirty="0"/>
          </a:p>
          <a:p>
            <a:pPr>
              <a:lnSpc>
                <a:spcPct val="100000"/>
              </a:lnSpc>
            </a:pPr>
            <a:r>
              <a:rPr lang="es-ES" sz="1800" dirty="0"/>
              <a:t>La vacuna se administra si se considera que el beneficio de la vacuna compensa con creces el </a:t>
            </a:r>
            <a:r>
              <a:rPr lang="es-ES" sz="1800" dirty="0" smtClean="0"/>
              <a:t>riesgo</a:t>
            </a:r>
            <a:endParaRPr lang="es-ES" sz="1800" dirty="0"/>
          </a:p>
        </p:txBody>
      </p:sp>
      <p:sp>
        <p:nvSpPr>
          <p:cNvPr id="6" name="Title 5">
            <a:extLst>
              <a:ext uri="{FF2B5EF4-FFF2-40B4-BE49-F238E27FC236}">
                <a16:creationId xmlns="" xmlns:a16="http://schemas.microsoft.com/office/drawing/2014/main" id="{DF9FF4CF-B2F6-094A-9511-8757ED851773}"/>
              </a:ext>
            </a:extLst>
          </p:cNvPr>
          <p:cNvSpPr>
            <a:spLocks noGrp="1"/>
          </p:cNvSpPr>
          <p:nvPr>
            <p:ph type="title"/>
          </p:nvPr>
        </p:nvSpPr>
        <p:spPr>
          <a:xfrm>
            <a:off x="812800" y="1069848"/>
            <a:ext cx="7156450" cy="967408"/>
          </a:xfrm>
        </p:spPr>
        <p:txBody>
          <a:bodyPr anchor="t" anchorCtr="0">
            <a:normAutofit fontScale="90000"/>
          </a:bodyPr>
          <a:lstStyle/>
          <a:p>
            <a:r>
              <a:rPr lang="es-ES"/>
              <a:t>CONTRAINDICACIONES Y PRECAUCIONES</a:t>
            </a:r>
          </a:p>
        </p:txBody>
      </p:sp>
      <p:sp>
        <p:nvSpPr>
          <p:cNvPr id="7" name="Text Placeholder 6">
            <a:extLst>
              <a:ext uri="{FF2B5EF4-FFF2-40B4-BE49-F238E27FC236}">
                <a16:creationId xmlns="" xmlns:a16="http://schemas.microsoft.com/office/drawing/2014/main" id="{22C3357E-2894-3D43-8081-0FD91748B297}"/>
              </a:ext>
            </a:extLst>
          </p:cNvPr>
          <p:cNvSpPr>
            <a:spLocks noGrp="1"/>
          </p:cNvSpPr>
          <p:nvPr>
            <p:ph type="body" idx="13"/>
          </p:nvPr>
        </p:nvSpPr>
        <p:spPr>
          <a:xfrm>
            <a:off x="832980" y="2017772"/>
            <a:ext cx="7985900" cy="1129689"/>
          </a:xfrm>
        </p:spPr>
        <p:txBody>
          <a:bodyPr>
            <a:noAutofit/>
          </a:bodyPr>
          <a:lstStyle/>
          <a:p>
            <a:pPr>
              <a:lnSpc>
                <a:spcPct val="100000"/>
              </a:lnSpc>
            </a:pPr>
            <a:r>
              <a:rPr lang="es-ES" dirty="0"/>
              <a:t>Las contraindicaciones y las precauciones comprenden afecciones en las cuales no se deben administrar las vacunas. La mayoría de estas afecciones son temporales, de manera que, con frecuencia, la vacunación se administra después cuando ya no está presente la afección.</a:t>
            </a:r>
          </a:p>
        </p:txBody>
      </p:sp>
    </p:spTree>
    <p:extLst>
      <p:ext uri="{BB962C8B-B14F-4D97-AF65-F5344CB8AC3E}">
        <p14:creationId xmlns:p14="http://schemas.microsoft.com/office/powerpoint/2010/main" val="10070393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69DD6C0-2FEB-F84E-A00F-844DFAC54378}"/>
              </a:ext>
            </a:extLst>
          </p:cNvPr>
          <p:cNvSpPr>
            <a:spLocks noGrp="1"/>
          </p:cNvSpPr>
          <p:nvPr>
            <p:ph type="title"/>
          </p:nvPr>
        </p:nvSpPr>
        <p:spPr/>
        <p:txBody>
          <a:bodyPr>
            <a:normAutofit fontScale="90000"/>
          </a:bodyPr>
          <a:lstStyle/>
          <a:p>
            <a:r>
              <a:rPr lang="es-ES" dirty="0"/>
              <a:t>EFECTOS PELIGROSOS DE LA COBERTURA DE VACUNACIÓN BAJA </a:t>
            </a:r>
          </a:p>
        </p:txBody>
      </p:sp>
      <p:sp>
        <p:nvSpPr>
          <p:cNvPr id="3" name="Content Placeholder 2">
            <a:extLst>
              <a:ext uri="{FF2B5EF4-FFF2-40B4-BE49-F238E27FC236}">
                <a16:creationId xmlns="" xmlns:a16="http://schemas.microsoft.com/office/drawing/2014/main" id="{435651D7-CE9C-F44D-8C6D-28F9B547B278}"/>
              </a:ext>
            </a:extLst>
          </p:cNvPr>
          <p:cNvSpPr>
            <a:spLocks noGrp="1"/>
          </p:cNvSpPr>
          <p:nvPr>
            <p:ph idx="1"/>
          </p:nvPr>
        </p:nvSpPr>
        <p:spPr>
          <a:xfrm>
            <a:off x="892722" y="2001960"/>
            <a:ext cx="6798257" cy="3820962"/>
          </a:xfrm>
        </p:spPr>
        <p:txBody>
          <a:bodyPr>
            <a:normAutofit/>
          </a:bodyPr>
          <a:lstStyle/>
          <a:p>
            <a:pPr marL="0" indent="0">
              <a:buNone/>
            </a:pPr>
            <a:r>
              <a:rPr lang="es-ES" sz="1800" dirty="0">
                <a:solidFill>
                  <a:schemeClr val="tx1"/>
                </a:solidFill>
                <a:latin typeface="Rockwell" panose="02060603020205020403" pitchFamily="18" charset="77"/>
              </a:rPr>
              <a:t>INCLUSO FOCOS PEQUEÑOS DE COBERTURA BAJA DESENCADENAN BROTES MORTALES. </a:t>
            </a:r>
          </a:p>
          <a:p>
            <a:endParaRPr lang="en-US" dirty="0"/>
          </a:p>
        </p:txBody>
      </p:sp>
      <p:pic>
        <p:nvPicPr>
          <p:cNvPr id="16" name="Picture 15">
            <a:extLst>
              <a:ext uri="{FF2B5EF4-FFF2-40B4-BE49-F238E27FC236}">
                <a16:creationId xmlns="" xmlns:a16="http://schemas.microsoft.com/office/drawing/2014/main" id="{F834CD98-63E6-1641-B00E-B4E1B1BFE174}"/>
              </a:ext>
            </a:extLst>
          </p:cNvPr>
          <p:cNvPicPr>
            <a:picLocks noChangeAspect="1"/>
          </p:cNvPicPr>
          <p:nvPr/>
        </p:nvPicPr>
        <p:blipFill>
          <a:blip r:embed="rId3"/>
          <a:stretch>
            <a:fillRect/>
          </a:stretch>
        </p:blipFill>
        <p:spPr>
          <a:xfrm>
            <a:off x="2914472" y="3023344"/>
            <a:ext cx="914400" cy="645459"/>
          </a:xfrm>
          <a:prstGeom prst="rect">
            <a:avLst/>
          </a:prstGeom>
        </p:spPr>
      </p:pic>
      <p:pic>
        <p:nvPicPr>
          <p:cNvPr id="18" name="Picture 17">
            <a:extLst>
              <a:ext uri="{FF2B5EF4-FFF2-40B4-BE49-F238E27FC236}">
                <a16:creationId xmlns="" xmlns:a16="http://schemas.microsoft.com/office/drawing/2014/main" id="{ADC41E8D-1B65-CA4A-886E-36968CB09B86}"/>
              </a:ext>
            </a:extLst>
          </p:cNvPr>
          <p:cNvPicPr>
            <a:picLocks noChangeAspect="1"/>
          </p:cNvPicPr>
          <p:nvPr/>
        </p:nvPicPr>
        <p:blipFill rotWithShape="1">
          <a:blip r:embed="rId4"/>
          <a:srcRect t="11012" b="11780"/>
          <a:stretch/>
        </p:blipFill>
        <p:spPr>
          <a:xfrm>
            <a:off x="4914904" y="2696822"/>
            <a:ext cx="914400" cy="705997"/>
          </a:xfrm>
          <a:prstGeom prst="rect">
            <a:avLst/>
          </a:prstGeom>
        </p:spPr>
      </p:pic>
      <p:pic>
        <p:nvPicPr>
          <p:cNvPr id="20" name="Picture 19">
            <a:extLst>
              <a:ext uri="{FF2B5EF4-FFF2-40B4-BE49-F238E27FC236}">
                <a16:creationId xmlns="" xmlns:a16="http://schemas.microsoft.com/office/drawing/2014/main" id="{99BB54AA-C94E-C245-A957-05AA9FAAB3F2}"/>
              </a:ext>
            </a:extLst>
          </p:cNvPr>
          <p:cNvPicPr>
            <a:picLocks noChangeAspect="1"/>
          </p:cNvPicPr>
          <p:nvPr/>
        </p:nvPicPr>
        <p:blipFill>
          <a:blip r:embed="rId5"/>
          <a:stretch>
            <a:fillRect/>
          </a:stretch>
        </p:blipFill>
        <p:spPr>
          <a:xfrm>
            <a:off x="6933849" y="2559032"/>
            <a:ext cx="914400" cy="608240"/>
          </a:xfrm>
          <a:prstGeom prst="rect">
            <a:avLst/>
          </a:prstGeom>
        </p:spPr>
      </p:pic>
      <p:pic>
        <p:nvPicPr>
          <p:cNvPr id="22" name="Picture 21">
            <a:extLst>
              <a:ext uri="{FF2B5EF4-FFF2-40B4-BE49-F238E27FC236}">
                <a16:creationId xmlns="" xmlns:a16="http://schemas.microsoft.com/office/drawing/2014/main" id="{4AA1DDF6-9EEC-9A4A-B146-98B601AF75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1942" y="2838508"/>
            <a:ext cx="1769766" cy="271209"/>
          </a:xfrm>
          <a:prstGeom prst="rect">
            <a:avLst/>
          </a:prstGeom>
        </p:spPr>
      </p:pic>
      <p:graphicFrame>
        <p:nvGraphicFramePr>
          <p:cNvPr id="25" name="Table 24">
            <a:extLst>
              <a:ext uri="{FF2B5EF4-FFF2-40B4-BE49-F238E27FC236}">
                <a16:creationId xmlns="" xmlns:a16="http://schemas.microsoft.com/office/drawing/2014/main" id="{C473CF92-A0FA-F649-B2A0-F97A09684775}"/>
              </a:ext>
            </a:extLst>
          </p:cNvPr>
          <p:cNvGraphicFramePr>
            <a:graphicFrameLocks noGrp="1"/>
          </p:cNvGraphicFramePr>
          <p:nvPr>
            <p:extLst>
              <p:ext uri="{D42A27DB-BD31-4B8C-83A1-F6EECF244321}">
                <p14:modId xmlns:p14="http://schemas.microsoft.com/office/powerpoint/2010/main" val="1167170974"/>
              </p:ext>
            </p:extLst>
          </p:nvPr>
        </p:nvGraphicFramePr>
        <p:xfrm>
          <a:off x="6933849" y="3255853"/>
          <a:ext cx="2194702" cy="1950720"/>
        </p:xfrm>
        <a:graphic>
          <a:graphicData uri="http://schemas.openxmlformats.org/drawingml/2006/table">
            <a:tbl>
              <a:tblPr firstRow="1" bandRow="1">
                <a:tableStyleId>{616DA210-FB5B-4158-B5E0-FEB733F419BA}</a:tableStyleId>
              </a:tblPr>
              <a:tblGrid>
                <a:gridCol w="2194702">
                  <a:extLst>
                    <a:ext uri="{9D8B030D-6E8A-4147-A177-3AD203B41FA5}">
                      <a16:colId xmlns="" xmlns:a16="http://schemas.microsoft.com/office/drawing/2014/main" val="3154164875"/>
                    </a:ext>
                  </a:extLst>
                </a:gridCol>
              </a:tblGrid>
              <a:tr h="1525614">
                <a:tc>
                  <a:txBody>
                    <a:bodyPr/>
                    <a:lstStyle/>
                    <a:p>
                      <a:r>
                        <a:rPr lang="es-ES" sz="1800" b="0" dirty="0">
                          <a:solidFill>
                            <a:srgbClr val="6B6B6B"/>
                          </a:solidFill>
                          <a:latin typeface="Arial" panose="020B0604020202020204" pitchFamily="34" charset="0"/>
                          <a:cs typeface="Arial" panose="020B0604020202020204" pitchFamily="34" charset="0"/>
                        </a:rPr>
                        <a:t>Sarampión: Europa observa un número récord de casos y 37 muertes en lo que va del año. </a:t>
                      </a:r>
                    </a:p>
                    <a:p>
                      <a:r>
                        <a:rPr lang="es-ES" sz="1400" b="0" dirty="0">
                          <a:solidFill>
                            <a:srgbClr val="6B6B6B"/>
                          </a:solidFill>
                          <a:latin typeface="Arial" panose="020B0604020202020204" pitchFamily="34" charset="0"/>
                          <a:cs typeface="Arial" panose="020B0604020202020204" pitchFamily="34" charset="0"/>
                        </a:rPr>
                        <a:t>(20 de agosto de 2018)</a:t>
                      </a:r>
                    </a:p>
                  </a:txBody>
                  <a:tcPr marL="182880">
                    <a:lnL w="28575" cap="flat" cmpd="sng" algn="ctr">
                      <a:solidFill>
                        <a:srgbClr val="3F5E9D"/>
                      </a:solidFill>
                      <a:prstDash val="solid"/>
                      <a:round/>
                      <a:headEnd type="none" w="med" len="med"/>
                      <a:tailEnd type="none" w="med" len="med"/>
                    </a:lnL>
                    <a:lnR w="12700" cmpd="sng">
                      <a:noFill/>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415533139"/>
                  </a:ext>
                </a:extLst>
              </a:tr>
            </a:tbl>
          </a:graphicData>
        </a:graphic>
      </p:graphicFrame>
      <p:graphicFrame>
        <p:nvGraphicFramePr>
          <p:cNvPr id="26" name="Table 25">
            <a:extLst>
              <a:ext uri="{FF2B5EF4-FFF2-40B4-BE49-F238E27FC236}">
                <a16:creationId xmlns="" xmlns:a16="http://schemas.microsoft.com/office/drawing/2014/main" id="{F7BE5D77-DE0A-5348-987B-681D21810507}"/>
              </a:ext>
            </a:extLst>
          </p:cNvPr>
          <p:cNvGraphicFramePr>
            <a:graphicFrameLocks noGrp="1"/>
          </p:cNvGraphicFramePr>
          <p:nvPr>
            <p:extLst>
              <p:ext uri="{D42A27DB-BD31-4B8C-83A1-F6EECF244321}">
                <p14:modId xmlns:p14="http://schemas.microsoft.com/office/powerpoint/2010/main" val="799771022"/>
              </p:ext>
            </p:extLst>
          </p:nvPr>
        </p:nvGraphicFramePr>
        <p:xfrm>
          <a:off x="2933107" y="3797834"/>
          <a:ext cx="1755223" cy="1889760"/>
        </p:xfrm>
        <a:graphic>
          <a:graphicData uri="http://schemas.openxmlformats.org/drawingml/2006/table">
            <a:tbl>
              <a:tblPr firstRow="1" bandRow="1">
                <a:tableStyleId>{616DA210-FB5B-4158-B5E0-FEB733F419BA}</a:tableStyleId>
              </a:tblPr>
              <a:tblGrid>
                <a:gridCol w="1755223">
                  <a:extLst>
                    <a:ext uri="{9D8B030D-6E8A-4147-A177-3AD203B41FA5}">
                      <a16:colId xmlns="" xmlns:a16="http://schemas.microsoft.com/office/drawing/2014/main" val="3154164875"/>
                    </a:ext>
                  </a:extLst>
                </a:gridCol>
              </a:tblGrid>
              <a:tr h="7416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solidFill>
                            <a:srgbClr val="6B6B6B"/>
                          </a:solidFill>
                          <a:latin typeface="Arial" panose="020B0604020202020204" pitchFamily="34" charset="0"/>
                          <a:cs typeface="Arial" panose="020B0604020202020204" pitchFamily="34" charset="0"/>
                        </a:rPr>
                        <a:t>En 2018 se notificaron 2.295 casos de sarampión en Italia.</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400" b="0" dirty="0">
                          <a:solidFill>
                            <a:srgbClr val="6B6B6B"/>
                          </a:solidFill>
                          <a:latin typeface="Arial" panose="020B0604020202020204" pitchFamily="34" charset="0"/>
                          <a:cs typeface="Arial" panose="020B0604020202020204" pitchFamily="34" charset="0"/>
                        </a:rPr>
                        <a:t>(25 de noviembre de 2018)</a:t>
                      </a:r>
                    </a:p>
                  </a:txBody>
                  <a:tcPr marL="182880">
                    <a:lnL w="28575" cap="flat" cmpd="sng" algn="ctr">
                      <a:solidFill>
                        <a:srgbClr val="3F5E9D"/>
                      </a:solidFill>
                      <a:prstDash val="solid"/>
                      <a:round/>
                      <a:headEnd type="none" w="med" len="med"/>
                      <a:tailEnd type="none" w="med" len="med"/>
                    </a:lnL>
                    <a:lnR w="12700" cmpd="sng">
                      <a:noFill/>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415533139"/>
                  </a:ext>
                </a:extLst>
              </a:tr>
            </a:tbl>
          </a:graphicData>
        </a:graphic>
      </p:graphicFrame>
      <p:graphicFrame>
        <p:nvGraphicFramePr>
          <p:cNvPr id="27" name="Table 26">
            <a:extLst>
              <a:ext uri="{FF2B5EF4-FFF2-40B4-BE49-F238E27FC236}">
                <a16:creationId xmlns="" xmlns:a16="http://schemas.microsoft.com/office/drawing/2014/main" id="{D1BAAC8E-23A1-AD40-8E56-A402BA8E3B70}"/>
              </a:ext>
            </a:extLst>
          </p:cNvPr>
          <p:cNvGraphicFramePr>
            <a:graphicFrameLocks noGrp="1"/>
          </p:cNvGraphicFramePr>
          <p:nvPr>
            <p:extLst>
              <p:ext uri="{D42A27DB-BD31-4B8C-83A1-F6EECF244321}">
                <p14:modId xmlns:p14="http://schemas.microsoft.com/office/powerpoint/2010/main" val="830259322"/>
              </p:ext>
            </p:extLst>
          </p:nvPr>
        </p:nvGraphicFramePr>
        <p:xfrm>
          <a:off x="4934281" y="3292362"/>
          <a:ext cx="1834604" cy="2164080"/>
        </p:xfrm>
        <a:graphic>
          <a:graphicData uri="http://schemas.openxmlformats.org/drawingml/2006/table">
            <a:tbl>
              <a:tblPr firstRow="1" bandRow="1">
                <a:tableStyleId>{616DA210-FB5B-4158-B5E0-FEB733F419BA}</a:tableStyleId>
              </a:tblPr>
              <a:tblGrid>
                <a:gridCol w="1834604">
                  <a:extLst>
                    <a:ext uri="{9D8B030D-6E8A-4147-A177-3AD203B41FA5}">
                      <a16:colId xmlns="" xmlns:a16="http://schemas.microsoft.com/office/drawing/2014/main" val="3154164875"/>
                    </a:ext>
                  </a:extLst>
                </a:gridCol>
              </a:tblGrid>
              <a:tr h="11529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solidFill>
                            <a:srgbClr val="6B6B6B"/>
                          </a:solidFill>
                          <a:latin typeface="Arial" panose="020B0604020202020204" pitchFamily="34" charset="0"/>
                          <a:cs typeface="Arial" panose="020B0604020202020204" pitchFamily="34" charset="0"/>
                        </a:rPr>
                        <a:t>El número de casos de sarampión </a:t>
                      </a:r>
                      <a:r>
                        <a:rPr lang="es-ES" b="0" dirty="0" err="1">
                          <a:solidFill>
                            <a:srgbClr val="6B6B6B"/>
                          </a:solidFill>
                          <a:latin typeface="Arial" panose="020B0604020202020204" pitchFamily="34" charset="0"/>
                          <a:cs typeface="Arial" panose="020B0604020202020204" pitchFamily="34" charset="0"/>
                        </a:rPr>
                        <a:t>alcan</a:t>
                      </a:r>
                      <a:r>
                        <a:rPr lang="es-AR" b="0" dirty="0" err="1">
                          <a:solidFill>
                            <a:srgbClr val="6B6B6B"/>
                          </a:solidFill>
                          <a:latin typeface="Arial" panose="020B0604020202020204" pitchFamily="34" charset="0"/>
                          <a:cs typeface="Arial" panose="020B0604020202020204" pitchFamily="34" charset="0"/>
                        </a:rPr>
                        <a:t>zó</a:t>
                      </a:r>
                      <a:r>
                        <a:rPr lang="es-AR" b="0" dirty="0">
                          <a:solidFill>
                            <a:srgbClr val="6B6B6B"/>
                          </a:solidFill>
                          <a:latin typeface="Arial" panose="020B0604020202020204" pitchFamily="34" charset="0"/>
                          <a:cs typeface="Arial" panose="020B0604020202020204" pitchFamily="34" charset="0"/>
                        </a:rPr>
                        <a:t> una cifra </a:t>
                      </a:r>
                      <a:r>
                        <a:rPr lang="es-ES" b="0" dirty="0">
                          <a:solidFill>
                            <a:srgbClr val="6B6B6B"/>
                          </a:solidFill>
                          <a:latin typeface="Arial" panose="020B0604020202020204" pitchFamily="34" charset="0"/>
                          <a:cs typeface="Arial" panose="020B0604020202020204" pitchFamily="34" charset="0"/>
                        </a:rPr>
                        <a:t>récord en Europa.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400" b="0" dirty="0">
                          <a:solidFill>
                            <a:srgbClr val="6B6B6B"/>
                          </a:solidFill>
                          <a:latin typeface="Arial" panose="020B0604020202020204" pitchFamily="34" charset="0"/>
                          <a:cs typeface="Arial" panose="020B0604020202020204" pitchFamily="34" charset="0"/>
                        </a:rPr>
                        <a:t>(23 de agosto de 2018)</a:t>
                      </a:r>
                    </a:p>
                  </a:txBody>
                  <a:tcPr marL="182880">
                    <a:lnL w="28575" cap="flat" cmpd="sng" algn="ctr">
                      <a:solidFill>
                        <a:srgbClr val="3F5E9D"/>
                      </a:solidFill>
                      <a:prstDash val="solid"/>
                      <a:round/>
                      <a:headEnd type="none" w="med" len="med"/>
                      <a:tailEnd type="none" w="med" len="med"/>
                    </a:lnL>
                    <a:lnR w="12700" cmpd="sng">
                      <a:noFill/>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415533139"/>
                  </a:ext>
                </a:extLst>
              </a:tr>
            </a:tbl>
          </a:graphicData>
        </a:graphic>
      </p:graphicFrame>
      <p:graphicFrame>
        <p:nvGraphicFramePr>
          <p:cNvPr id="28" name="Table 27">
            <a:extLst>
              <a:ext uri="{FF2B5EF4-FFF2-40B4-BE49-F238E27FC236}">
                <a16:creationId xmlns="" xmlns:a16="http://schemas.microsoft.com/office/drawing/2014/main" id="{9809C2E2-4EF6-AE42-8A68-E9F149B4A4F0}"/>
              </a:ext>
            </a:extLst>
          </p:cNvPr>
          <p:cNvGraphicFramePr>
            <a:graphicFrameLocks noGrp="1"/>
          </p:cNvGraphicFramePr>
          <p:nvPr>
            <p:extLst>
              <p:ext uri="{D42A27DB-BD31-4B8C-83A1-F6EECF244321}">
                <p14:modId xmlns:p14="http://schemas.microsoft.com/office/powerpoint/2010/main" val="551196845"/>
              </p:ext>
            </p:extLst>
          </p:nvPr>
        </p:nvGraphicFramePr>
        <p:xfrm>
          <a:off x="478222" y="3109717"/>
          <a:ext cx="2251629" cy="2499360"/>
        </p:xfrm>
        <a:graphic>
          <a:graphicData uri="http://schemas.openxmlformats.org/drawingml/2006/table">
            <a:tbl>
              <a:tblPr firstRow="1" bandRow="1">
                <a:tableStyleId>{616DA210-FB5B-4158-B5E0-FEB733F419BA}</a:tableStyleId>
              </a:tblPr>
              <a:tblGrid>
                <a:gridCol w="2251629">
                  <a:extLst>
                    <a:ext uri="{9D8B030D-6E8A-4147-A177-3AD203B41FA5}">
                      <a16:colId xmlns="" xmlns:a16="http://schemas.microsoft.com/office/drawing/2014/main" val="3154164875"/>
                    </a:ext>
                  </a:extLst>
                </a:gridCol>
              </a:tblGrid>
              <a:tr h="7416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solidFill>
                            <a:srgbClr val="6B6B6B"/>
                          </a:solidFill>
                          <a:latin typeface="Arial" panose="020B0604020202020204" pitchFamily="34" charset="0"/>
                          <a:cs typeface="Arial" panose="020B0604020202020204" pitchFamily="34" charset="0"/>
                        </a:rPr>
                        <a:t>Los funcionarios de los EE. UU. sostienen que los casos de sarampión llegaron al pico más alto de los últimos 25 años.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400" b="0" dirty="0">
                          <a:solidFill>
                            <a:srgbClr val="6B6B6B"/>
                          </a:solidFill>
                          <a:latin typeface="Arial" panose="020B0604020202020204" pitchFamily="34" charset="0"/>
                          <a:cs typeface="Arial" panose="020B0604020202020204" pitchFamily="34" charset="0"/>
                        </a:rPr>
                        <a:t>(29 de abril de 2019)</a:t>
                      </a:r>
                    </a:p>
                  </a:txBody>
                  <a:tcPr marL="182880">
                    <a:lnL w="28575" cap="flat" cmpd="sng" algn="ctr">
                      <a:solidFill>
                        <a:srgbClr val="3F5E9D"/>
                      </a:solidFill>
                      <a:prstDash val="solid"/>
                      <a:round/>
                      <a:headEnd type="none" w="med" len="med"/>
                      <a:tailEnd type="none" w="med" len="med"/>
                    </a:lnL>
                    <a:lnR w="12700" cmpd="sng">
                      <a:noFill/>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415533139"/>
                  </a:ext>
                </a:extLst>
              </a:tr>
            </a:tbl>
          </a:graphicData>
        </a:graphic>
      </p:graphicFrame>
      <p:graphicFrame>
        <p:nvGraphicFramePr>
          <p:cNvPr id="29" name="Table 28">
            <a:extLst>
              <a:ext uri="{FF2B5EF4-FFF2-40B4-BE49-F238E27FC236}">
                <a16:creationId xmlns="" xmlns:a16="http://schemas.microsoft.com/office/drawing/2014/main" id="{2E3D7E6B-505A-7F47-A599-9E6113BFF964}"/>
              </a:ext>
            </a:extLst>
          </p:cNvPr>
          <p:cNvGraphicFramePr>
            <a:graphicFrameLocks noGrp="1"/>
          </p:cNvGraphicFramePr>
          <p:nvPr>
            <p:extLst>
              <p:ext uri="{D42A27DB-BD31-4B8C-83A1-F6EECF244321}">
                <p14:modId xmlns:p14="http://schemas.microsoft.com/office/powerpoint/2010/main" val="3606908360"/>
              </p:ext>
            </p:extLst>
          </p:nvPr>
        </p:nvGraphicFramePr>
        <p:xfrm>
          <a:off x="2735543" y="5820829"/>
          <a:ext cx="5936970" cy="853440"/>
        </p:xfrm>
        <a:graphic>
          <a:graphicData uri="http://schemas.openxmlformats.org/drawingml/2006/table">
            <a:tbl>
              <a:tblPr firstRow="1" bandRow="1">
                <a:tableStyleId>{616DA210-FB5B-4158-B5E0-FEB733F419BA}</a:tableStyleId>
              </a:tblPr>
              <a:tblGrid>
                <a:gridCol w="5936970">
                  <a:extLst>
                    <a:ext uri="{9D8B030D-6E8A-4147-A177-3AD203B41FA5}">
                      <a16:colId xmlns="" xmlns:a16="http://schemas.microsoft.com/office/drawing/2014/main" val="3154164875"/>
                    </a:ext>
                  </a:extLst>
                </a:gridCol>
              </a:tblGrid>
              <a:tr h="7416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solidFill>
                            <a:srgbClr val="6B6B6B"/>
                          </a:solidFill>
                          <a:latin typeface="Arial" panose="020B0604020202020204" pitchFamily="34" charset="0"/>
                          <a:cs typeface="Arial" panose="020B0604020202020204" pitchFamily="34" charset="0"/>
                        </a:rPr>
                        <a:t>A medida que crecen los casos de sarampión, peligran “décadas de avance”.</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400" b="0" dirty="0">
                          <a:solidFill>
                            <a:srgbClr val="6B6B6B"/>
                          </a:solidFill>
                          <a:latin typeface="Arial" panose="020B0604020202020204" pitchFamily="34" charset="0"/>
                          <a:cs typeface="Arial" panose="020B0604020202020204" pitchFamily="34" charset="0"/>
                        </a:rPr>
                        <a:t>(29 de agosto de 2018)</a:t>
                      </a:r>
                    </a:p>
                  </a:txBody>
                  <a:tcPr marL="182880">
                    <a:lnL w="28575" cap="flat" cmpd="sng" algn="ctr">
                      <a:solidFill>
                        <a:srgbClr val="3F5E9D"/>
                      </a:solidFill>
                      <a:prstDash val="solid"/>
                      <a:round/>
                      <a:headEnd type="none" w="med" len="med"/>
                      <a:tailEnd type="none" w="med" len="med"/>
                    </a:lnL>
                    <a:lnR w="12700" cmpd="sng">
                      <a:noFill/>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415533139"/>
                  </a:ext>
                </a:extLst>
              </a:tr>
            </a:tbl>
          </a:graphicData>
        </a:graphic>
      </p:graphicFrame>
      <p:pic>
        <p:nvPicPr>
          <p:cNvPr id="4" name="Picture 3">
            <a:extLst>
              <a:ext uri="{FF2B5EF4-FFF2-40B4-BE49-F238E27FC236}">
                <a16:creationId xmlns="" xmlns:a16="http://schemas.microsoft.com/office/drawing/2014/main" id="{D2FD0C63-0F9F-5E40-8DA9-BAE84CCF06D0}"/>
              </a:ext>
            </a:extLst>
          </p:cNvPr>
          <p:cNvPicPr>
            <a:picLocks noChangeAspect="1"/>
          </p:cNvPicPr>
          <p:nvPr/>
        </p:nvPicPr>
        <p:blipFill>
          <a:blip r:embed="rId7"/>
          <a:stretch>
            <a:fillRect/>
          </a:stretch>
        </p:blipFill>
        <p:spPr>
          <a:xfrm>
            <a:off x="537612" y="5761540"/>
            <a:ext cx="1919660" cy="571099"/>
          </a:xfrm>
          <a:prstGeom prst="rect">
            <a:avLst/>
          </a:prstGeom>
        </p:spPr>
      </p:pic>
    </p:spTree>
    <p:extLst>
      <p:ext uri="{BB962C8B-B14F-4D97-AF65-F5344CB8AC3E}">
        <p14:creationId xmlns:p14="http://schemas.microsoft.com/office/powerpoint/2010/main" val="9562517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1BFDAFD-9D5D-C14A-8323-D02532D36D98}"/>
              </a:ext>
            </a:extLst>
          </p:cNvPr>
          <p:cNvSpPr>
            <a:spLocks noGrp="1"/>
          </p:cNvSpPr>
          <p:nvPr>
            <p:ph type="title"/>
          </p:nvPr>
        </p:nvSpPr>
        <p:spPr/>
        <p:txBody>
          <a:bodyPr anchor="t" anchorCtr="0"/>
          <a:lstStyle/>
          <a:p>
            <a:r>
              <a:rPr lang="es-ES"/>
              <a:t>MITOS COMUNES </a:t>
            </a:r>
          </a:p>
        </p:txBody>
      </p:sp>
      <p:sp>
        <p:nvSpPr>
          <p:cNvPr id="3" name="Content Placeholder 2">
            <a:extLst>
              <a:ext uri="{FF2B5EF4-FFF2-40B4-BE49-F238E27FC236}">
                <a16:creationId xmlns="" xmlns:a16="http://schemas.microsoft.com/office/drawing/2014/main" id="{45CC9EF3-66B8-D941-A0FC-15C2370186A4}"/>
              </a:ext>
            </a:extLst>
          </p:cNvPr>
          <p:cNvSpPr>
            <a:spLocks noGrp="1"/>
          </p:cNvSpPr>
          <p:nvPr>
            <p:ph idx="1"/>
          </p:nvPr>
        </p:nvSpPr>
        <p:spPr>
          <a:xfrm>
            <a:off x="813815" y="2286000"/>
            <a:ext cx="4917751" cy="3820962"/>
          </a:xfrm>
        </p:spPr>
        <p:txBody>
          <a:bodyPr>
            <a:normAutofit/>
          </a:bodyPr>
          <a:lstStyle/>
          <a:p>
            <a:pPr marL="0" indent="0">
              <a:buNone/>
            </a:pPr>
            <a:r>
              <a:rPr lang="es-ES" sz="2400" b="1" dirty="0">
                <a:solidFill>
                  <a:schemeClr val="tx1"/>
                </a:solidFill>
                <a:latin typeface="Rockwell" panose="02060603020205020403" pitchFamily="18" charset="77"/>
              </a:rPr>
              <a:t>MITO: </a:t>
            </a:r>
            <a:r>
              <a:rPr lang="es-ES" sz="2400" dirty="0">
                <a:solidFill>
                  <a:schemeClr val="tx1"/>
                </a:solidFill>
                <a:latin typeface="Rockwell" panose="02060603020205020403" pitchFamily="18" charset="77"/>
              </a:rPr>
              <a:t>LAS VACUNAS PRODUCEN AUTISMO</a:t>
            </a:r>
          </a:p>
          <a:p>
            <a:pPr lvl="0"/>
            <a:r>
              <a:rPr lang="es-ES" sz="1800" dirty="0"/>
              <a:t>Mito instigado por un estudio defectuoso y </a:t>
            </a:r>
            <a:r>
              <a:rPr lang="es-ES" sz="1800" dirty="0" smtClean="0"/>
              <a:t>fraudulento</a:t>
            </a:r>
            <a:endParaRPr lang="es-ES" sz="1800" dirty="0"/>
          </a:p>
          <a:p>
            <a:pPr lvl="0"/>
            <a:r>
              <a:rPr lang="es-ES" sz="1800" dirty="0"/>
              <a:t>Se retiró el estudio y se revocó la matrícula médica del autor </a:t>
            </a:r>
            <a:r>
              <a:rPr lang="es-ES" sz="1800" dirty="0" smtClean="0"/>
              <a:t>principal</a:t>
            </a:r>
            <a:endParaRPr lang="es-ES" sz="1800" dirty="0"/>
          </a:p>
          <a:p>
            <a:pPr lvl="0"/>
            <a:r>
              <a:rPr lang="es-ES" sz="1800" dirty="0"/>
              <a:t>En estudios posteriores no se estableció una relación entre las vacunas y sus ingredientes y el </a:t>
            </a:r>
            <a:r>
              <a:rPr lang="es-ES" sz="1800" dirty="0" smtClean="0"/>
              <a:t>autismo</a:t>
            </a:r>
            <a:endParaRPr lang="es-ES" sz="1800" dirty="0"/>
          </a:p>
        </p:txBody>
      </p:sp>
      <p:sp>
        <p:nvSpPr>
          <p:cNvPr id="5" name="Oval 4">
            <a:extLst>
              <a:ext uri="{FF2B5EF4-FFF2-40B4-BE49-F238E27FC236}">
                <a16:creationId xmlns="" xmlns:a16="http://schemas.microsoft.com/office/drawing/2014/main" id="{E0D02F80-0C47-A14F-94E0-35799B3BCD97}"/>
              </a:ext>
            </a:extLst>
          </p:cNvPr>
          <p:cNvSpPr/>
          <p:nvPr/>
        </p:nvSpPr>
        <p:spPr>
          <a:xfrm>
            <a:off x="5731567" y="3058887"/>
            <a:ext cx="2523737" cy="2523737"/>
          </a:xfrm>
          <a:prstGeom prst="ellipse">
            <a:avLst/>
          </a:prstGeom>
          <a:solidFill>
            <a:srgbClr val="D64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latin typeface="Rockwell" panose="02060603020205020403" pitchFamily="18" charset="77"/>
              </a:rPr>
              <a:t>HECHO:</a:t>
            </a:r>
          </a:p>
          <a:p>
            <a:pPr algn="ctr"/>
            <a:r>
              <a:rPr lang="es-ES" dirty="0" smtClean="0">
                <a:latin typeface="Rockwell" panose="02060603020205020403" pitchFamily="18" charset="77"/>
              </a:rPr>
              <a:t>No existe un vínculo entre las vacunas y el </a:t>
            </a:r>
            <a:r>
              <a:rPr lang="es-ES" dirty="0" smtClean="0">
                <a:latin typeface="Rockwell" panose="02060603020205020403" pitchFamily="18" charset="77"/>
              </a:rPr>
              <a:t>autismo</a:t>
            </a:r>
            <a:endParaRPr lang="es-ES" dirty="0">
              <a:latin typeface="Rockwell" panose="02060603020205020403" pitchFamily="18" charset="77"/>
            </a:endParaRPr>
          </a:p>
        </p:txBody>
      </p:sp>
      <p:pic>
        <p:nvPicPr>
          <p:cNvPr id="8" name="Picture 7">
            <a:extLst>
              <a:ext uri="{FF2B5EF4-FFF2-40B4-BE49-F238E27FC236}">
                <a16:creationId xmlns="" xmlns:a16="http://schemas.microsoft.com/office/drawing/2014/main" id="{E1DDE4E5-3A0D-D546-A75A-76D39F66EAA5}"/>
              </a:ext>
            </a:extLst>
          </p:cNvPr>
          <p:cNvPicPr>
            <a:picLocks noChangeAspect="1"/>
          </p:cNvPicPr>
          <p:nvPr/>
        </p:nvPicPr>
        <p:blipFill>
          <a:blip r:embed="rId3"/>
          <a:stretch>
            <a:fillRect/>
          </a:stretch>
        </p:blipFill>
        <p:spPr>
          <a:xfrm rot="10800000">
            <a:off x="2258354" y="5788999"/>
            <a:ext cx="1472220" cy="1069001"/>
          </a:xfrm>
          <a:prstGeom prst="rect">
            <a:avLst/>
          </a:prstGeom>
        </p:spPr>
      </p:pic>
      <p:sp>
        <p:nvSpPr>
          <p:cNvPr id="9" name="Oval 8">
            <a:extLst>
              <a:ext uri="{FF2B5EF4-FFF2-40B4-BE49-F238E27FC236}">
                <a16:creationId xmlns="" xmlns:a16="http://schemas.microsoft.com/office/drawing/2014/main" id="{2CF43470-23CD-A544-BFA5-D8772EB959BC}"/>
              </a:ext>
            </a:extLst>
          </p:cNvPr>
          <p:cNvSpPr/>
          <p:nvPr/>
        </p:nvSpPr>
        <p:spPr>
          <a:xfrm flipH="1">
            <a:off x="7096200" y="2359654"/>
            <a:ext cx="942154" cy="942154"/>
          </a:xfrm>
          <a:prstGeom prst="ellipse">
            <a:avLst/>
          </a:prstGeom>
          <a:solidFill>
            <a:srgbClr val="3E5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20000"/>
                  <a:lumOff val="80000"/>
                </a:schemeClr>
              </a:solidFill>
              <a:latin typeface="Arial" panose="020B0604020202020204" pitchFamily="34" charset="0"/>
              <a:cs typeface="Arial" panose="020B0604020202020204" pitchFamily="34" charset="0"/>
            </a:endParaRPr>
          </a:p>
        </p:txBody>
      </p:sp>
      <p:pic>
        <p:nvPicPr>
          <p:cNvPr id="11" name="Graphic 10">
            <a:extLst>
              <a:ext uri="{FF2B5EF4-FFF2-40B4-BE49-F238E27FC236}">
                <a16:creationId xmlns="" xmlns:a16="http://schemas.microsoft.com/office/drawing/2014/main" id="{9719433E-828F-9348-B472-04596F1EBFC2}"/>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7333669" y="2515470"/>
            <a:ext cx="510759" cy="510759"/>
          </a:xfrm>
          <a:prstGeom prst="rect">
            <a:avLst/>
          </a:prstGeom>
        </p:spPr>
      </p:pic>
    </p:spTree>
    <p:extLst>
      <p:ext uri="{BB962C8B-B14F-4D97-AF65-F5344CB8AC3E}">
        <p14:creationId xmlns:p14="http://schemas.microsoft.com/office/powerpoint/2010/main" val="22551691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1BFDAFD-9D5D-C14A-8323-D02532D36D98}"/>
              </a:ext>
            </a:extLst>
          </p:cNvPr>
          <p:cNvSpPr>
            <a:spLocks noGrp="1"/>
          </p:cNvSpPr>
          <p:nvPr>
            <p:ph type="title"/>
          </p:nvPr>
        </p:nvSpPr>
        <p:spPr/>
        <p:txBody>
          <a:bodyPr anchor="t" anchorCtr="0"/>
          <a:lstStyle/>
          <a:p>
            <a:r>
              <a:rPr lang="es-ES"/>
              <a:t>MITOS COMUNES </a:t>
            </a:r>
          </a:p>
        </p:txBody>
      </p:sp>
      <p:sp>
        <p:nvSpPr>
          <p:cNvPr id="3" name="Content Placeholder 2">
            <a:extLst>
              <a:ext uri="{FF2B5EF4-FFF2-40B4-BE49-F238E27FC236}">
                <a16:creationId xmlns="" xmlns:a16="http://schemas.microsoft.com/office/drawing/2014/main" id="{45CC9EF3-66B8-D941-A0FC-15C2370186A4}"/>
              </a:ext>
            </a:extLst>
          </p:cNvPr>
          <p:cNvSpPr>
            <a:spLocks noGrp="1"/>
          </p:cNvSpPr>
          <p:nvPr>
            <p:ph idx="1"/>
          </p:nvPr>
        </p:nvSpPr>
        <p:spPr>
          <a:xfrm>
            <a:off x="813816" y="2286000"/>
            <a:ext cx="5193986" cy="4023361"/>
          </a:xfrm>
        </p:spPr>
        <p:txBody>
          <a:bodyPr>
            <a:normAutofit/>
          </a:bodyPr>
          <a:lstStyle/>
          <a:p>
            <a:pPr marL="0" indent="0">
              <a:lnSpc>
                <a:spcPct val="100000"/>
              </a:lnSpc>
              <a:buNone/>
            </a:pPr>
            <a:r>
              <a:rPr lang="es-ES" sz="2400" b="1" dirty="0">
                <a:solidFill>
                  <a:schemeClr val="tx1"/>
                </a:solidFill>
                <a:latin typeface="Rockwell" panose="02060603020205020403" pitchFamily="18" charset="77"/>
              </a:rPr>
              <a:t>MITO: </a:t>
            </a:r>
            <a:r>
              <a:rPr lang="es-ES" sz="2400" dirty="0">
                <a:solidFill>
                  <a:schemeClr val="tx1"/>
                </a:solidFill>
                <a:latin typeface="Rockwell" panose="02060603020205020403" pitchFamily="18" charset="77"/>
              </a:rPr>
              <a:t>ES MEJOR ESPACIAR LAS VACUNAS INFANTILES CON UN CALENDARIO </a:t>
            </a:r>
            <a:r>
              <a:rPr lang="es-ES" sz="2400" dirty="0" smtClean="0">
                <a:solidFill>
                  <a:schemeClr val="tx1"/>
                </a:solidFill>
                <a:latin typeface="Rockwell" panose="02060603020205020403" pitchFamily="18" charset="77"/>
              </a:rPr>
              <a:t>ALTERNATIVO</a:t>
            </a:r>
            <a:endParaRPr lang="es-ES" sz="2400" dirty="0">
              <a:solidFill>
                <a:schemeClr val="tx1"/>
              </a:solidFill>
              <a:latin typeface="Rockwell" panose="02060603020205020403" pitchFamily="18" charset="77"/>
            </a:endParaRPr>
          </a:p>
          <a:p>
            <a:pPr lvl="0"/>
            <a:r>
              <a:rPr lang="es-ES" sz="1800" dirty="0"/>
              <a:t>A partir del nacimiento, el sistema inmunitario del bebé está bien equipado para responder a las </a:t>
            </a:r>
            <a:r>
              <a:rPr lang="es-ES" sz="1800" dirty="0" smtClean="0"/>
              <a:t>vacunas</a:t>
            </a:r>
            <a:endParaRPr lang="es-ES" sz="1800" dirty="0"/>
          </a:p>
          <a:p>
            <a:pPr lvl="0"/>
            <a:r>
              <a:rPr lang="es-ES" sz="1800" dirty="0"/>
              <a:t>No hay pruebas de que el espaciamiento del calendario mejore el desenlace </a:t>
            </a:r>
            <a:r>
              <a:rPr lang="es-ES" sz="1800" dirty="0" smtClean="0"/>
              <a:t>sanitario</a:t>
            </a:r>
            <a:endParaRPr lang="es-ES" sz="1800" dirty="0"/>
          </a:p>
          <a:p>
            <a:r>
              <a:rPr lang="es-ES" sz="1800" dirty="0"/>
              <a:t>El retraso en la administración de vacunas aumenta el período de susceptibilidad del niño a las </a:t>
            </a:r>
            <a:r>
              <a:rPr lang="es-ES" sz="1800" dirty="0" smtClean="0"/>
              <a:t>enfermedades</a:t>
            </a:r>
            <a:endParaRPr lang="es-ES" sz="1800" dirty="0"/>
          </a:p>
        </p:txBody>
      </p:sp>
      <p:pic>
        <p:nvPicPr>
          <p:cNvPr id="4" name="Picture 3">
            <a:extLst>
              <a:ext uri="{FF2B5EF4-FFF2-40B4-BE49-F238E27FC236}">
                <a16:creationId xmlns="" xmlns:a16="http://schemas.microsoft.com/office/drawing/2014/main" id="{A54A04F1-E609-0346-B3D3-AA0F23DA121C}"/>
              </a:ext>
            </a:extLst>
          </p:cNvPr>
          <p:cNvPicPr>
            <a:picLocks noChangeAspect="1"/>
          </p:cNvPicPr>
          <p:nvPr/>
        </p:nvPicPr>
        <p:blipFill>
          <a:blip r:embed="rId3"/>
          <a:stretch>
            <a:fillRect/>
          </a:stretch>
        </p:blipFill>
        <p:spPr>
          <a:xfrm rot="10800000">
            <a:off x="2258354" y="5788999"/>
            <a:ext cx="1472220" cy="1069001"/>
          </a:xfrm>
          <a:prstGeom prst="rect">
            <a:avLst/>
          </a:prstGeom>
        </p:spPr>
      </p:pic>
      <p:sp>
        <p:nvSpPr>
          <p:cNvPr id="8" name="Oval 7">
            <a:extLst>
              <a:ext uri="{FF2B5EF4-FFF2-40B4-BE49-F238E27FC236}">
                <a16:creationId xmlns="" xmlns:a16="http://schemas.microsoft.com/office/drawing/2014/main" id="{E0D02F80-0C47-A14F-94E0-35799B3BCD97}"/>
              </a:ext>
            </a:extLst>
          </p:cNvPr>
          <p:cNvSpPr/>
          <p:nvPr/>
        </p:nvSpPr>
        <p:spPr>
          <a:xfrm>
            <a:off x="6193569" y="3383683"/>
            <a:ext cx="2824788" cy="2824788"/>
          </a:xfrm>
          <a:prstGeom prst="ellipse">
            <a:avLst/>
          </a:prstGeom>
          <a:solidFill>
            <a:srgbClr val="D64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b="1" dirty="0" smtClean="0">
              <a:latin typeface="Rockwell" panose="02060603020205020403" pitchFamily="18" charset="77"/>
            </a:endParaRPr>
          </a:p>
          <a:p>
            <a:pPr algn="ctr"/>
            <a:r>
              <a:rPr lang="es-ES" b="1" dirty="0" smtClean="0">
                <a:latin typeface="Rockwell" panose="02060603020205020403" pitchFamily="18" charset="77"/>
              </a:rPr>
              <a:t>HECHO</a:t>
            </a:r>
            <a:r>
              <a:rPr lang="es-ES" b="1" dirty="0">
                <a:latin typeface="Rockwell" panose="02060603020205020403" pitchFamily="18" charset="77"/>
              </a:rPr>
              <a:t>: </a:t>
            </a:r>
            <a:endParaRPr lang="es-ES" b="1" dirty="0" smtClean="0">
              <a:latin typeface="Rockwell" panose="02060603020205020403" pitchFamily="18" charset="77"/>
            </a:endParaRPr>
          </a:p>
          <a:p>
            <a:pPr algn="ctr"/>
            <a:r>
              <a:rPr lang="es-ES" dirty="0" smtClean="0">
                <a:latin typeface="Rockwell" panose="02060603020205020403" pitchFamily="18" charset="77"/>
              </a:rPr>
              <a:t>El espaciamiento de las vacunas deja a los niños </a:t>
            </a:r>
            <a:r>
              <a:rPr lang="es-ES" dirty="0" smtClean="0">
                <a:latin typeface="Rockwell" panose="02060603020205020403" pitchFamily="18" charset="77"/>
              </a:rPr>
              <a:t>desprotegidos</a:t>
            </a:r>
            <a:endParaRPr lang="es-ES" dirty="0" smtClean="0">
              <a:latin typeface="Rockwell" panose="02060603020205020403" pitchFamily="18" charset="77"/>
            </a:endParaRPr>
          </a:p>
          <a:p>
            <a:pPr algn="ctr"/>
            <a:endParaRPr lang="es-ES" dirty="0">
              <a:latin typeface="Rockwell" panose="02060603020205020403" pitchFamily="18" charset="77"/>
            </a:endParaRPr>
          </a:p>
        </p:txBody>
      </p:sp>
      <p:sp>
        <p:nvSpPr>
          <p:cNvPr id="6" name="Oval 5">
            <a:extLst>
              <a:ext uri="{FF2B5EF4-FFF2-40B4-BE49-F238E27FC236}">
                <a16:creationId xmlns="" xmlns:a16="http://schemas.microsoft.com/office/drawing/2014/main" id="{FCA6861C-D117-714A-8BA2-1E699CA587FA}"/>
              </a:ext>
            </a:extLst>
          </p:cNvPr>
          <p:cNvSpPr/>
          <p:nvPr/>
        </p:nvSpPr>
        <p:spPr>
          <a:xfrm flipH="1">
            <a:off x="6193569" y="2852849"/>
            <a:ext cx="1152302" cy="1152302"/>
          </a:xfrm>
          <a:prstGeom prst="ellipse">
            <a:avLst/>
          </a:prstGeom>
          <a:solidFill>
            <a:srgbClr val="3E5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20000"/>
                  <a:lumOff val="80000"/>
                </a:schemeClr>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 xmlns:a16="http://schemas.microsoft.com/office/drawing/2014/main" id="{481CB617-8061-5144-ADA4-42447E72117B}"/>
              </a:ext>
            </a:extLst>
          </p:cNvPr>
          <p:cNvPicPr>
            <a:picLocks noChangeAspect="1"/>
          </p:cNvPicPr>
          <p:nvPr/>
        </p:nvPicPr>
        <p:blipFill>
          <a:blip r:embed="rId4"/>
          <a:stretch>
            <a:fillRect/>
          </a:stretch>
        </p:blipFill>
        <p:spPr>
          <a:xfrm>
            <a:off x="6461853" y="3091397"/>
            <a:ext cx="615733" cy="615733"/>
          </a:xfrm>
          <a:prstGeom prst="rect">
            <a:avLst/>
          </a:prstGeom>
        </p:spPr>
      </p:pic>
    </p:spTree>
    <p:extLst>
      <p:ext uri="{BB962C8B-B14F-4D97-AF65-F5344CB8AC3E}">
        <p14:creationId xmlns:p14="http://schemas.microsoft.com/office/powerpoint/2010/main" val="36938361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1BFDAFD-9D5D-C14A-8323-D02532D36D98}"/>
              </a:ext>
            </a:extLst>
          </p:cNvPr>
          <p:cNvSpPr>
            <a:spLocks noGrp="1"/>
          </p:cNvSpPr>
          <p:nvPr>
            <p:ph type="title"/>
          </p:nvPr>
        </p:nvSpPr>
        <p:spPr/>
        <p:txBody>
          <a:bodyPr anchor="t" anchorCtr="0"/>
          <a:lstStyle/>
          <a:p>
            <a:r>
              <a:rPr lang="es-ES"/>
              <a:t>MITOS COMUNES </a:t>
            </a:r>
          </a:p>
        </p:txBody>
      </p:sp>
      <p:sp>
        <p:nvSpPr>
          <p:cNvPr id="3" name="Content Placeholder 2">
            <a:extLst>
              <a:ext uri="{FF2B5EF4-FFF2-40B4-BE49-F238E27FC236}">
                <a16:creationId xmlns="" xmlns:a16="http://schemas.microsoft.com/office/drawing/2014/main" id="{45CC9EF3-66B8-D941-A0FC-15C2370186A4}"/>
              </a:ext>
            </a:extLst>
          </p:cNvPr>
          <p:cNvSpPr>
            <a:spLocks noGrp="1"/>
          </p:cNvSpPr>
          <p:nvPr>
            <p:ph idx="1"/>
          </p:nvPr>
        </p:nvSpPr>
        <p:spPr>
          <a:xfrm>
            <a:off x="770176" y="1952902"/>
            <a:ext cx="4645649" cy="3820962"/>
          </a:xfrm>
        </p:spPr>
        <p:txBody>
          <a:bodyPr>
            <a:normAutofit lnSpcReduction="10000"/>
          </a:bodyPr>
          <a:lstStyle/>
          <a:p>
            <a:pPr marL="0" indent="0">
              <a:lnSpc>
                <a:spcPct val="100000"/>
              </a:lnSpc>
              <a:buNone/>
            </a:pPr>
            <a:r>
              <a:rPr lang="es-ES" sz="2400" b="1" dirty="0">
                <a:solidFill>
                  <a:schemeClr val="tx1"/>
                </a:solidFill>
                <a:latin typeface="Rockwell" panose="02060603020205020403" pitchFamily="18" charset="77"/>
              </a:rPr>
              <a:t>MITO: </a:t>
            </a:r>
            <a:r>
              <a:rPr lang="es-ES" sz="2400" dirty="0">
                <a:solidFill>
                  <a:schemeClr val="tx1"/>
                </a:solidFill>
                <a:latin typeface="Rockwell" panose="02060603020205020403" pitchFamily="18" charset="77"/>
              </a:rPr>
              <a:t>LAS VACUNAS PROVOCAN LAS ENFERMEDADES QUE ESTÁN DISEÑADAS PARA </a:t>
            </a:r>
            <a:r>
              <a:rPr lang="es-ES" sz="2400" dirty="0" smtClean="0">
                <a:solidFill>
                  <a:schemeClr val="tx1"/>
                </a:solidFill>
                <a:latin typeface="Rockwell" panose="02060603020205020403" pitchFamily="18" charset="77"/>
              </a:rPr>
              <a:t>PREVENIR</a:t>
            </a:r>
            <a:endParaRPr lang="es-ES" sz="2400" dirty="0">
              <a:solidFill>
                <a:schemeClr val="tx1"/>
              </a:solidFill>
              <a:latin typeface="Rockwell" panose="02060603020205020403" pitchFamily="18" charset="77"/>
            </a:endParaRPr>
          </a:p>
          <a:p>
            <a:pPr lvl="0"/>
            <a:r>
              <a:rPr lang="es-ES" sz="1800" dirty="0"/>
              <a:t>Las vacunas inactivadas no pueden provocar </a:t>
            </a:r>
            <a:r>
              <a:rPr lang="es-ES" sz="1800" dirty="0" smtClean="0"/>
              <a:t>enfermedad</a:t>
            </a:r>
            <a:endParaRPr lang="es-ES" sz="1800" dirty="0"/>
          </a:p>
          <a:p>
            <a:pPr lvl="0"/>
            <a:r>
              <a:rPr lang="es-ES" sz="1800" dirty="0"/>
              <a:t>Es prácticamente inaudito que las vacunas atenuadas elaboradas con microbios vivos provoquen </a:t>
            </a:r>
            <a:r>
              <a:rPr lang="es-ES" sz="1800" dirty="0" smtClean="0"/>
              <a:t>enfermedad</a:t>
            </a:r>
            <a:endParaRPr lang="es-ES" sz="1800" dirty="0"/>
          </a:p>
          <a:p>
            <a:pPr lvl="0"/>
            <a:r>
              <a:rPr lang="es-ES" sz="1800" dirty="0"/>
              <a:t>Síntomas leves son inusuales, pero indican, en algunos casos, respuesta inmunitaria (no infección</a:t>
            </a:r>
            <a:r>
              <a:rPr lang="es-ES" sz="1800" dirty="0" smtClean="0"/>
              <a:t>)</a:t>
            </a:r>
            <a:endParaRPr lang="es-ES" sz="1800" dirty="0"/>
          </a:p>
        </p:txBody>
      </p:sp>
      <p:sp>
        <p:nvSpPr>
          <p:cNvPr id="12" name="Oval 11">
            <a:extLst>
              <a:ext uri="{FF2B5EF4-FFF2-40B4-BE49-F238E27FC236}">
                <a16:creationId xmlns="" xmlns:a16="http://schemas.microsoft.com/office/drawing/2014/main" id="{40CEF6BF-E986-F147-A71D-66D8F8407AAF}"/>
              </a:ext>
            </a:extLst>
          </p:cNvPr>
          <p:cNvSpPr/>
          <p:nvPr/>
        </p:nvSpPr>
        <p:spPr>
          <a:xfrm>
            <a:off x="5792850" y="2793489"/>
            <a:ext cx="2994663" cy="2994663"/>
          </a:xfrm>
          <a:prstGeom prst="ellipse">
            <a:avLst/>
          </a:prstGeom>
          <a:solidFill>
            <a:srgbClr val="3E5E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bg1"/>
                </a:solidFill>
                <a:latin typeface="Rockwell" panose="02060603020205020403" pitchFamily="18" charset="77"/>
                <a:cs typeface="Arial" panose="020B0604020202020204" pitchFamily="34" charset="0"/>
              </a:rPr>
              <a:t>HECHO:</a:t>
            </a:r>
          </a:p>
          <a:p>
            <a:pPr algn="ctr"/>
            <a:r>
              <a:rPr lang="es-ES" dirty="0">
                <a:solidFill>
                  <a:schemeClr val="bg1"/>
                </a:solidFill>
                <a:latin typeface="Rockwell" panose="02060603020205020403" pitchFamily="18" charset="77"/>
                <a:cs typeface="Arial" panose="020B0604020202020204" pitchFamily="34" charset="0"/>
              </a:rPr>
              <a:t> </a:t>
            </a:r>
            <a:r>
              <a:rPr lang="es-ES" dirty="0" smtClean="0">
                <a:solidFill>
                  <a:schemeClr val="bg1"/>
                </a:solidFill>
                <a:latin typeface="Rockwell" panose="02060603020205020403" pitchFamily="18" charset="77"/>
                <a:cs typeface="Arial" panose="020B0604020202020204" pitchFamily="34" charset="0"/>
              </a:rPr>
              <a:t>Las vacunas se someten a un proceso de control y prueba extensivo antes de la </a:t>
            </a:r>
            <a:r>
              <a:rPr lang="es-ES" dirty="0" smtClean="0">
                <a:solidFill>
                  <a:schemeClr val="bg1"/>
                </a:solidFill>
                <a:latin typeface="Rockwell" panose="02060603020205020403" pitchFamily="18" charset="77"/>
                <a:cs typeface="Arial" panose="020B0604020202020204" pitchFamily="34" charset="0"/>
              </a:rPr>
              <a:t>aprobación</a:t>
            </a:r>
            <a:endParaRPr lang="es-ES" dirty="0">
              <a:solidFill>
                <a:schemeClr val="bg1"/>
              </a:solidFill>
              <a:latin typeface="Rockwell" panose="02060603020205020403" pitchFamily="18" charset="77"/>
              <a:cs typeface="Arial" panose="020B0604020202020204" pitchFamily="34" charset="0"/>
            </a:endParaRPr>
          </a:p>
        </p:txBody>
      </p:sp>
      <p:sp>
        <p:nvSpPr>
          <p:cNvPr id="13" name="Oval 12">
            <a:extLst>
              <a:ext uri="{FF2B5EF4-FFF2-40B4-BE49-F238E27FC236}">
                <a16:creationId xmlns="" xmlns:a16="http://schemas.microsoft.com/office/drawing/2014/main" id="{786AD4A9-0D56-0E45-A8A4-D47862E62FA4}"/>
              </a:ext>
            </a:extLst>
          </p:cNvPr>
          <p:cNvSpPr/>
          <p:nvPr/>
        </p:nvSpPr>
        <p:spPr>
          <a:xfrm>
            <a:off x="5739793" y="2549154"/>
            <a:ext cx="1033272" cy="1033272"/>
          </a:xfrm>
          <a:prstGeom prst="ellipse">
            <a:avLst/>
          </a:prstGeom>
          <a:solidFill>
            <a:srgbClr val="D64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20000"/>
                  <a:lumOff val="80000"/>
                </a:schemeClr>
              </a:solidFill>
              <a:latin typeface="Arial" panose="020B0604020202020204" pitchFamily="34" charset="0"/>
              <a:cs typeface="Arial" panose="020B0604020202020204" pitchFamily="34" charset="0"/>
            </a:endParaRPr>
          </a:p>
        </p:txBody>
      </p:sp>
      <p:pic>
        <p:nvPicPr>
          <p:cNvPr id="15" name="Graphic 14">
            <a:extLst>
              <a:ext uri="{FF2B5EF4-FFF2-40B4-BE49-F238E27FC236}">
                <a16:creationId xmlns="" xmlns:a16="http://schemas.microsoft.com/office/drawing/2014/main" id="{F4F93F6F-5BDB-FA4D-B774-64CAC932515A}"/>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5985896" y="2815782"/>
            <a:ext cx="541065" cy="541065"/>
          </a:xfrm>
          <a:prstGeom prst="rect">
            <a:avLst/>
          </a:prstGeom>
        </p:spPr>
      </p:pic>
      <p:pic>
        <p:nvPicPr>
          <p:cNvPr id="7" name="Picture 6">
            <a:extLst>
              <a:ext uri="{FF2B5EF4-FFF2-40B4-BE49-F238E27FC236}">
                <a16:creationId xmlns="" xmlns:a16="http://schemas.microsoft.com/office/drawing/2014/main" id="{B92D8FAA-9889-1C40-8DC8-2B7951F2A27E}"/>
              </a:ext>
            </a:extLst>
          </p:cNvPr>
          <p:cNvPicPr>
            <a:picLocks noChangeAspect="1"/>
          </p:cNvPicPr>
          <p:nvPr/>
        </p:nvPicPr>
        <p:blipFill>
          <a:blip r:embed="rId5"/>
          <a:stretch>
            <a:fillRect/>
          </a:stretch>
        </p:blipFill>
        <p:spPr>
          <a:xfrm rot="10800000">
            <a:off x="2258354" y="5788999"/>
            <a:ext cx="1472220" cy="1069001"/>
          </a:xfrm>
          <a:prstGeom prst="rect">
            <a:avLst/>
          </a:prstGeom>
        </p:spPr>
      </p:pic>
    </p:spTree>
    <p:extLst>
      <p:ext uri="{BB962C8B-B14F-4D97-AF65-F5344CB8AC3E}">
        <p14:creationId xmlns:p14="http://schemas.microsoft.com/office/powerpoint/2010/main" val="41335308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FFB310A4-75EF-1442-8EDA-CF7C4FA63A5D}"/>
              </a:ext>
            </a:extLst>
          </p:cNvPr>
          <p:cNvPicPr>
            <a:picLocks noChangeAspect="1"/>
          </p:cNvPicPr>
          <p:nvPr/>
        </p:nvPicPr>
        <p:blipFill>
          <a:blip r:embed="rId3"/>
          <a:stretch>
            <a:fillRect/>
          </a:stretch>
        </p:blipFill>
        <p:spPr>
          <a:xfrm rot="10800000">
            <a:off x="2258354" y="5788999"/>
            <a:ext cx="1472220" cy="1069001"/>
          </a:xfrm>
          <a:prstGeom prst="rect">
            <a:avLst/>
          </a:prstGeom>
        </p:spPr>
      </p:pic>
      <p:sp>
        <p:nvSpPr>
          <p:cNvPr id="2" name="Title 1">
            <a:extLst>
              <a:ext uri="{FF2B5EF4-FFF2-40B4-BE49-F238E27FC236}">
                <a16:creationId xmlns="" xmlns:a16="http://schemas.microsoft.com/office/drawing/2014/main" id="{61BFDAFD-9D5D-C14A-8323-D02532D36D98}"/>
              </a:ext>
            </a:extLst>
          </p:cNvPr>
          <p:cNvSpPr>
            <a:spLocks noGrp="1"/>
          </p:cNvSpPr>
          <p:nvPr>
            <p:ph type="title"/>
          </p:nvPr>
        </p:nvSpPr>
        <p:spPr/>
        <p:txBody>
          <a:bodyPr anchor="t" anchorCtr="0"/>
          <a:lstStyle/>
          <a:p>
            <a:r>
              <a:rPr lang="es-ES"/>
              <a:t>MITOS COMUNES </a:t>
            </a:r>
          </a:p>
        </p:txBody>
      </p:sp>
      <p:sp>
        <p:nvSpPr>
          <p:cNvPr id="3" name="Content Placeholder 2">
            <a:extLst>
              <a:ext uri="{FF2B5EF4-FFF2-40B4-BE49-F238E27FC236}">
                <a16:creationId xmlns="" xmlns:a16="http://schemas.microsoft.com/office/drawing/2014/main" id="{45CC9EF3-66B8-D941-A0FC-15C2370186A4}"/>
              </a:ext>
            </a:extLst>
          </p:cNvPr>
          <p:cNvSpPr>
            <a:spLocks noGrp="1"/>
          </p:cNvSpPr>
          <p:nvPr>
            <p:ph idx="1"/>
          </p:nvPr>
        </p:nvSpPr>
        <p:spPr>
          <a:xfrm>
            <a:off x="708255" y="1967190"/>
            <a:ext cx="5354923" cy="3820962"/>
          </a:xfrm>
        </p:spPr>
        <p:txBody>
          <a:bodyPr>
            <a:normAutofit fontScale="92500" lnSpcReduction="20000"/>
          </a:bodyPr>
          <a:lstStyle/>
          <a:p>
            <a:pPr marL="0" indent="0">
              <a:lnSpc>
                <a:spcPct val="110000"/>
              </a:lnSpc>
              <a:buNone/>
            </a:pPr>
            <a:r>
              <a:rPr lang="es-ES" sz="2600" b="1" dirty="0">
                <a:solidFill>
                  <a:schemeClr val="tx1"/>
                </a:solidFill>
                <a:latin typeface="Rockwell" panose="02060603020205020403" pitchFamily="18" charset="77"/>
              </a:rPr>
              <a:t>MITO: </a:t>
            </a:r>
            <a:r>
              <a:rPr lang="es-ES" sz="2600" dirty="0">
                <a:solidFill>
                  <a:schemeClr val="tx1"/>
                </a:solidFill>
                <a:latin typeface="Rockwell" panose="02060603020205020403" pitchFamily="18" charset="77"/>
              </a:rPr>
              <a:t>MI HIJO ES MÁS SUSCEPTIBLE A SUFRIR DAÑO A RAÍZ DE UNA VACUNA QUE DE LA ENFERMEDAD </a:t>
            </a:r>
            <a:r>
              <a:rPr lang="es-ES" sz="2600" dirty="0" smtClean="0">
                <a:solidFill>
                  <a:schemeClr val="tx1"/>
                </a:solidFill>
                <a:latin typeface="Rockwell" panose="02060603020205020403" pitchFamily="18" charset="77"/>
              </a:rPr>
              <a:t>MISMA</a:t>
            </a:r>
            <a:endParaRPr lang="es-ES" sz="2600" dirty="0">
              <a:solidFill>
                <a:schemeClr val="tx1"/>
              </a:solidFill>
              <a:latin typeface="Rockwell" panose="02060603020205020403" pitchFamily="18" charset="77"/>
            </a:endParaRPr>
          </a:p>
          <a:p>
            <a:pPr lvl="0"/>
            <a:r>
              <a:rPr lang="es-ES" sz="1800" dirty="0"/>
              <a:t>Los riesgos de infección natural son mayores que los riesgos de la vacunación para cada una de las vacunas </a:t>
            </a:r>
            <a:r>
              <a:rPr lang="es-ES" sz="1800" dirty="0" smtClean="0"/>
              <a:t>recomendadas</a:t>
            </a:r>
            <a:endParaRPr lang="es-ES" sz="1800" dirty="0"/>
          </a:p>
          <a:p>
            <a:pPr lvl="0"/>
            <a:r>
              <a:rPr lang="es-ES" sz="1800" dirty="0"/>
              <a:t>Los efectos secundarios graves de la vacunación son increíblemente </a:t>
            </a:r>
            <a:r>
              <a:rPr lang="es-ES" sz="1800" dirty="0" smtClean="0"/>
              <a:t>inusuales</a:t>
            </a:r>
            <a:endParaRPr lang="es-ES" sz="1800" dirty="0"/>
          </a:p>
          <a:p>
            <a:pPr lvl="0"/>
            <a:r>
              <a:rPr lang="es-ES" sz="1800" dirty="0"/>
              <a:t>La vacunación es la mejor protección contra enfermedades </a:t>
            </a:r>
            <a:r>
              <a:rPr lang="es-ES" sz="1800" dirty="0" smtClean="0"/>
              <a:t>mortales</a:t>
            </a:r>
            <a:endParaRPr lang="es-ES" sz="1800" dirty="0"/>
          </a:p>
          <a:p>
            <a:r>
              <a:rPr lang="es-ES" sz="1800" dirty="0"/>
              <a:t>La vacunación evita enfermedades individuales y brotes a gran </a:t>
            </a:r>
            <a:r>
              <a:rPr lang="es-ES" sz="1800" dirty="0" smtClean="0"/>
              <a:t>escala</a:t>
            </a:r>
            <a:endParaRPr lang="es-ES" sz="1800" dirty="0"/>
          </a:p>
        </p:txBody>
      </p:sp>
      <p:sp>
        <p:nvSpPr>
          <p:cNvPr id="5" name="Oval 4">
            <a:extLst>
              <a:ext uri="{FF2B5EF4-FFF2-40B4-BE49-F238E27FC236}">
                <a16:creationId xmlns="" xmlns:a16="http://schemas.microsoft.com/office/drawing/2014/main" id="{5BE35755-A642-5B4E-A574-335F76F79EDF}"/>
              </a:ext>
            </a:extLst>
          </p:cNvPr>
          <p:cNvSpPr/>
          <p:nvPr/>
        </p:nvSpPr>
        <p:spPr>
          <a:xfrm>
            <a:off x="6168740" y="3487818"/>
            <a:ext cx="2802025" cy="2802025"/>
          </a:xfrm>
          <a:prstGeom prst="ellipse">
            <a:avLst/>
          </a:prstGeom>
          <a:solidFill>
            <a:srgbClr val="3E5E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bg1"/>
                </a:solidFill>
                <a:latin typeface="Rockwell" panose="02060603020205020403" pitchFamily="18" charset="77"/>
                <a:cs typeface="Arial" panose="020B0604020202020204" pitchFamily="34" charset="0"/>
              </a:rPr>
              <a:t>HECHO:</a:t>
            </a:r>
          </a:p>
          <a:p>
            <a:pPr algn="ctr"/>
            <a:r>
              <a:rPr lang="es-ES" dirty="0" smtClean="0">
                <a:solidFill>
                  <a:schemeClr val="bg1"/>
                </a:solidFill>
                <a:latin typeface="Rockwell" panose="02060603020205020403" pitchFamily="18" charset="77"/>
                <a:cs typeface="Arial" panose="020B0604020202020204" pitchFamily="34" charset="0"/>
              </a:rPr>
              <a:t>El beneficio de la vacunación supera con creces el </a:t>
            </a:r>
            <a:r>
              <a:rPr lang="es-ES" dirty="0" smtClean="0">
                <a:solidFill>
                  <a:schemeClr val="bg1"/>
                </a:solidFill>
                <a:latin typeface="Rockwell" panose="02060603020205020403" pitchFamily="18" charset="77"/>
                <a:cs typeface="Arial" panose="020B0604020202020204" pitchFamily="34" charset="0"/>
              </a:rPr>
              <a:t>riesgo</a:t>
            </a:r>
            <a:endParaRPr lang="es-ES" dirty="0">
              <a:solidFill>
                <a:schemeClr val="bg1"/>
              </a:solidFill>
              <a:latin typeface="Rockwell" panose="02060603020205020403" pitchFamily="18" charset="77"/>
              <a:cs typeface="Arial" panose="020B0604020202020204" pitchFamily="34" charset="0"/>
            </a:endParaRPr>
          </a:p>
        </p:txBody>
      </p:sp>
      <p:sp>
        <p:nvSpPr>
          <p:cNvPr id="6" name="Oval 5">
            <a:extLst>
              <a:ext uri="{FF2B5EF4-FFF2-40B4-BE49-F238E27FC236}">
                <a16:creationId xmlns="" xmlns:a16="http://schemas.microsoft.com/office/drawing/2014/main" id="{566E9913-6F61-0645-89DD-4C18589D0182}"/>
              </a:ext>
            </a:extLst>
          </p:cNvPr>
          <p:cNvSpPr/>
          <p:nvPr/>
        </p:nvSpPr>
        <p:spPr>
          <a:xfrm>
            <a:off x="7813547" y="2971182"/>
            <a:ext cx="1033272" cy="1033272"/>
          </a:xfrm>
          <a:prstGeom prst="ellipse">
            <a:avLst/>
          </a:prstGeom>
          <a:solidFill>
            <a:srgbClr val="D64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20000"/>
                  <a:lumOff val="80000"/>
                </a:schemeClr>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 xmlns:a16="http://schemas.microsoft.com/office/drawing/2014/main" id="{379D3861-B8DE-C647-9B09-13FC8171B7F9}"/>
              </a:ext>
            </a:extLst>
          </p:cNvPr>
          <p:cNvPicPr>
            <a:picLocks noChangeAspect="1"/>
          </p:cNvPicPr>
          <p:nvPr/>
        </p:nvPicPr>
        <p:blipFill>
          <a:blip r:embed="rId4"/>
          <a:stretch>
            <a:fillRect/>
          </a:stretch>
        </p:blipFill>
        <p:spPr>
          <a:xfrm>
            <a:off x="8024670" y="3228042"/>
            <a:ext cx="620568" cy="496455"/>
          </a:xfrm>
          <a:prstGeom prst="rect">
            <a:avLst/>
          </a:prstGeom>
        </p:spPr>
      </p:pic>
    </p:spTree>
    <p:extLst>
      <p:ext uri="{BB962C8B-B14F-4D97-AF65-F5344CB8AC3E}">
        <p14:creationId xmlns:p14="http://schemas.microsoft.com/office/powerpoint/2010/main" val="39058033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1CD624-8EB6-7546-BB6A-AB887D0E39FE}"/>
              </a:ext>
            </a:extLst>
          </p:cNvPr>
          <p:cNvSpPr>
            <a:spLocks noGrp="1"/>
          </p:cNvSpPr>
          <p:nvPr>
            <p:ph type="title"/>
          </p:nvPr>
        </p:nvSpPr>
        <p:spPr>
          <a:xfrm>
            <a:off x="812799" y="1140261"/>
            <a:ext cx="7795420" cy="1033271"/>
          </a:xfrm>
        </p:spPr>
        <p:txBody>
          <a:bodyPr anchor="t" anchorCtr="0">
            <a:noAutofit/>
          </a:bodyPr>
          <a:lstStyle/>
          <a:p>
            <a:r>
              <a:rPr lang="es-ES" sz="2400" dirty="0"/>
              <a:t>COMUNICACIÓN CON LOS PACIENTES PARA REAFIRMAR LA CONFIANZA EN LAS VACUNAS</a:t>
            </a:r>
          </a:p>
        </p:txBody>
      </p:sp>
      <p:sp>
        <p:nvSpPr>
          <p:cNvPr id="3" name="Content Placeholder 2">
            <a:extLst>
              <a:ext uri="{FF2B5EF4-FFF2-40B4-BE49-F238E27FC236}">
                <a16:creationId xmlns="" xmlns:a16="http://schemas.microsoft.com/office/drawing/2014/main" id="{9ACF2317-E7D7-2548-B43C-13A4622D2715}"/>
              </a:ext>
            </a:extLst>
          </p:cNvPr>
          <p:cNvSpPr>
            <a:spLocks noGrp="1"/>
          </p:cNvSpPr>
          <p:nvPr>
            <p:ph idx="1"/>
          </p:nvPr>
        </p:nvSpPr>
        <p:spPr>
          <a:xfrm>
            <a:off x="4049485" y="2103119"/>
            <a:ext cx="4873133" cy="4297864"/>
          </a:xfrm>
        </p:spPr>
        <p:txBody>
          <a:bodyPr>
            <a:noAutofit/>
          </a:bodyPr>
          <a:lstStyle/>
          <a:p>
            <a:pPr lvl="0">
              <a:lnSpc>
                <a:spcPct val="100000"/>
              </a:lnSpc>
            </a:pPr>
            <a:r>
              <a:rPr lang="es-ES" sz="1800" dirty="0"/>
              <a:t>Asumir la </a:t>
            </a:r>
            <a:r>
              <a:rPr lang="es-ES" sz="1800" dirty="0" smtClean="0"/>
              <a:t>aceptación</a:t>
            </a:r>
            <a:endParaRPr lang="es-ES" sz="1800" dirty="0"/>
          </a:p>
          <a:p>
            <a:pPr lvl="0">
              <a:lnSpc>
                <a:spcPct val="100000"/>
              </a:lnSpc>
            </a:pPr>
            <a:r>
              <a:rPr lang="es-ES" sz="1800" dirty="0" smtClean="0"/>
              <a:t>Escuchar</a:t>
            </a:r>
            <a:endParaRPr lang="es-ES" sz="1800" dirty="0"/>
          </a:p>
          <a:p>
            <a:pPr lvl="0">
              <a:lnSpc>
                <a:spcPct val="100000"/>
              </a:lnSpc>
            </a:pPr>
            <a:r>
              <a:rPr lang="es-ES" sz="1800" dirty="0"/>
              <a:t>Validar las </a:t>
            </a:r>
            <a:r>
              <a:rPr lang="es-ES" sz="1800" dirty="0" smtClean="0"/>
              <a:t>inquietudes</a:t>
            </a:r>
            <a:endParaRPr lang="es-ES" sz="1800" dirty="0"/>
          </a:p>
          <a:p>
            <a:pPr lvl="0">
              <a:lnSpc>
                <a:spcPct val="100000"/>
              </a:lnSpc>
            </a:pPr>
            <a:r>
              <a:rPr lang="es-ES" sz="1800" dirty="0"/>
              <a:t>Responder a las inquietudes con mensajes positivos sobre las vacunas, información que derribe los </a:t>
            </a:r>
            <a:r>
              <a:rPr lang="es-ES" sz="1800" dirty="0" smtClean="0"/>
              <a:t>mitos</a:t>
            </a:r>
            <a:endParaRPr lang="es-ES" sz="1800" dirty="0"/>
          </a:p>
          <a:p>
            <a:pPr lvl="0">
              <a:lnSpc>
                <a:spcPct val="100000"/>
              </a:lnSpc>
            </a:pPr>
            <a:r>
              <a:rPr lang="es-ES" sz="1800" dirty="0"/>
              <a:t>Comunicar los riesgos de retrasar la </a:t>
            </a:r>
            <a:r>
              <a:rPr lang="es-ES" sz="1800" dirty="0" smtClean="0"/>
              <a:t>vacunación</a:t>
            </a:r>
            <a:endParaRPr lang="es-ES" sz="1800" dirty="0"/>
          </a:p>
          <a:p>
            <a:pPr lvl="0">
              <a:lnSpc>
                <a:spcPct val="100000"/>
              </a:lnSpc>
            </a:pPr>
            <a:r>
              <a:rPr lang="es-ES" sz="1800" dirty="0"/>
              <a:t>Compartir experiencias sobre la </a:t>
            </a:r>
            <a:r>
              <a:rPr lang="es-ES" sz="1800" dirty="0" smtClean="0"/>
              <a:t>vacunación</a:t>
            </a:r>
            <a:endParaRPr lang="es-ES" sz="1800" dirty="0"/>
          </a:p>
          <a:p>
            <a:pPr lvl="0">
              <a:lnSpc>
                <a:spcPct val="100000"/>
              </a:lnSpc>
            </a:pPr>
            <a:r>
              <a:rPr lang="es-ES" sz="1800" dirty="0"/>
              <a:t>Mantener conversaciones </a:t>
            </a:r>
            <a:r>
              <a:rPr lang="es-ES" sz="1800" dirty="0" smtClean="0"/>
              <a:t>subsiguientes</a:t>
            </a:r>
            <a:endParaRPr lang="es-ES" sz="1800" dirty="0"/>
          </a:p>
          <a:p>
            <a:pPr>
              <a:lnSpc>
                <a:spcPct val="100000"/>
              </a:lnSpc>
            </a:pPr>
            <a:r>
              <a:rPr lang="es-ES" sz="1800" dirty="0"/>
              <a:t>Brindar material adicional sobre las </a:t>
            </a:r>
            <a:r>
              <a:rPr lang="es-ES" sz="1800" dirty="0" smtClean="0"/>
              <a:t>vacunas</a:t>
            </a:r>
            <a:endParaRPr lang="es-ES" sz="1800" dirty="0"/>
          </a:p>
        </p:txBody>
      </p:sp>
      <p:pic>
        <p:nvPicPr>
          <p:cNvPr id="5" name="Picture 4">
            <a:extLst>
              <a:ext uri="{FF2B5EF4-FFF2-40B4-BE49-F238E27FC236}">
                <a16:creationId xmlns="" xmlns:a16="http://schemas.microsoft.com/office/drawing/2014/main" id="{17DE4751-4243-294E-8458-5C3740CDE4D0}"/>
              </a:ext>
            </a:extLst>
          </p:cNvPr>
          <p:cNvPicPr>
            <a:picLocks noChangeAspect="1"/>
          </p:cNvPicPr>
          <p:nvPr/>
        </p:nvPicPr>
        <p:blipFill>
          <a:blip r:embed="rId3"/>
          <a:stretch>
            <a:fillRect/>
          </a:stretch>
        </p:blipFill>
        <p:spPr>
          <a:xfrm>
            <a:off x="1701074" y="2350465"/>
            <a:ext cx="2113018" cy="2113018"/>
          </a:xfrm>
          <a:prstGeom prst="rect">
            <a:avLst/>
          </a:prstGeom>
        </p:spPr>
      </p:pic>
      <p:sp>
        <p:nvSpPr>
          <p:cNvPr id="6" name="Oval 5">
            <a:extLst>
              <a:ext uri="{FF2B5EF4-FFF2-40B4-BE49-F238E27FC236}">
                <a16:creationId xmlns="" xmlns:a16="http://schemas.microsoft.com/office/drawing/2014/main" id="{3C817501-EFCE-5D42-A574-42A211106D82}"/>
              </a:ext>
            </a:extLst>
          </p:cNvPr>
          <p:cNvSpPr/>
          <p:nvPr/>
        </p:nvSpPr>
        <p:spPr>
          <a:xfrm flipH="1">
            <a:off x="522511" y="3480234"/>
            <a:ext cx="2867924" cy="2963429"/>
          </a:xfrm>
          <a:prstGeom prst="ellipse">
            <a:avLst/>
          </a:prstGeom>
          <a:blipFill dpi="0" rotWithShape="0">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51642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A81D6B6-A42F-CD4C-B3AA-696BFE74EE00}"/>
              </a:ext>
            </a:extLst>
          </p:cNvPr>
          <p:cNvSpPr>
            <a:spLocks noGrp="1"/>
          </p:cNvSpPr>
          <p:nvPr>
            <p:ph type="title"/>
          </p:nvPr>
        </p:nvSpPr>
        <p:spPr>
          <a:xfrm>
            <a:off x="812800" y="1069848"/>
            <a:ext cx="7156450" cy="1033271"/>
          </a:xfrm>
        </p:spPr>
        <p:txBody>
          <a:bodyPr/>
          <a:lstStyle/>
          <a:p>
            <a:r>
              <a:rPr lang="es-ES"/>
              <a:t>LA VACUNACIÓN SALVA VIDAS Y PRESERVA LA SALUD</a:t>
            </a:r>
          </a:p>
        </p:txBody>
      </p:sp>
      <p:sp>
        <p:nvSpPr>
          <p:cNvPr id="3" name="Content Placeholder 2">
            <a:extLst>
              <a:ext uri="{FF2B5EF4-FFF2-40B4-BE49-F238E27FC236}">
                <a16:creationId xmlns="" xmlns:a16="http://schemas.microsoft.com/office/drawing/2014/main" id="{12127F6D-611C-F34C-BC90-64E0FD994A34}"/>
              </a:ext>
            </a:extLst>
          </p:cNvPr>
          <p:cNvSpPr>
            <a:spLocks noGrp="1"/>
          </p:cNvSpPr>
          <p:nvPr>
            <p:ph idx="1"/>
          </p:nvPr>
        </p:nvSpPr>
        <p:spPr>
          <a:xfrm>
            <a:off x="819150" y="2356001"/>
            <a:ext cx="4260850" cy="2061887"/>
          </a:xfrm>
        </p:spPr>
        <p:txBody>
          <a:bodyPr>
            <a:normAutofit fontScale="85000" lnSpcReduction="10000"/>
          </a:bodyPr>
          <a:lstStyle/>
          <a:p>
            <a:pPr>
              <a:lnSpc>
                <a:spcPct val="120000"/>
              </a:lnSpc>
            </a:pPr>
            <a:r>
              <a:rPr lang="es-ES" sz="2000" dirty="0"/>
              <a:t>La vacunación salva hasta 3 millones de vidas al </a:t>
            </a:r>
            <a:r>
              <a:rPr lang="es-ES" sz="2000" dirty="0" smtClean="0"/>
              <a:t>año</a:t>
            </a:r>
            <a:r>
              <a:rPr lang="es-ES" sz="2000" dirty="0"/>
              <a:t> </a:t>
            </a:r>
          </a:p>
          <a:p>
            <a:pPr>
              <a:lnSpc>
                <a:spcPct val="120000"/>
              </a:lnSpc>
            </a:pPr>
            <a:r>
              <a:rPr lang="es-ES" sz="2000" dirty="0"/>
              <a:t>Hay vacunas para proteger contra las 26 enfermedades infecciosas a continuación, y muchas otras vacunas están en proceso de desarrollo:</a:t>
            </a:r>
          </a:p>
          <a:p>
            <a:pPr marL="0" indent="0">
              <a:lnSpc>
                <a:spcPct val="120000"/>
              </a:lnSpc>
              <a:buNone/>
            </a:pPr>
            <a:endParaRPr lang="en-US" sz="2000" dirty="0"/>
          </a:p>
          <a:p>
            <a:pPr marL="0" indent="0">
              <a:lnSpc>
                <a:spcPct val="120000"/>
              </a:lnSpc>
              <a:buNone/>
            </a:pPr>
            <a:endParaRPr lang="en-US" sz="2000" dirty="0"/>
          </a:p>
        </p:txBody>
      </p:sp>
      <p:sp>
        <p:nvSpPr>
          <p:cNvPr id="4" name="Oval 3">
            <a:extLst>
              <a:ext uri="{FF2B5EF4-FFF2-40B4-BE49-F238E27FC236}">
                <a16:creationId xmlns="" xmlns:a16="http://schemas.microsoft.com/office/drawing/2014/main" id="{E838D8DA-88BF-E745-8969-F1BC57759A29}"/>
              </a:ext>
            </a:extLst>
          </p:cNvPr>
          <p:cNvSpPr/>
          <p:nvPr/>
        </p:nvSpPr>
        <p:spPr>
          <a:xfrm>
            <a:off x="6278784" y="2112961"/>
            <a:ext cx="2333590" cy="2411301"/>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 xmlns:a16="http://schemas.microsoft.com/office/drawing/2014/main" id="{6B48762F-BC1B-F349-9F5E-D7150B2A9560}"/>
              </a:ext>
            </a:extLst>
          </p:cNvPr>
          <p:cNvSpPr/>
          <p:nvPr/>
        </p:nvSpPr>
        <p:spPr>
          <a:xfrm>
            <a:off x="5910199" y="3037969"/>
            <a:ext cx="884237" cy="8842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  </a:t>
            </a:r>
          </a:p>
        </p:txBody>
      </p:sp>
      <p:pic>
        <p:nvPicPr>
          <p:cNvPr id="10" name="Graphic 9">
            <a:extLst>
              <a:ext uri="{FF2B5EF4-FFF2-40B4-BE49-F238E27FC236}">
                <a16:creationId xmlns="" xmlns:a16="http://schemas.microsoft.com/office/drawing/2014/main" id="{26B32C75-2933-9A43-BF58-A79E1307FF4D}"/>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6118240" y="3232517"/>
            <a:ext cx="463471" cy="463471"/>
          </a:xfrm>
          <a:prstGeom prst="rect">
            <a:avLst/>
          </a:prstGeom>
        </p:spPr>
      </p:pic>
      <p:sp>
        <p:nvSpPr>
          <p:cNvPr id="5" name="TextBox 4">
            <a:extLst>
              <a:ext uri="{FF2B5EF4-FFF2-40B4-BE49-F238E27FC236}">
                <a16:creationId xmlns="" xmlns:a16="http://schemas.microsoft.com/office/drawing/2014/main" id="{FDBA98CF-CB01-274F-9F36-0FFAE5011860}"/>
              </a:ext>
            </a:extLst>
          </p:cNvPr>
          <p:cNvSpPr txBox="1"/>
          <p:nvPr/>
        </p:nvSpPr>
        <p:spPr>
          <a:xfrm>
            <a:off x="1043918" y="4476601"/>
            <a:ext cx="5892663" cy="1938992"/>
          </a:xfrm>
          <a:prstGeom prst="rect">
            <a:avLst/>
          </a:prstGeom>
          <a:noFill/>
        </p:spPr>
        <p:txBody>
          <a:bodyPr wrap="square" rtlCol="0">
            <a:spAutoFit/>
          </a:bodyPr>
          <a:lstStyle/>
          <a:p>
            <a:r>
              <a:rPr lang="es-ES" sz="1500" i="1" dirty="0">
                <a:solidFill>
                  <a:srgbClr val="6B6B6B"/>
                </a:solidFill>
                <a:latin typeface="Arial" panose="020B0604020202020204" pitchFamily="34" charset="0"/>
                <a:cs typeface="Arial" panose="020B0604020202020204" pitchFamily="34" charset="0"/>
              </a:rPr>
              <a:t>Cólera • Dengue • Difteria • Hepatitis A • Hepatitis B • Hepatitis E • </a:t>
            </a:r>
            <a:r>
              <a:rPr lang="es-ES" sz="1500" i="1" dirty="0" err="1">
                <a:solidFill>
                  <a:srgbClr val="6B6B6B"/>
                </a:solidFill>
                <a:latin typeface="Arial" panose="020B0604020202020204" pitchFamily="34" charset="0"/>
                <a:cs typeface="Arial" panose="020B0604020202020204" pitchFamily="34" charset="0"/>
              </a:rPr>
              <a:t>Haemophilus</a:t>
            </a:r>
            <a:r>
              <a:rPr lang="es-ES" sz="1500" i="1" dirty="0">
                <a:solidFill>
                  <a:srgbClr val="6B6B6B"/>
                </a:solidFill>
                <a:latin typeface="Arial" panose="020B0604020202020204" pitchFamily="34" charset="0"/>
                <a:cs typeface="Arial" panose="020B0604020202020204" pitchFamily="34" charset="0"/>
              </a:rPr>
              <a:t> </a:t>
            </a:r>
            <a:r>
              <a:rPr lang="es-ES" sz="1500" i="1" dirty="0" err="1">
                <a:solidFill>
                  <a:srgbClr val="6B6B6B"/>
                </a:solidFill>
                <a:latin typeface="Arial" panose="020B0604020202020204" pitchFamily="34" charset="0"/>
                <a:cs typeface="Arial" panose="020B0604020202020204" pitchFamily="34" charset="0"/>
              </a:rPr>
              <a:t>influenzae</a:t>
            </a:r>
            <a:r>
              <a:rPr lang="es-ES" sz="1500" i="1" dirty="0">
                <a:solidFill>
                  <a:srgbClr val="6B6B6B"/>
                </a:solidFill>
                <a:latin typeface="Arial" panose="020B0604020202020204" pitchFamily="34" charset="0"/>
                <a:cs typeface="Arial" panose="020B0604020202020204" pitchFamily="34" charset="0"/>
              </a:rPr>
              <a:t> tipo b (Hib) • Virus del papiloma humano • Gripe • Encefalitis japonesa • Malaria • Sarampión • Meningitis meningocócica • Parotiditis • </a:t>
            </a:r>
            <a:r>
              <a:rPr lang="es-ES" sz="1500" i="1" dirty="0" err="1">
                <a:solidFill>
                  <a:srgbClr val="6B6B6B"/>
                </a:solidFill>
                <a:latin typeface="Arial" panose="020B0604020202020204" pitchFamily="34" charset="0"/>
                <a:cs typeface="Arial" panose="020B0604020202020204" pitchFamily="34" charset="0"/>
              </a:rPr>
              <a:t>Pertusis</a:t>
            </a:r>
            <a:r>
              <a:rPr lang="es-ES" sz="1500" i="1" dirty="0">
                <a:solidFill>
                  <a:srgbClr val="6B6B6B"/>
                </a:solidFill>
                <a:latin typeface="Arial" panose="020B0604020202020204" pitchFamily="34" charset="0"/>
                <a:cs typeface="Arial" panose="020B0604020202020204" pitchFamily="34" charset="0"/>
              </a:rPr>
              <a:t> (tos ferina) • Enfermedad neumocócica • Poliomielitis • Rabia • Rotavirus • Rubéola • Tétano • Encefalitis transmitida por garrapatas •</a:t>
            </a:r>
            <a:br>
              <a:rPr lang="es-ES" sz="1500" i="1" dirty="0">
                <a:solidFill>
                  <a:srgbClr val="6B6B6B"/>
                </a:solidFill>
                <a:latin typeface="Arial" panose="020B0604020202020204" pitchFamily="34" charset="0"/>
                <a:cs typeface="Arial" panose="020B0604020202020204" pitchFamily="34" charset="0"/>
              </a:rPr>
            </a:br>
            <a:r>
              <a:rPr lang="es-ES" sz="1500" i="1" dirty="0">
                <a:solidFill>
                  <a:srgbClr val="6B6B6B"/>
                </a:solidFill>
                <a:latin typeface="Arial" panose="020B0604020202020204" pitchFamily="34" charset="0"/>
                <a:cs typeface="Arial" panose="020B0604020202020204" pitchFamily="34" charset="0"/>
              </a:rPr>
              <a:t>Tuberculosis • Fiebre tifoidea • Varicela • Fiebre amarilla</a:t>
            </a:r>
          </a:p>
          <a:p>
            <a:endParaRPr lang="en-US" sz="1500" i="1" dirty="0">
              <a:solidFill>
                <a:srgbClr val="6B6B6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21337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282666-2094-0843-B1F2-EC4296C3B371}"/>
              </a:ext>
            </a:extLst>
          </p:cNvPr>
          <p:cNvSpPr>
            <a:spLocks noGrp="1"/>
          </p:cNvSpPr>
          <p:nvPr>
            <p:ph type="title"/>
          </p:nvPr>
        </p:nvSpPr>
        <p:spPr/>
        <p:txBody>
          <a:bodyPr anchor="t" anchorCtr="0"/>
          <a:lstStyle/>
          <a:p>
            <a:r>
              <a:rPr lang="es-ES"/>
              <a:t>MATERIAL ADICIONAL</a:t>
            </a:r>
          </a:p>
        </p:txBody>
      </p:sp>
      <p:sp>
        <p:nvSpPr>
          <p:cNvPr id="3" name="Content Placeholder 2">
            <a:extLst>
              <a:ext uri="{FF2B5EF4-FFF2-40B4-BE49-F238E27FC236}">
                <a16:creationId xmlns="" xmlns:a16="http://schemas.microsoft.com/office/drawing/2014/main" id="{2F6CBF48-A235-5149-9E80-A060C860E75F}"/>
              </a:ext>
            </a:extLst>
          </p:cNvPr>
          <p:cNvSpPr>
            <a:spLocks noGrp="1"/>
          </p:cNvSpPr>
          <p:nvPr>
            <p:ph idx="1"/>
          </p:nvPr>
        </p:nvSpPr>
        <p:spPr>
          <a:xfrm>
            <a:off x="819150" y="1955433"/>
            <a:ext cx="7150100" cy="3820962"/>
          </a:xfrm>
        </p:spPr>
        <p:txBody>
          <a:bodyPr>
            <a:noAutofit/>
          </a:bodyPr>
          <a:lstStyle/>
          <a:p>
            <a:pPr marL="0" indent="0">
              <a:buNone/>
            </a:pPr>
            <a:r>
              <a:rPr lang="es-ES" sz="1600" dirty="0">
                <a:solidFill>
                  <a:schemeClr val="tx1"/>
                </a:solidFill>
                <a:latin typeface="Rockwell" panose="02060603020205020403" pitchFamily="18" charset="77"/>
              </a:rPr>
              <a:t>Institutos Nacionales de la Salud de los EE. UU., Instituto Nacional de Alergia y Enfermedades Infecciosas </a:t>
            </a:r>
            <a:r>
              <a:rPr lang="es-ES" sz="1600" dirty="0"/>
              <a:t>(https://www.niaid.nih.gov/)</a:t>
            </a:r>
          </a:p>
          <a:p>
            <a:pPr lvl="0"/>
            <a:r>
              <a:rPr lang="es-ES" sz="1600" dirty="0"/>
              <a:t>¿Cómo funcionan las vacunas?(en inglés) </a:t>
            </a:r>
            <a:r>
              <a:rPr lang="es-ES" sz="1600" u="sng" dirty="0">
                <a:hlinkClick r:id="rId3"/>
              </a:rPr>
              <a:t>https://www.niaid.nih.gov/research/how-vaccines-work</a:t>
            </a:r>
          </a:p>
          <a:p>
            <a:pPr marL="0" indent="0">
              <a:buNone/>
            </a:pPr>
            <a:r>
              <a:rPr lang="es-ES" sz="1600" dirty="0">
                <a:solidFill>
                  <a:schemeClr val="tx1"/>
                </a:solidFill>
                <a:latin typeface="Rockwell" panose="02060603020205020403" pitchFamily="18" charset="77"/>
              </a:rPr>
              <a:t>Centro Europeo para la Prevención y el Control de las Enfermedades </a:t>
            </a:r>
            <a:r>
              <a:rPr lang="es-ES" sz="1600" dirty="0"/>
              <a:t>(www.ecdc.europa.eu)</a:t>
            </a:r>
          </a:p>
          <a:p>
            <a:pPr lvl="0"/>
            <a:r>
              <a:rPr lang="es-ES" sz="1600" dirty="0" err="1"/>
              <a:t>Let</a:t>
            </a:r>
            <a:r>
              <a:rPr lang="en-US" sz="1600" dirty="0"/>
              <a:t>’s talk about hesitancy</a:t>
            </a:r>
            <a:r>
              <a:rPr lang="es-ES" sz="1600" dirty="0"/>
              <a:t>: </a:t>
            </a:r>
            <a:r>
              <a:rPr lang="es-ES" sz="1600" dirty="0" err="1"/>
              <a:t>Enhancing</a:t>
            </a:r>
            <a:r>
              <a:rPr lang="es-ES" sz="1600" dirty="0"/>
              <a:t> </a:t>
            </a:r>
            <a:r>
              <a:rPr lang="es-ES" sz="1600" dirty="0" err="1"/>
              <a:t>confidence</a:t>
            </a:r>
            <a:r>
              <a:rPr lang="es-ES" sz="1600" dirty="0"/>
              <a:t> in </a:t>
            </a:r>
            <a:r>
              <a:rPr lang="es-ES" sz="1600" dirty="0" err="1"/>
              <a:t>vaccination</a:t>
            </a:r>
            <a:r>
              <a:rPr lang="es-ES" sz="1600" dirty="0"/>
              <a:t> and </a:t>
            </a:r>
            <a:r>
              <a:rPr lang="es-ES" sz="1600" dirty="0" err="1"/>
              <a:t>uptake</a:t>
            </a:r>
            <a:r>
              <a:rPr lang="es-ES" sz="1600" dirty="0"/>
              <a:t> (Hablemos sobre la </a:t>
            </a:r>
            <a:r>
              <a:rPr lang="es-ES" sz="1600" dirty="0" err="1"/>
              <a:t>vacilaci</a:t>
            </a:r>
            <a:r>
              <a:rPr lang="es-AR" sz="1600" dirty="0" err="1"/>
              <a:t>ón</a:t>
            </a:r>
            <a:r>
              <a:rPr lang="es-AR" sz="1600" dirty="0"/>
              <a:t>: </a:t>
            </a:r>
            <a:r>
              <a:rPr lang="es-ES" sz="1600" dirty="0"/>
              <a:t>Afianzar la confianza en la vacunación y la captación) </a:t>
            </a:r>
            <a:r>
              <a:rPr lang="es-ES" sz="1600" u="sng" dirty="0">
                <a:hlinkClick r:id="rId4"/>
              </a:rPr>
              <a:t>https://ecdc.europa.eu/sites/portal/files/media/en/publications/Publications/lets-talk-about-hesitancy-vaccination-guide.pdf</a:t>
            </a:r>
          </a:p>
          <a:p>
            <a:pPr lvl="0"/>
            <a:r>
              <a:rPr lang="es-ES" sz="1600" dirty="0" err="1"/>
              <a:t>Let’s</a:t>
            </a:r>
            <a:r>
              <a:rPr lang="es-ES" sz="1600" dirty="0"/>
              <a:t> </a:t>
            </a:r>
            <a:r>
              <a:rPr lang="es-ES" sz="1600" dirty="0" err="1"/>
              <a:t>talk</a:t>
            </a:r>
            <a:r>
              <a:rPr lang="es-ES" sz="1600" dirty="0"/>
              <a:t> </a:t>
            </a:r>
            <a:r>
              <a:rPr lang="es-ES" sz="1600" dirty="0" err="1"/>
              <a:t>about</a:t>
            </a:r>
            <a:r>
              <a:rPr lang="es-ES" sz="1600" dirty="0"/>
              <a:t> </a:t>
            </a:r>
            <a:r>
              <a:rPr lang="es-ES" sz="1600" dirty="0" err="1"/>
              <a:t>prevention</a:t>
            </a:r>
            <a:r>
              <a:rPr lang="es-ES" sz="1600" dirty="0"/>
              <a:t>: </a:t>
            </a:r>
            <a:r>
              <a:rPr lang="es-ES" sz="1600" dirty="0" err="1"/>
              <a:t>enhancing</a:t>
            </a:r>
            <a:r>
              <a:rPr lang="es-ES" sz="1600" dirty="0"/>
              <a:t> </a:t>
            </a:r>
            <a:r>
              <a:rPr lang="es-ES" sz="1600" dirty="0" err="1"/>
              <a:t>childhood</a:t>
            </a:r>
            <a:r>
              <a:rPr lang="es-ES" sz="1600" dirty="0"/>
              <a:t> </a:t>
            </a:r>
            <a:r>
              <a:rPr lang="es-ES" sz="1600" dirty="0" err="1"/>
              <a:t>vaccination</a:t>
            </a:r>
            <a:r>
              <a:rPr lang="es-ES" sz="1600" dirty="0"/>
              <a:t> </a:t>
            </a:r>
            <a:r>
              <a:rPr lang="es-ES" sz="1600" dirty="0" err="1"/>
              <a:t>uptake</a:t>
            </a:r>
            <a:r>
              <a:rPr lang="es-ES" sz="1600" dirty="0"/>
              <a:t> (Hablemos de prevención: afianzar la captación de la vacunación infantil) </a:t>
            </a:r>
            <a:r>
              <a:rPr lang="es-ES" sz="1600" u="sng" dirty="0">
                <a:hlinkClick r:id="rId5"/>
              </a:rPr>
              <a:t>https://ecdc.europa.eu/en/publications-data/lets-talk-about-protection-enhancing-childhood-vaccination-uptake</a:t>
            </a:r>
          </a:p>
        </p:txBody>
      </p:sp>
    </p:spTree>
    <p:extLst>
      <p:ext uri="{BB962C8B-B14F-4D97-AF65-F5344CB8AC3E}">
        <p14:creationId xmlns:p14="http://schemas.microsoft.com/office/powerpoint/2010/main" val="37538716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2F6CBF48-A235-5149-9E80-A060C860E75F}"/>
              </a:ext>
            </a:extLst>
          </p:cNvPr>
          <p:cNvSpPr>
            <a:spLocks noGrp="1"/>
          </p:cNvSpPr>
          <p:nvPr>
            <p:ph idx="1"/>
          </p:nvPr>
        </p:nvSpPr>
        <p:spPr>
          <a:xfrm>
            <a:off x="763939" y="1618078"/>
            <a:ext cx="8121795" cy="3820962"/>
          </a:xfrm>
        </p:spPr>
        <p:txBody>
          <a:bodyPr>
            <a:noAutofit/>
          </a:bodyPr>
          <a:lstStyle/>
          <a:p>
            <a:pPr marL="0" indent="0">
              <a:buNone/>
            </a:pPr>
            <a:r>
              <a:rPr lang="es-ES" sz="1600" dirty="0">
                <a:solidFill>
                  <a:schemeClr val="tx1"/>
                </a:solidFill>
                <a:latin typeface="Rockwell" panose="02060603020205020403" pitchFamily="18" charset="77"/>
              </a:rPr>
              <a:t>Organización Mundial de la Salud </a:t>
            </a:r>
            <a:r>
              <a:rPr lang="es-ES" sz="1600" dirty="0"/>
              <a:t>(https://www.who.int/)</a:t>
            </a:r>
          </a:p>
          <a:p>
            <a:pPr lvl="0"/>
            <a:r>
              <a:rPr lang="es-ES" sz="1600" dirty="0"/>
              <a:t>Curso virtual sobre los aspectos básicos de la inocuidad de las vacunas (en inglés) </a:t>
            </a:r>
            <a:r>
              <a:rPr lang="es-ES" sz="1600" u="sng" dirty="0">
                <a:hlinkClick r:id="rId3"/>
              </a:rPr>
              <a:t>http://vaccine-safety-training.org/</a:t>
            </a:r>
          </a:p>
          <a:p>
            <a:pPr lvl="0"/>
            <a:r>
              <a:rPr lang="es-ES" sz="1600" dirty="0" err="1"/>
              <a:t>Contraindications</a:t>
            </a:r>
            <a:r>
              <a:rPr lang="es-ES" sz="1600" dirty="0"/>
              <a:t> </a:t>
            </a:r>
            <a:r>
              <a:rPr lang="es-ES" sz="1600" dirty="0" err="1"/>
              <a:t>to</a:t>
            </a:r>
            <a:r>
              <a:rPr lang="es-ES" sz="1600" dirty="0"/>
              <a:t> </a:t>
            </a:r>
            <a:r>
              <a:rPr lang="es-ES" sz="1600" dirty="0" err="1"/>
              <a:t>common</a:t>
            </a:r>
            <a:r>
              <a:rPr lang="es-ES" sz="1600" dirty="0"/>
              <a:t> </a:t>
            </a:r>
            <a:r>
              <a:rPr lang="es-ES" sz="1600" dirty="0" err="1"/>
              <a:t>diseases</a:t>
            </a:r>
            <a:r>
              <a:rPr lang="es-ES" sz="1600" dirty="0"/>
              <a:t>  (Contraindicaciones para las enfermedades comunes) </a:t>
            </a:r>
            <a:r>
              <a:rPr lang="es-ES" sz="1600" u="sng" dirty="0">
                <a:hlinkClick r:id="rId4"/>
              </a:rPr>
              <a:t>https://www.who.int/immunization/policy/contraindications.pdf</a:t>
            </a:r>
          </a:p>
          <a:p>
            <a:pPr lvl="0"/>
            <a:r>
              <a:rPr lang="es-ES" sz="1600" dirty="0"/>
              <a:t>Recomendaciones para la inmunización rutinaria </a:t>
            </a:r>
            <a:r>
              <a:rPr lang="es-ES" sz="1600" u="sng" dirty="0">
                <a:hlinkClick r:id="rId5"/>
              </a:rPr>
              <a:t>https://www.who.int/immunization/policy/immunization_tables/es/</a:t>
            </a:r>
            <a:r>
              <a:rPr lang="es-ES" sz="1600" dirty="0"/>
              <a:t>  </a:t>
            </a:r>
          </a:p>
          <a:p>
            <a:pPr marL="0" indent="0">
              <a:buNone/>
            </a:pPr>
            <a:r>
              <a:rPr lang="es-ES" sz="1600" dirty="0">
                <a:solidFill>
                  <a:schemeClr val="tx1"/>
                </a:solidFill>
                <a:latin typeface="Rockwell" panose="02060603020205020403" pitchFamily="18" charset="77"/>
              </a:rPr>
              <a:t>Fondo Internacional de Emergencia de las Naciones Unidas para la Infancia </a:t>
            </a:r>
            <a:r>
              <a:rPr lang="es-ES" sz="1600" dirty="0"/>
              <a:t>(https://www.unicef.org/)</a:t>
            </a:r>
          </a:p>
          <a:p>
            <a:pPr lvl="0"/>
            <a:r>
              <a:rPr lang="es-ES" sz="1600" dirty="0" err="1"/>
              <a:t>Promoting</a:t>
            </a:r>
            <a:r>
              <a:rPr lang="es-ES" sz="1600" dirty="0"/>
              <a:t> and </a:t>
            </a:r>
            <a:r>
              <a:rPr lang="es-ES" sz="1600" dirty="0" err="1"/>
              <a:t>strengthening</a:t>
            </a:r>
            <a:r>
              <a:rPr lang="es-ES" sz="1600" dirty="0"/>
              <a:t> a </a:t>
            </a:r>
            <a:r>
              <a:rPr lang="es-ES" sz="1600" dirty="0" err="1"/>
              <a:t>life-saving</a:t>
            </a:r>
            <a:r>
              <a:rPr lang="es-ES" sz="1600" dirty="0"/>
              <a:t> </a:t>
            </a:r>
            <a:r>
              <a:rPr lang="es-ES" sz="1600" dirty="0" err="1"/>
              <a:t>investment</a:t>
            </a:r>
            <a:r>
              <a:rPr lang="es-ES" sz="1600" dirty="0"/>
              <a:t> (UNICEF) (Promoción y fortalecimiento de una inversión que salva vidas) </a:t>
            </a:r>
            <a:r>
              <a:rPr lang="es-ES" sz="1600" u="sng" dirty="0">
                <a:hlinkClick r:id="rId6"/>
              </a:rPr>
              <a:t>https://www.unicef.org/eca/sites/unicef.org.eca/files/2018-07/In%20focus%20-%20Immunization.pdf</a:t>
            </a:r>
          </a:p>
          <a:p>
            <a:pPr marL="0" indent="0">
              <a:buNone/>
            </a:pPr>
            <a:r>
              <a:rPr lang="es-ES" sz="1600" dirty="0">
                <a:solidFill>
                  <a:schemeClr val="tx1"/>
                </a:solidFill>
                <a:latin typeface="Rockwell" panose="02060603020205020403" pitchFamily="18" charset="77"/>
              </a:rPr>
              <a:t>Centros de los EE. UU. para el Control y la Prevención de Enfermedades </a:t>
            </a:r>
            <a:r>
              <a:rPr lang="es-ES" sz="1600" dirty="0"/>
              <a:t>(www.cdc.gov)</a:t>
            </a:r>
          </a:p>
          <a:p>
            <a:r>
              <a:rPr lang="es-ES" sz="1600" dirty="0" err="1"/>
              <a:t>Vaccines</a:t>
            </a:r>
            <a:r>
              <a:rPr lang="es-ES" sz="1600" dirty="0"/>
              <a:t> Do </a:t>
            </a:r>
            <a:r>
              <a:rPr lang="es-ES" sz="1600" dirty="0" err="1"/>
              <a:t>Not</a:t>
            </a:r>
            <a:r>
              <a:rPr lang="es-ES" sz="1600" dirty="0"/>
              <a:t> Cause </a:t>
            </a:r>
            <a:r>
              <a:rPr lang="es-ES" sz="1600" dirty="0" err="1"/>
              <a:t>Autism</a:t>
            </a:r>
            <a:r>
              <a:rPr lang="es-ES" sz="1600" dirty="0"/>
              <a:t> (Las vacunas no producen autismo) </a:t>
            </a:r>
            <a:r>
              <a:rPr lang="es-ES" sz="1600" u="sng" dirty="0">
                <a:hlinkClick r:id="rId7"/>
              </a:rPr>
              <a:t>https://www.cdc.gov/vaccinesafety/concerns/autism.htm</a:t>
            </a:r>
          </a:p>
        </p:txBody>
      </p:sp>
      <p:sp>
        <p:nvSpPr>
          <p:cNvPr id="2" name="Title 1">
            <a:extLst>
              <a:ext uri="{FF2B5EF4-FFF2-40B4-BE49-F238E27FC236}">
                <a16:creationId xmlns="" xmlns:a16="http://schemas.microsoft.com/office/drawing/2014/main" id="{95282666-2094-0843-B1F2-EC4296C3B371}"/>
              </a:ext>
            </a:extLst>
          </p:cNvPr>
          <p:cNvSpPr>
            <a:spLocks noGrp="1"/>
          </p:cNvSpPr>
          <p:nvPr>
            <p:ph type="title"/>
          </p:nvPr>
        </p:nvSpPr>
        <p:spPr>
          <a:xfrm>
            <a:off x="812800" y="975800"/>
            <a:ext cx="7156450" cy="1033271"/>
          </a:xfrm>
        </p:spPr>
        <p:txBody>
          <a:bodyPr anchor="t" anchorCtr="0"/>
          <a:lstStyle/>
          <a:p>
            <a:r>
              <a:rPr lang="es-ES" dirty="0"/>
              <a:t>MATERIAL ADICIONAL</a:t>
            </a:r>
          </a:p>
        </p:txBody>
      </p:sp>
    </p:spTree>
    <p:extLst>
      <p:ext uri="{BB962C8B-B14F-4D97-AF65-F5344CB8AC3E}">
        <p14:creationId xmlns:p14="http://schemas.microsoft.com/office/powerpoint/2010/main" val="22929780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5B0046-3358-E84A-AD70-20C216B58182}"/>
              </a:ext>
            </a:extLst>
          </p:cNvPr>
          <p:cNvSpPr>
            <a:spLocks noGrp="1"/>
          </p:cNvSpPr>
          <p:nvPr>
            <p:ph type="title"/>
          </p:nvPr>
        </p:nvSpPr>
        <p:spPr>
          <a:xfrm>
            <a:off x="500063" y="1069848"/>
            <a:ext cx="8399589" cy="1709984"/>
          </a:xfrm>
        </p:spPr>
        <p:txBody>
          <a:bodyPr anchor="t" anchorCtr="0">
            <a:noAutofit/>
          </a:bodyPr>
          <a:lstStyle/>
          <a:p>
            <a:r>
              <a:rPr lang="es-ES" sz="2800" dirty="0">
                <a:latin typeface="Rockwell" panose="02060603020205020403" pitchFamily="18" charset="77"/>
              </a:rPr>
              <a:t>LAS VACUNAS ERRADICAN ENFERMEDADES, PERO LA DISMINUCIÓN DE LA COBERTURA PONE EN PELIGRO LOS AVANCES LOGRADOS.</a:t>
            </a:r>
          </a:p>
        </p:txBody>
      </p:sp>
      <p:graphicFrame>
        <p:nvGraphicFramePr>
          <p:cNvPr id="4" name="Table 3">
            <a:extLst>
              <a:ext uri="{FF2B5EF4-FFF2-40B4-BE49-F238E27FC236}">
                <a16:creationId xmlns="" xmlns:a16="http://schemas.microsoft.com/office/drawing/2014/main" id="{57D93171-EB56-9A4A-B5D4-D688ECB82C47}"/>
              </a:ext>
            </a:extLst>
          </p:cNvPr>
          <p:cNvGraphicFramePr>
            <a:graphicFrameLocks noGrp="1"/>
          </p:cNvGraphicFramePr>
          <p:nvPr>
            <p:extLst>
              <p:ext uri="{D42A27DB-BD31-4B8C-83A1-F6EECF244321}">
                <p14:modId xmlns:p14="http://schemas.microsoft.com/office/powerpoint/2010/main" val="4245424726"/>
              </p:ext>
            </p:extLst>
          </p:nvPr>
        </p:nvGraphicFramePr>
        <p:xfrm>
          <a:off x="2400191" y="2931509"/>
          <a:ext cx="2108321" cy="1737360"/>
        </p:xfrm>
        <a:graphic>
          <a:graphicData uri="http://schemas.openxmlformats.org/drawingml/2006/table">
            <a:tbl>
              <a:tblPr firstRow="1" bandRow="1">
                <a:tableStyleId>{616DA210-FB5B-4158-B5E0-FEB733F419BA}</a:tableStyleId>
              </a:tblPr>
              <a:tblGrid>
                <a:gridCol w="2108321">
                  <a:extLst>
                    <a:ext uri="{9D8B030D-6E8A-4147-A177-3AD203B41FA5}">
                      <a16:colId xmlns="" xmlns:a16="http://schemas.microsoft.com/office/drawing/2014/main" val="3154164875"/>
                    </a:ext>
                  </a:extLst>
                </a:gridCol>
              </a:tblGrid>
              <a:tr h="545083">
                <a:tc>
                  <a:txBody>
                    <a:bodyPr/>
                    <a:lstStyle/>
                    <a:p>
                      <a:r>
                        <a:rPr lang="es-ES" b="0" dirty="0">
                          <a:solidFill>
                            <a:srgbClr val="6B6B6B"/>
                          </a:solidFill>
                          <a:latin typeface="Arial" panose="020B0604020202020204" pitchFamily="34" charset="0"/>
                          <a:cs typeface="Arial" panose="020B0604020202020204" pitchFamily="34" charset="0"/>
                        </a:rPr>
                        <a:t>La vacunación redujo el </a:t>
                      </a:r>
                      <a:r>
                        <a:rPr lang="es-ES" b="0" dirty="0" err="1">
                          <a:solidFill>
                            <a:srgbClr val="6B6B6B"/>
                          </a:solidFill>
                          <a:latin typeface="Arial" panose="020B0604020202020204" pitchFamily="34" charset="0"/>
                          <a:cs typeface="Arial" panose="020B0604020202020204" pitchFamily="34" charset="0"/>
                        </a:rPr>
                        <a:t>poliovirus</a:t>
                      </a:r>
                      <a:r>
                        <a:rPr lang="es-ES" b="0" dirty="0">
                          <a:solidFill>
                            <a:srgbClr val="6B6B6B"/>
                          </a:solidFill>
                          <a:latin typeface="Arial" panose="020B0604020202020204" pitchFamily="34" charset="0"/>
                          <a:cs typeface="Arial" panose="020B0604020202020204" pitchFamily="34" charset="0"/>
                        </a:rPr>
                        <a:t> salvaje en más de</a:t>
                      </a:r>
                    </a:p>
                    <a:p>
                      <a:endParaRPr lang="en-US" b="0" dirty="0">
                        <a:solidFill>
                          <a:srgbClr val="6B6B6B"/>
                        </a:solidFill>
                        <a:latin typeface="Arial" panose="020B0604020202020204" pitchFamily="34" charset="0"/>
                        <a:cs typeface="Arial" panose="020B0604020202020204" pitchFamily="34" charset="0"/>
                      </a:endParaRPr>
                    </a:p>
                    <a:p>
                      <a:endParaRPr lang="en-US" b="0" dirty="0">
                        <a:solidFill>
                          <a:srgbClr val="6B6B6B"/>
                        </a:solidFill>
                        <a:latin typeface="Arial" panose="020B0604020202020204" pitchFamily="34" charset="0"/>
                        <a:cs typeface="Arial" panose="020B0604020202020204" pitchFamily="34" charset="0"/>
                      </a:endParaRPr>
                    </a:p>
                  </a:txBody>
                  <a:tcPr marL="182880">
                    <a:lnL w="28575" cap="flat" cmpd="sng" algn="ctr">
                      <a:solidFill>
                        <a:srgbClr val="3F5E9D"/>
                      </a:solidFill>
                      <a:prstDash val="solid"/>
                      <a:round/>
                      <a:headEnd type="none" w="med" len="med"/>
                      <a:tailEnd type="none" w="med" len="med"/>
                    </a:lnL>
                    <a:lnR w="12700" cmpd="sng">
                      <a:noFill/>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415533139"/>
                  </a:ext>
                </a:extLst>
              </a:tr>
            </a:tbl>
          </a:graphicData>
        </a:graphic>
      </p:graphicFrame>
      <p:graphicFrame>
        <p:nvGraphicFramePr>
          <p:cNvPr id="5" name="Table 4">
            <a:extLst>
              <a:ext uri="{FF2B5EF4-FFF2-40B4-BE49-F238E27FC236}">
                <a16:creationId xmlns="" xmlns:a16="http://schemas.microsoft.com/office/drawing/2014/main" id="{3A6E6F9B-B6A2-CF4D-AA5E-CBC91F9319EC}"/>
              </a:ext>
            </a:extLst>
          </p:cNvPr>
          <p:cNvGraphicFramePr>
            <a:graphicFrameLocks noGrp="1"/>
          </p:cNvGraphicFramePr>
          <p:nvPr>
            <p:extLst>
              <p:ext uri="{D42A27DB-BD31-4B8C-83A1-F6EECF244321}">
                <p14:modId xmlns:p14="http://schemas.microsoft.com/office/powerpoint/2010/main" val="3308706853"/>
              </p:ext>
            </p:extLst>
          </p:nvPr>
        </p:nvGraphicFramePr>
        <p:xfrm>
          <a:off x="254328" y="3247148"/>
          <a:ext cx="1953151" cy="1737360"/>
        </p:xfrm>
        <a:graphic>
          <a:graphicData uri="http://schemas.openxmlformats.org/drawingml/2006/table">
            <a:tbl>
              <a:tblPr firstRow="1" bandRow="1">
                <a:tableStyleId>{616DA210-FB5B-4158-B5E0-FEB733F419BA}</a:tableStyleId>
              </a:tblPr>
              <a:tblGrid>
                <a:gridCol w="1953151">
                  <a:extLst>
                    <a:ext uri="{9D8B030D-6E8A-4147-A177-3AD203B41FA5}">
                      <a16:colId xmlns="" xmlns:a16="http://schemas.microsoft.com/office/drawing/2014/main" val="3154164875"/>
                    </a:ext>
                  </a:extLst>
                </a:gridCol>
              </a:tblGrid>
              <a:tr h="545083">
                <a:tc>
                  <a:txBody>
                    <a:bodyPr/>
                    <a:lstStyle/>
                    <a:p>
                      <a:endParaRPr lang="en-US" b="0" dirty="0">
                        <a:solidFill>
                          <a:srgbClr val="6B6B6B"/>
                        </a:solidFill>
                        <a:latin typeface="Arial" panose="020B0604020202020204" pitchFamily="34" charset="0"/>
                        <a:cs typeface="Arial" panose="020B0604020202020204" pitchFamily="34" charset="0"/>
                      </a:endParaRPr>
                    </a:p>
                    <a:p>
                      <a:endParaRPr lang="en-US" b="0" dirty="0">
                        <a:solidFill>
                          <a:srgbClr val="6B6B6B"/>
                        </a:solidFill>
                        <a:latin typeface="Arial" panose="020B0604020202020204" pitchFamily="34" charset="0"/>
                        <a:cs typeface="Arial" panose="020B0604020202020204" pitchFamily="34" charset="0"/>
                      </a:endParaRPr>
                    </a:p>
                    <a:p>
                      <a:endParaRPr lang="en-US" b="0" dirty="0">
                        <a:solidFill>
                          <a:srgbClr val="6B6B6B"/>
                        </a:solidFill>
                        <a:latin typeface="Arial" panose="020B0604020202020204" pitchFamily="34" charset="0"/>
                        <a:cs typeface="Arial" panose="020B0604020202020204" pitchFamily="34" charset="0"/>
                      </a:endParaRPr>
                    </a:p>
                    <a:p>
                      <a:r>
                        <a:rPr lang="es-ES" b="0" dirty="0">
                          <a:solidFill>
                            <a:srgbClr val="6B6B6B"/>
                          </a:solidFill>
                          <a:latin typeface="Arial" panose="020B0604020202020204" pitchFamily="34" charset="0"/>
                          <a:cs typeface="Arial" panose="020B0604020202020204" pitchFamily="34" charset="0"/>
                        </a:rPr>
                        <a:t>La vacunación erradicó la </a:t>
                      </a:r>
                      <a:r>
                        <a:rPr lang="es-ES" b="0" dirty="0" smtClean="0">
                          <a:solidFill>
                            <a:srgbClr val="6B6B6B"/>
                          </a:solidFill>
                          <a:latin typeface="Arial" panose="020B0604020202020204" pitchFamily="34" charset="0"/>
                          <a:cs typeface="Arial" panose="020B0604020202020204" pitchFamily="34" charset="0"/>
                        </a:rPr>
                        <a:t>viruela</a:t>
                      </a:r>
                      <a:endParaRPr lang="es-ES" b="0" dirty="0">
                        <a:solidFill>
                          <a:srgbClr val="6B6B6B"/>
                        </a:solidFill>
                        <a:latin typeface="Arial" panose="020B0604020202020204" pitchFamily="34" charset="0"/>
                        <a:cs typeface="Arial" panose="020B0604020202020204" pitchFamily="34" charset="0"/>
                      </a:endParaRPr>
                    </a:p>
                  </a:txBody>
                  <a:tcPr marL="182880">
                    <a:lnL w="28575" cap="flat" cmpd="sng" algn="ctr">
                      <a:solidFill>
                        <a:srgbClr val="3F5E9D"/>
                      </a:solidFill>
                      <a:prstDash val="solid"/>
                      <a:round/>
                      <a:headEnd type="none" w="med" len="med"/>
                      <a:tailEnd type="none" w="med" len="med"/>
                    </a:lnL>
                    <a:lnR w="12700" cmpd="sng">
                      <a:noFill/>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415533139"/>
                  </a:ext>
                </a:extLst>
              </a:tr>
            </a:tbl>
          </a:graphicData>
        </a:graphic>
      </p:graphicFrame>
      <p:graphicFrame>
        <p:nvGraphicFramePr>
          <p:cNvPr id="6" name="Table 5">
            <a:extLst>
              <a:ext uri="{FF2B5EF4-FFF2-40B4-BE49-F238E27FC236}">
                <a16:creationId xmlns="" xmlns:a16="http://schemas.microsoft.com/office/drawing/2014/main" id="{52C92EDD-7A45-4B47-9A8D-91F93E836281}"/>
              </a:ext>
            </a:extLst>
          </p:cNvPr>
          <p:cNvGraphicFramePr>
            <a:graphicFrameLocks noGrp="1"/>
          </p:cNvGraphicFramePr>
          <p:nvPr>
            <p:extLst>
              <p:ext uri="{D42A27DB-BD31-4B8C-83A1-F6EECF244321}">
                <p14:modId xmlns:p14="http://schemas.microsoft.com/office/powerpoint/2010/main" val="4075331238"/>
              </p:ext>
            </p:extLst>
          </p:nvPr>
        </p:nvGraphicFramePr>
        <p:xfrm>
          <a:off x="4508512" y="2931509"/>
          <a:ext cx="1953151" cy="3108960"/>
        </p:xfrm>
        <a:graphic>
          <a:graphicData uri="http://schemas.openxmlformats.org/drawingml/2006/table">
            <a:tbl>
              <a:tblPr firstRow="1" bandRow="1">
                <a:tableStyleId>{616DA210-FB5B-4158-B5E0-FEB733F419BA}</a:tableStyleId>
              </a:tblPr>
              <a:tblGrid>
                <a:gridCol w="1953151">
                  <a:extLst>
                    <a:ext uri="{9D8B030D-6E8A-4147-A177-3AD203B41FA5}">
                      <a16:colId xmlns="" xmlns:a16="http://schemas.microsoft.com/office/drawing/2014/main" val="3154164875"/>
                    </a:ext>
                  </a:extLst>
                </a:gridCol>
              </a:tblGrid>
              <a:tr h="3026827">
                <a:tc>
                  <a:txBody>
                    <a:bodyPr/>
                    <a:lstStyle/>
                    <a:p>
                      <a:endParaRPr lang="en-US" b="0" dirty="0" smtClean="0">
                        <a:solidFill>
                          <a:srgbClr val="6B6B6B"/>
                        </a:solidFill>
                        <a:latin typeface="Arial" panose="020B0604020202020204" pitchFamily="34" charset="0"/>
                        <a:cs typeface="Arial" panose="020B0604020202020204" pitchFamily="34" charset="0"/>
                      </a:endParaRPr>
                    </a:p>
                    <a:p>
                      <a:endParaRPr lang="en-US" b="0" dirty="0" smtClean="0">
                        <a:solidFill>
                          <a:srgbClr val="6B6B6B"/>
                        </a:solidFill>
                        <a:latin typeface="Arial" panose="020B0604020202020204" pitchFamily="34" charset="0"/>
                        <a:cs typeface="Arial" panose="020B0604020202020204" pitchFamily="34" charset="0"/>
                      </a:endParaRPr>
                    </a:p>
                    <a:p>
                      <a:endParaRPr lang="en-US" b="0" dirty="0" smtClean="0">
                        <a:solidFill>
                          <a:srgbClr val="6B6B6B"/>
                        </a:solidFill>
                        <a:latin typeface="Arial" panose="020B0604020202020204" pitchFamily="34" charset="0"/>
                        <a:cs typeface="Arial" panose="020B0604020202020204" pitchFamily="34" charset="0"/>
                      </a:endParaRPr>
                    </a:p>
                    <a:p>
                      <a:endParaRPr lang="en-US" b="0" dirty="0" smtClean="0">
                        <a:solidFill>
                          <a:srgbClr val="6B6B6B"/>
                        </a:solidFill>
                        <a:latin typeface="Arial" panose="020B0604020202020204" pitchFamily="34" charset="0"/>
                        <a:cs typeface="Arial" panose="020B0604020202020204" pitchFamily="34" charset="0"/>
                      </a:endParaRPr>
                    </a:p>
                    <a:p>
                      <a:endParaRPr lang="en-US" b="0" dirty="0" smtClean="0">
                        <a:solidFill>
                          <a:srgbClr val="6B6B6B"/>
                        </a:solidFill>
                        <a:latin typeface="Arial" panose="020B0604020202020204" pitchFamily="34" charset="0"/>
                        <a:cs typeface="Arial" panose="020B0604020202020204" pitchFamily="34" charset="0"/>
                      </a:endParaRPr>
                    </a:p>
                    <a:p>
                      <a:endParaRPr lang="en-US" b="0" dirty="0">
                        <a:solidFill>
                          <a:srgbClr val="6B6B6B"/>
                        </a:solidFill>
                        <a:latin typeface="Arial" panose="020B0604020202020204" pitchFamily="34" charset="0"/>
                        <a:cs typeface="Arial" panose="020B0604020202020204" pitchFamily="34" charset="0"/>
                      </a:endParaRPr>
                    </a:p>
                    <a:p>
                      <a:r>
                        <a:rPr lang="es-ES" b="0" dirty="0">
                          <a:solidFill>
                            <a:srgbClr val="6B6B6B"/>
                          </a:solidFill>
                          <a:latin typeface="Arial" panose="020B0604020202020204" pitchFamily="34" charset="0"/>
                          <a:cs typeface="Arial" panose="020B0604020202020204" pitchFamily="34" charset="0"/>
                        </a:rPr>
                        <a:t>La cobertura mundial de vacunación se ha estancado en 86</a:t>
                      </a:r>
                      <a:r>
                        <a:rPr lang="es-ES" b="0" dirty="0" smtClean="0">
                          <a:solidFill>
                            <a:srgbClr val="6B6B6B"/>
                          </a:solidFill>
                          <a:latin typeface="Arial" panose="020B0604020202020204" pitchFamily="34" charset="0"/>
                          <a:cs typeface="Arial" panose="020B0604020202020204" pitchFamily="34" charset="0"/>
                        </a:rPr>
                        <a:t>%</a:t>
                      </a:r>
                      <a:endParaRPr lang="es-ES" b="0" dirty="0">
                        <a:solidFill>
                          <a:srgbClr val="6B6B6B"/>
                        </a:solidFill>
                        <a:latin typeface="Arial" panose="020B0604020202020204" pitchFamily="34" charset="0"/>
                        <a:cs typeface="Arial" panose="020B0604020202020204" pitchFamily="34" charset="0"/>
                      </a:endParaRPr>
                    </a:p>
                  </a:txBody>
                  <a:tcPr marL="182880">
                    <a:lnL w="28575" cap="flat" cmpd="sng" algn="ctr">
                      <a:solidFill>
                        <a:srgbClr val="3F5E9D"/>
                      </a:solidFill>
                      <a:prstDash val="solid"/>
                      <a:round/>
                      <a:headEnd type="none" w="med" len="med"/>
                      <a:tailEnd type="none" w="med" len="med"/>
                    </a:lnL>
                    <a:lnR w="12700" cmpd="sng">
                      <a:noFill/>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415533139"/>
                  </a:ext>
                </a:extLst>
              </a:tr>
            </a:tbl>
          </a:graphicData>
        </a:graphic>
      </p:graphicFrame>
      <p:graphicFrame>
        <p:nvGraphicFramePr>
          <p:cNvPr id="7" name="Table 6">
            <a:extLst>
              <a:ext uri="{FF2B5EF4-FFF2-40B4-BE49-F238E27FC236}">
                <a16:creationId xmlns="" xmlns:a16="http://schemas.microsoft.com/office/drawing/2014/main" id="{D9978550-632B-9448-97EA-4CD530754C27}"/>
              </a:ext>
            </a:extLst>
          </p:cNvPr>
          <p:cNvGraphicFramePr>
            <a:graphicFrameLocks noGrp="1"/>
          </p:cNvGraphicFramePr>
          <p:nvPr>
            <p:extLst>
              <p:ext uri="{D42A27DB-BD31-4B8C-83A1-F6EECF244321}">
                <p14:modId xmlns:p14="http://schemas.microsoft.com/office/powerpoint/2010/main" val="3038278522"/>
              </p:ext>
            </p:extLst>
          </p:nvPr>
        </p:nvGraphicFramePr>
        <p:xfrm>
          <a:off x="6735425" y="2520029"/>
          <a:ext cx="2154247" cy="2560320"/>
        </p:xfrm>
        <a:graphic>
          <a:graphicData uri="http://schemas.openxmlformats.org/drawingml/2006/table">
            <a:tbl>
              <a:tblPr firstRow="1" bandRow="1">
                <a:tableStyleId>{616DA210-FB5B-4158-B5E0-FEB733F419BA}</a:tableStyleId>
              </a:tblPr>
              <a:tblGrid>
                <a:gridCol w="2154247">
                  <a:extLst>
                    <a:ext uri="{9D8B030D-6E8A-4147-A177-3AD203B41FA5}">
                      <a16:colId xmlns="" xmlns:a16="http://schemas.microsoft.com/office/drawing/2014/main" val="3154164875"/>
                    </a:ext>
                  </a:extLst>
                </a:gridCol>
              </a:tblGrid>
              <a:tr h="545083">
                <a:tc>
                  <a:txBody>
                    <a:bodyPr/>
                    <a:lstStyle/>
                    <a:p>
                      <a:r>
                        <a:rPr lang="es-ES" b="0" dirty="0">
                          <a:solidFill>
                            <a:srgbClr val="6B6B6B"/>
                          </a:solidFill>
                          <a:latin typeface="Arial" panose="020B0604020202020204" pitchFamily="34" charset="0"/>
                          <a:cs typeface="Arial" panose="020B0604020202020204" pitchFamily="34" charset="0"/>
                        </a:rPr>
                        <a:t>En 2017, grandes brotes de sarampión afectaron a 1 de cada 4 países </a:t>
                      </a:r>
                      <a:r>
                        <a:rPr lang="es-ES" b="0" dirty="0" smtClean="0">
                          <a:solidFill>
                            <a:srgbClr val="6B6B6B"/>
                          </a:solidFill>
                          <a:latin typeface="Arial" panose="020B0604020202020204" pitchFamily="34" charset="0"/>
                          <a:cs typeface="Arial" panose="020B0604020202020204" pitchFamily="34" charset="0"/>
                        </a:rPr>
                        <a:t>europeos</a:t>
                      </a:r>
                      <a:endParaRPr lang="es-ES" b="0" dirty="0">
                        <a:solidFill>
                          <a:srgbClr val="6B6B6B"/>
                        </a:solidFill>
                        <a:latin typeface="Arial" panose="020B0604020202020204" pitchFamily="34" charset="0"/>
                        <a:cs typeface="Arial" panose="020B0604020202020204" pitchFamily="34" charset="0"/>
                      </a:endParaRPr>
                    </a:p>
                    <a:p>
                      <a:endParaRPr lang="en-US" b="0" dirty="0">
                        <a:solidFill>
                          <a:srgbClr val="6B6B6B"/>
                        </a:solidFill>
                        <a:latin typeface="Arial" panose="020B0604020202020204" pitchFamily="34" charset="0"/>
                        <a:cs typeface="Arial" panose="020B0604020202020204" pitchFamily="34" charset="0"/>
                      </a:endParaRPr>
                    </a:p>
                    <a:p>
                      <a:endParaRPr lang="en-US" b="0" dirty="0">
                        <a:solidFill>
                          <a:srgbClr val="6B6B6B"/>
                        </a:solidFill>
                        <a:latin typeface="Arial" panose="020B0604020202020204" pitchFamily="34" charset="0"/>
                        <a:cs typeface="Arial" panose="020B0604020202020204" pitchFamily="34" charset="0"/>
                      </a:endParaRPr>
                    </a:p>
                    <a:p>
                      <a:endParaRPr lang="en-US" b="0" dirty="0">
                        <a:solidFill>
                          <a:srgbClr val="6B6B6B"/>
                        </a:solidFill>
                        <a:latin typeface="Arial" panose="020B0604020202020204" pitchFamily="34" charset="0"/>
                        <a:cs typeface="Arial" panose="020B0604020202020204" pitchFamily="34" charset="0"/>
                      </a:endParaRPr>
                    </a:p>
                  </a:txBody>
                  <a:tcPr marL="182880">
                    <a:lnL w="28575" cap="flat" cmpd="sng" algn="ctr">
                      <a:solidFill>
                        <a:srgbClr val="3F5E9D"/>
                      </a:solidFill>
                      <a:prstDash val="solid"/>
                      <a:round/>
                      <a:headEnd type="none" w="med" len="med"/>
                      <a:tailEnd type="none" w="med" len="med"/>
                    </a:lnL>
                    <a:lnR w="12700" cmpd="sng">
                      <a:noFill/>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415533139"/>
                  </a:ext>
                </a:extLst>
              </a:tr>
            </a:tbl>
          </a:graphicData>
        </a:graphic>
      </p:graphicFrame>
      <p:pic>
        <p:nvPicPr>
          <p:cNvPr id="9" name="Picture 8">
            <a:extLst>
              <a:ext uri="{FF2B5EF4-FFF2-40B4-BE49-F238E27FC236}">
                <a16:creationId xmlns="" xmlns:a16="http://schemas.microsoft.com/office/drawing/2014/main" id="{32E14D01-6099-8E40-AB18-075C9328C678}"/>
              </a:ext>
            </a:extLst>
          </p:cNvPr>
          <p:cNvPicPr>
            <a:picLocks noChangeAspect="1"/>
          </p:cNvPicPr>
          <p:nvPr/>
        </p:nvPicPr>
        <p:blipFill>
          <a:blip r:embed="rId3"/>
          <a:stretch>
            <a:fillRect/>
          </a:stretch>
        </p:blipFill>
        <p:spPr>
          <a:xfrm>
            <a:off x="433206" y="3038172"/>
            <a:ext cx="1146212" cy="982468"/>
          </a:xfrm>
          <a:prstGeom prst="rect">
            <a:avLst/>
          </a:prstGeom>
        </p:spPr>
      </p:pic>
      <p:sp>
        <p:nvSpPr>
          <p:cNvPr id="10" name="TextBox 9">
            <a:extLst>
              <a:ext uri="{FF2B5EF4-FFF2-40B4-BE49-F238E27FC236}">
                <a16:creationId xmlns="" xmlns:a16="http://schemas.microsoft.com/office/drawing/2014/main" id="{68E0C2BF-5A7D-224E-95E1-8C74A9F34549}"/>
              </a:ext>
            </a:extLst>
          </p:cNvPr>
          <p:cNvSpPr txBox="1"/>
          <p:nvPr/>
        </p:nvSpPr>
        <p:spPr>
          <a:xfrm>
            <a:off x="2507424" y="4143665"/>
            <a:ext cx="1526649" cy="769441"/>
          </a:xfrm>
          <a:prstGeom prst="rect">
            <a:avLst/>
          </a:prstGeom>
          <a:noFill/>
        </p:spPr>
        <p:txBody>
          <a:bodyPr wrap="square" rtlCol="0">
            <a:spAutoFit/>
          </a:bodyPr>
          <a:lstStyle/>
          <a:p>
            <a:r>
              <a:rPr lang="es-ES" sz="4400" b="1">
                <a:solidFill>
                  <a:srgbClr val="E07004"/>
                </a:solidFill>
                <a:latin typeface="Arial Black" panose="020B0604020202020204" pitchFamily="34" charset="0"/>
                <a:cs typeface="Arial Black" panose="020B0604020202020204" pitchFamily="34" charset="0"/>
              </a:rPr>
              <a:t>99%</a:t>
            </a:r>
          </a:p>
        </p:txBody>
      </p:sp>
      <p:pic>
        <p:nvPicPr>
          <p:cNvPr id="8" name="Picture 7">
            <a:extLst>
              <a:ext uri="{FF2B5EF4-FFF2-40B4-BE49-F238E27FC236}">
                <a16:creationId xmlns="" xmlns:a16="http://schemas.microsoft.com/office/drawing/2014/main" id="{2AC4B34F-A472-1249-BAC8-23CF845B5B00}"/>
              </a:ext>
            </a:extLst>
          </p:cNvPr>
          <p:cNvPicPr>
            <a:picLocks noChangeAspect="1"/>
          </p:cNvPicPr>
          <p:nvPr/>
        </p:nvPicPr>
        <p:blipFill>
          <a:blip r:embed="rId4"/>
          <a:stretch>
            <a:fillRect/>
          </a:stretch>
        </p:blipFill>
        <p:spPr>
          <a:xfrm>
            <a:off x="4648718" y="2932233"/>
            <a:ext cx="1485746" cy="1485746"/>
          </a:xfrm>
          <a:prstGeom prst="rect">
            <a:avLst/>
          </a:prstGeom>
        </p:spPr>
      </p:pic>
      <p:sp>
        <p:nvSpPr>
          <p:cNvPr id="11" name="TextBox 10">
            <a:extLst>
              <a:ext uri="{FF2B5EF4-FFF2-40B4-BE49-F238E27FC236}">
                <a16:creationId xmlns="" xmlns:a16="http://schemas.microsoft.com/office/drawing/2014/main" id="{26A47114-EA10-D04F-9FAB-DDAD06CA09B4}"/>
              </a:ext>
            </a:extLst>
          </p:cNvPr>
          <p:cNvSpPr txBox="1"/>
          <p:nvPr/>
        </p:nvSpPr>
        <p:spPr>
          <a:xfrm>
            <a:off x="4914447" y="3448839"/>
            <a:ext cx="954740" cy="492443"/>
          </a:xfrm>
          <a:prstGeom prst="rect">
            <a:avLst/>
          </a:prstGeom>
          <a:noFill/>
        </p:spPr>
        <p:txBody>
          <a:bodyPr wrap="square" rtlCol="0">
            <a:spAutoFit/>
          </a:bodyPr>
          <a:lstStyle/>
          <a:p>
            <a:r>
              <a:rPr lang="es-ES" sz="2600" b="1">
                <a:solidFill>
                  <a:srgbClr val="3E5E9F"/>
                </a:solidFill>
                <a:latin typeface="Arial Black" panose="020B0604020202020204" pitchFamily="34" charset="0"/>
                <a:cs typeface="Arial Black" panose="020B0604020202020204" pitchFamily="34" charset="0"/>
              </a:rPr>
              <a:t>86%</a:t>
            </a:r>
          </a:p>
        </p:txBody>
      </p:sp>
      <p:pic>
        <p:nvPicPr>
          <p:cNvPr id="13" name="Picture 12">
            <a:extLst>
              <a:ext uri="{FF2B5EF4-FFF2-40B4-BE49-F238E27FC236}">
                <a16:creationId xmlns="" xmlns:a16="http://schemas.microsoft.com/office/drawing/2014/main" id="{626E66C4-6CB7-B34C-B1F8-0E50A9FD6E5B}"/>
              </a:ext>
            </a:extLst>
          </p:cNvPr>
          <p:cNvPicPr>
            <a:picLocks noChangeAspect="1"/>
          </p:cNvPicPr>
          <p:nvPr/>
        </p:nvPicPr>
        <p:blipFill>
          <a:blip r:embed="rId5"/>
          <a:stretch>
            <a:fillRect/>
          </a:stretch>
        </p:blipFill>
        <p:spPr>
          <a:xfrm>
            <a:off x="6949438" y="4237939"/>
            <a:ext cx="1460271" cy="790264"/>
          </a:xfrm>
          <a:prstGeom prst="rect">
            <a:avLst/>
          </a:prstGeom>
        </p:spPr>
      </p:pic>
    </p:spTree>
    <p:extLst>
      <p:ext uri="{BB962C8B-B14F-4D97-AF65-F5344CB8AC3E}">
        <p14:creationId xmlns:p14="http://schemas.microsoft.com/office/powerpoint/2010/main" val="41570669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 xmlns:a16="http://schemas.microsoft.com/office/drawing/2014/main" id="{84A3697D-341B-3441-B6FC-F9E97EF5F2D8}"/>
              </a:ext>
            </a:extLst>
          </p:cNvPr>
          <p:cNvPicPr>
            <a:picLocks noChangeAspect="1"/>
          </p:cNvPicPr>
          <p:nvPr/>
        </p:nvPicPr>
        <p:blipFill>
          <a:blip r:embed="rId3"/>
          <a:stretch>
            <a:fillRect/>
          </a:stretch>
        </p:blipFill>
        <p:spPr>
          <a:xfrm rot="10800000">
            <a:off x="909682" y="5790692"/>
            <a:ext cx="1472220" cy="1069001"/>
          </a:xfrm>
          <a:prstGeom prst="rect">
            <a:avLst/>
          </a:prstGeom>
        </p:spPr>
      </p:pic>
      <p:sp>
        <p:nvSpPr>
          <p:cNvPr id="2" name="Title 1">
            <a:extLst>
              <a:ext uri="{FF2B5EF4-FFF2-40B4-BE49-F238E27FC236}">
                <a16:creationId xmlns="" xmlns:a16="http://schemas.microsoft.com/office/drawing/2014/main" id="{786882A8-A5C9-4C41-9512-A72189D5E947}"/>
              </a:ext>
            </a:extLst>
          </p:cNvPr>
          <p:cNvSpPr>
            <a:spLocks noGrp="1"/>
          </p:cNvSpPr>
          <p:nvPr>
            <p:ph type="title"/>
          </p:nvPr>
        </p:nvSpPr>
        <p:spPr>
          <a:xfrm>
            <a:off x="812800" y="1069849"/>
            <a:ext cx="7156450" cy="542136"/>
          </a:xfrm>
        </p:spPr>
        <p:txBody>
          <a:bodyPr anchor="t" anchorCtr="0">
            <a:normAutofit fontScale="90000"/>
          </a:bodyPr>
          <a:lstStyle/>
          <a:p>
            <a:r>
              <a:rPr lang="es-ES"/>
              <a:t>CÓMO FUNCIONAN LAS VACUNAS </a:t>
            </a:r>
          </a:p>
        </p:txBody>
      </p:sp>
      <p:sp>
        <p:nvSpPr>
          <p:cNvPr id="3" name="Content Placeholder 2">
            <a:extLst>
              <a:ext uri="{FF2B5EF4-FFF2-40B4-BE49-F238E27FC236}">
                <a16:creationId xmlns="" xmlns:a16="http://schemas.microsoft.com/office/drawing/2014/main" id="{725A9A19-8AAB-594A-8F94-B9FB871767EB}"/>
              </a:ext>
            </a:extLst>
          </p:cNvPr>
          <p:cNvSpPr>
            <a:spLocks noGrp="1"/>
          </p:cNvSpPr>
          <p:nvPr>
            <p:ph idx="1"/>
          </p:nvPr>
        </p:nvSpPr>
        <p:spPr>
          <a:xfrm>
            <a:off x="917519" y="4300805"/>
            <a:ext cx="2468880" cy="1828800"/>
          </a:xfrm>
        </p:spPr>
        <p:txBody>
          <a:bodyPr>
            <a:normAutofit/>
          </a:bodyPr>
          <a:lstStyle/>
          <a:p>
            <a:pPr marL="0" lvl="0" indent="0">
              <a:buNone/>
            </a:pPr>
            <a:r>
              <a:rPr lang="es-ES" sz="1800" dirty="0"/>
              <a:t>El cuerpo está expuesto a un agente patógeno debilitado o </a:t>
            </a:r>
            <a:r>
              <a:rPr lang="es-ES" sz="1800" dirty="0" smtClean="0"/>
              <a:t>inactivado</a:t>
            </a:r>
            <a:endParaRPr lang="es-ES" sz="1800" dirty="0"/>
          </a:p>
        </p:txBody>
      </p:sp>
      <p:sp>
        <p:nvSpPr>
          <p:cNvPr id="8" name="Content Placeholder 2">
            <a:extLst>
              <a:ext uri="{FF2B5EF4-FFF2-40B4-BE49-F238E27FC236}">
                <a16:creationId xmlns="" xmlns:a16="http://schemas.microsoft.com/office/drawing/2014/main" id="{53702DF4-ECA2-9B49-A1DC-9763DEE397A1}"/>
              </a:ext>
            </a:extLst>
          </p:cNvPr>
          <p:cNvSpPr txBox="1">
            <a:spLocks/>
          </p:cNvSpPr>
          <p:nvPr/>
        </p:nvSpPr>
        <p:spPr>
          <a:xfrm>
            <a:off x="3637662" y="4300805"/>
            <a:ext cx="2041244" cy="1828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E07004"/>
              </a:buClr>
              <a:buFont typeface="Arial" panose="020B0604020202020204" pitchFamily="34" charset="0"/>
              <a:buChar char="•"/>
              <a:defRPr sz="2800" kern="1200">
                <a:solidFill>
                  <a:srgbClr val="6B6B6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07004"/>
              </a:buClr>
              <a:buFont typeface="Arial" panose="020B0604020202020204" pitchFamily="34" charset="0"/>
              <a:buChar char="•"/>
              <a:defRPr sz="2400" kern="1200">
                <a:solidFill>
                  <a:srgbClr val="6B6B6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07004"/>
              </a:buClr>
              <a:buFont typeface="Arial" panose="020B0604020202020204" pitchFamily="34" charset="0"/>
              <a:buChar char="•"/>
              <a:defRPr sz="2000" kern="1200">
                <a:solidFill>
                  <a:srgbClr val="6B6B6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07004"/>
              </a:buClr>
              <a:buFont typeface="Arial" panose="020B0604020202020204" pitchFamily="34" charset="0"/>
              <a:buChar char="•"/>
              <a:defRPr sz="1800" kern="1200">
                <a:solidFill>
                  <a:srgbClr val="6B6B6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07004"/>
              </a:buClr>
              <a:buFont typeface="Arial" panose="020B0604020202020204" pitchFamily="34" charset="0"/>
              <a:buChar char="•"/>
              <a:defRPr sz="1800" kern="1200">
                <a:solidFill>
                  <a:srgbClr val="6B6B6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1800" dirty="0"/>
              <a:t>Las células inmunitarias del cuerpo producen anticuerpos para atacar al agente </a:t>
            </a:r>
            <a:r>
              <a:rPr lang="es-ES" sz="1800" dirty="0" smtClean="0"/>
              <a:t>patógeno</a:t>
            </a:r>
            <a:endParaRPr lang="es-ES" sz="1800" dirty="0"/>
          </a:p>
        </p:txBody>
      </p:sp>
      <p:sp>
        <p:nvSpPr>
          <p:cNvPr id="9" name="Content Placeholder 2">
            <a:extLst>
              <a:ext uri="{FF2B5EF4-FFF2-40B4-BE49-F238E27FC236}">
                <a16:creationId xmlns="" xmlns:a16="http://schemas.microsoft.com/office/drawing/2014/main" id="{20AD52DE-B30D-494A-909F-3116A1F8C327}"/>
              </a:ext>
            </a:extLst>
          </p:cNvPr>
          <p:cNvSpPr txBox="1">
            <a:spLocks/>
          </p:cNvSpPr>
          <p:nvPr/>
        </p:nvSpPr>
        <p:spPr>
          <a:xfrm>
            <a:off x="6414086" y="4300805"/>
            <a:ext cx="2084547" cy="1828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E07004"/>
              </a:buClr>
              <a:buFont typeface="Arial" panose="020B0604020202020204" pitchFamily="34" charset="0"/>
              <a:buChar char="•"/>
              <a:defRPr sz="2800" kern="1200">
                <a:solidFill>
                  <a:srgbClr val="6B6B6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07004"/>
              </a:buClr>
              <a:buFont typeface="Arial" panose="020B0604020202020204" pitchFamily="34" charset="0"/>
              <a:buChar char="•"/>
              <a:defRPr sz="2400" kern="1200">
                <a:solidFill>
                  <a:srgbClr val="6B6B6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07004"/>
              </a:buClr>
              <a:buFont typeface="Arial" panose="020B0604020202020204" pitchFamily="34" charset="0"/>
              <a:buChar char="•"/>
              <a:defRPr sz="2000" kern="1200">
                <a:solidFill>
                  <a:srgbClr val="6B6B6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07004"/>
              </a:buClr>
              <a:buFont typeface="Arial" panose="020B0604020202020204" pitchFamily="34" charset="0"/>
              <a:buChar char="•"/>
              <a:defRPr sz="1800" kern="1200">
                <a:solidFill>
                  <a:srgbClr val="6B6B6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07004"/>
              </a:buClr>
              <a:buFont typeface="Arial" panose="020B0604020202020204" pitchFamily="34" charset="0"/>
              <a:buChar char="•"/>
              <a:defRPr sz="1800" kern="1200">
                <a:solidFill>
                  <a:srgbClr val="6B6B6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1800" dirty="0"/>
              <a:t>Si el cuerpo está expuesto al agente patógeno una vez más, el cuerpo estará preparado con </a:t>
            </a:r>
            <a:r>
              <a:rPr lang="es-ES" sz="1800" dirty="0" smtClean="0"/>
              <a:t>anticuerpos</a:t>
            </a:r>
            <a:endParaRPr lang="es-ES" sz="1800" dirty="0"/>
          </a:p>
        </p:txBody>
      </p:sp>
      <p:cxnSp>
        <p:nvCxnSpPr>
          <p:cNvPr id="11" name="Straight Connector 10">
            <a:extLst>
              <a:ext uri="{FF2B5EF4-FFF2-40B4-BE49-F238E27FC236}">
                <a16:creationId xmlns="" xmlns:a16="http://schemas.microsoft.com/office/drawing/2014/main" id="{45787DCD-5E24-6B47-A4F3-0F174C41B5FB}"/>
              </a:ext>
            </a:extLst>
          </p:cNvPr>
          <p:cNvCxnSpPr>
            <a:cxnSpLocks/>
          </p:cNvCxnSpPr>
          <p:nvPr/>
        </p:nvCxnSpPr>
        <p:spPr>
          <a:xfrm>
            <a:off x="855875" y="4300805"/>
            <a:ext cx="0" cy="107391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id="{772C31CB-8743-2E47-A6C1-DD7E437B8113}"/>
              </a:ext>
            </a:extLst>
          </p:cNvPr>
          <p:cNvCxnSpPr>
            <a:cxnSpLocks/>
          </p:cNvCxnSpPr>
          <p:nvPr/>
        </p:nvCxnSpPr>
        <p:spPr>
          <a:xfrm>
            <a:off x="3556965" y="4300805"/>
            <a:ext cx="0" cy="155406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 xmlns:a16="http://schemas.microsoft.com/office/drawing/2014/main" id="{B78DE895-F900-D64D-88DB-F8D823B2BB8D}"/>
              </a:ext>
            </a:extLst>
          </p:cNvPr>
          <p:cNvCxnSpPr>
            <a:cxnSpLocks/>
          </p:cNvCxnSpPr>
          <p:nvPr/>
        </p:nvCxnSpPr>
        <p:spPr>
          <a:xfrm>
            <a:off x="6331894" y="4300805"/>
            <a:ext cx="0" cy="182880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 xmlns:a16="http://schemas.microsoft.com/office/drawing/2014/main" id="{FF0FB542-2F30-034C-8203-18A128F01AAD}"/>
              </a:ext>
            </a:extLst>
          </p:cNvPr>
          <p:cNvPicPr>
            <a:picLocks noChangeAspect="1"/>
          </p:cNvPicPr>
          <p:nvPr/>
        </p:nvPicPr>
        <p:blipFill>
          <a:blip r:embed="rId4"/>
          <a:stretch>
            <a:fillRect/>
          </a:stretch>
        </p:blipFill>
        <p:spPr>
          <a:xfrm>
            <a:off x="3645539" y="2201731"/>
            <a:ext cx="2337719" cy="1655885"/>
          </a:xfrm>
          <a:prstGeom prst="rect">
            <a:avLst/>
          </a:prstGeom>
        </p:spPr>
      </p:pic>
      <p:pic>
        <p:nvPicPr>
          <p:cNvPr id="15" name="Picture 14">
            <a:extLst>
              <a:ext uri="{FF2B5EF4-FFF2-40B4-BE49-F238E27FC236}">
                <a16:creationId xmlns="" xmlns:a16="http://schemas.microsoft.com/office/drawing/2014/main" id="{03E9F58F-5F40-9A4F-9419-CC78631B9B1D}"/>
              </a:ext>
            </a:extLst>
          </p:cNvPr>
          <p:cNvPicPr>
            <a:picLocks noChangeAspect="1"/>
          </p:cNvPicPr>
          <p:nvPr/>
        </p:nvPicPr>
        <p:blipFill>
          <a:blip r:embed="rId5"/>
          <a:stretch>
            <a:fillRect/>
          </a:stretch>
        </p:blipFill>
        <p:spPr>
          <a:xfrm>
            <a:off x="973710" y="1982946"/>
            <a:ext cx="1899494" cy="2089443"/>
          </a:xfrm>
          <a:prstGeom prst="rect">
            <a:avLst/>
          </a:prstGeom>
        </p:spPr>
      </p:pic>
      <p:pic>
        <p:nvPicPr>
          <p:cNvPr id="17" name="Picture 16">
            <a:extLst>
              <a:ext uri="{FF2B5EF4-FFF2-40B4-BE49-F238E27FC236}">
                <a16:creationId xmlns="" xmlns:a16="http://schemas.microsoft.com/office/drawing/2014/main" id="{3554D762-9DC5-6647-BCA9-7858C299D6DC}"/>
              </a:ext>
            </a:extLst>
          </p:cNvPr>
          <p:cNvPicPr>
            <a:picLocks noChangeAspect="1"/>
          </p:cNvPicPr>
          <p:nvPr/>
        </p:nvPicPr>
        <p:blipFill>
          <a:blip r:embed="rId6"/>
          <a:stretch>
            <a:fillRect/>
          </a:stretch>
        </p:blipFill>
        <p:spPr>
          <a:xfrm>
            <a:off x="6335065" y="2257583"/>
            <a:ext cx="2163568" cy="1540167"/>
          </a:xfrm>
          <a:prstGeom prst="rect">
            <a:avLst/>
          </a:prstGeom>
        </p:spPr>
      </p:pic>
    </p:spTree>
    <p:extLst>
      <p:ext uri="{BB962C8B-B14F-4D97-AF65-F5344CB8AC3E}">
        <p14:creationId xmlns:p14="http://schemas.microsoft.com/office/powerpoint/2010/main" val="1087156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6F5ADB-8223-B24B-9257-8FE53A2B9DFE}"/>
              </a:ext>
            </a:extLst>
          </p:cNvPr>
          <p:cNvSpPr>
            <a:spLocks noGrp="1"/>
          </p:cNvSpPr>
          <p:nvPr>
            <p:ph type="title"/>
          </p:nvPr>
        </p:nvSpPr>
        <p:spPr>
          <a:xfrm>
            <a:off x="812800" y="1069848"/>
            <a:ext cx="6195219" cy="1033271"/>
          </a:xfrm>
        </p:spPr>
        <p:txBody>
          <a:bodyPr anchor="t" anchorCtr="0">
            <a:normAutofit/>
          </a:bodyPr>
          <a:lstStyle/>
          <a:p>
            <a:r>
              <a:rPr lang="es-ES" dirty="0"/>
              <a:t>LAS VACUNAS PROTEGEN A LA COMUNIDAD </a:t>
            </a:r>
          </a:p>
        </p:txBody>
      </p:sp>
      <p:sp>
        <p:nvSpPr>
          <p:cNvPr id="3" name="Content Placeholder 2">
            <a:extLst>
              <a:ext uri="{FF2B5EF4-FFF2-40B4-BE49-F238E27FC236}">
                <a16:creationId xmlns="" xmlns:a16="http://schemas.microsoft.com/office/drawing/2014/main" id="{A0890E86-D1CC-F047-A1A5-6DE88531CC86}"/>
              </a:ext>
            </a:extLst>
          </p:cNvPr>
          <p:cNvSpPr>
            <a:spLocks noGrp="1"/>
          </p:cNvSpPr>
          <p:nvPr>
            <p:ph idx="1"/>
          </p:nvPr>
        </p:nvSpPr>
        <p:spPr>
          <a:xfrm>
            <a:off x="813816" y="2194559"/>
            <a:ext cx="5244084" cy="2175337"/>
          </a:xfrm>
        </p:spPr>
        <p:txBody>
          <a:bodyPr>
            <a:noAutofit/>
          </a:bodyPr>
          <a:lstStyle/>
          <a:p>
            <a:pPr marL="0" indent="0">
              <a:buNone/>
            </a:pPr>
            <a:r>
              <a:rPr lang="es-ES" sz="1800" dirty="0">
                <a:solidFill>
                  <a:schemeClr val="tx1"/>
                </a:solidFill>
                <a:latin typeface="Rockwell" panose="02060603020205020403" pitchFamily="18" charset="77"/>
              </a:rPr>
              <a:t>INMUNIDAD DE LA COMUNIDAD</a:t>
            </a:r>
          </a:p>
          <a:p>
            <a:pPr marL="0" indent="0">
              <a:buNone/>
            </a:pPr>
            <a:r>
              <a:rPr lang="es-ES" sz="1800" dirty="0"/>
              <a:t>Cuando una proporción suficiente de la población es inmune a una enfermedad infecciosa, de manera que la diseminación entre personas se torna improbable.</a:t>
            </a:r>
          </a:p>
          <a:p>
            <a:pPr marL="0" indent="0">
              <a:buNone/>
            </a:pPr>
            <a:endParaRPr lang="en-US" sz="800" dirty="0"/>
          </a:p>
          <a:p>
            <a:pPr marL="0" indent="0">
              <a:buNone/>
            </a:pPr>
            <a:r>
              <a:rPr lang="es-ES" sz="1800" dirty="0">
                <a:solidFill>
                  <a:schemeClr val="tx1"/>
                </a:solidFill>
                <a:latin typeface="Rockwell" panose="02060603020205020403" pitchFamily="18" charset="77"/>
              </a:rPr>
              <a:t>UMBRAL DE COBERTURA</a:t>
            </a:r>
          </a:p>
          <a:p>
            <a:pPr marL="0" indent="0">
              <a:buNone/>
            </a:pPr>
            <a:r>
              <a:rPr lang="es-ES" sz="1800" dirty="0"/>
              <a:t>El porcentaje mínimo de individuos inmunes a una enfermedad necesarios para evitar un brote.</a:t>
            </a:r>
            <a:r>
              <a:rPr lang="es-ES" sz="1800" dirty="0">
                <a:solidFill>
                  <a:srgbClr val="FF0000"/>
                </a:solidFill>
              </a:rPr>
              <a:t/>
            </a:r>
            <a:br>
              <a:rPr lang="es-ES" sz="1800" dirty="0">
                <a:solidFill>
                  <a:srgbClr val="FF0000"/>
                </a:solidFill>
              </a:rPr>
            </a:br>
            <a:endParaRPr lang="es-ES" sz="1800" dirty="0">
              <a:solidFill>
                <a:srgbClr val="FF0000"/>
              </a:solidFill>
            </a:endParaRPr>
          </a:p>
        </p:txBody>
      </p:sp>
      <p:graphicFrame>
        <p:nvGraphicFramePr>
          <p:cNvPr id="7" name="Table 6">
            <a:extLst>
              <a:ext uri="{FF2B5EF4-FFF2-40B4-BE49-F238E27FC236}">
                <a16:creationId xmlns="" xmlns:a16="http://schemas.microsoft.com/office/drawing/2014/main" id="{3C709115-9E97-C642-B8D2-8A294A56C70E}"/>
              </a:ext>
            </a:extLst>
          </p:cNvPr>
          <p:cNvGraphicFramePr>
            <a:graphicFrameLocks noGrp="1"/>
          </p:cNvGraphicFramePr>
          <p:nvPr>
            <p:extLst>
              <p:ext uri="{D42A27DB-BD31-4B8C-83A1-F6EECF244321}">
                <p14:modId xmlns:p14="http://schemas.microsoft.com/office/powerpoint/2010/main" val="3126394611"/>
              </p:ext>
            </p:extLst>
          </p:nvPr>
        </p:nvGraphicFramePr>
        <p:xfrm>
          <a:off x="1841524" y="5381440"/>
          <a:ext cx="6486396" cy="1145090"/>
        </p:xfrm>
        <a:graphic>
          <a:graphicData uri="http://schemas.openxmlformats.org/drawingml/2006/table">
            <a:tbl>
              <a:tblPr firstRow="1" bandRow="1">
                <a:tableStyleId>{616DA210-FB5B-4158-B5E0-FEB733F419BA}</a:tableStyleId>
              </a:tblPr>
              <a:tblGrid>
                <a:gridCol w="6486396">
                  <a:extLst>
                    <a:ext uri="{9D8B030D-6E8A-4147-A177-3AD203B41FA5}">
                      <a16:colId xmlns="" xmlns:a16="http://schemas.microsoft.com/office/drawing/2014/main" val="3154164875"/>
                    </a:ext>
                  </a:extLst>
                </a:gridCol>
              </a:tblGrid>
              <a:tr h="1145090">
                <a:tc>
                  <a:txBody>
                    <a:bodyPr/>
                    <a:lstStyle/>
                    <a:p>
                      <a:r>
                        <a:rPr lang="es-ES" sz="1700" b="0" dirty="0">
                          <a:solidFill>
                            <a:schemeClr val="tx1"/>
                          </a:solidFill>
                          <a:latin typeface="Rockwell"/>
                          <a:cs typeface="Arial"/>
                        </a:rPr>
                        <a:t>países en la Unión Europea y el Espacio Económico Europeo alcanzaron el umbral de cobertura de 95% necesario para evitar los brotes de sarampión en 2017</a:t>
                      </a:r>
                    </a:p>
                  </a:txBody>
                  <a:tcPr marL="182880" anchor="ctr">
                    <a:lnL w="28575" cap="flat" cmpd="sng" algn="ctr">
                      <a:solidFill>
                        <a:srgbClr val="3F5E9D"/>
                      </a:solidFill>
                      <a:prstDash val="solid"/>
                      <a:round/>
                      <a:headEnd type="none" w="med" len="med"/>
                      <a:tailEnd type="none" w="med" len="med"/>
                    </a:lnL>
                    <a:lnR w="12700" cmpd="sng">
                      <a:noFill/>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415533139"/>
                  </a:ext>
                </a:extLst>
              </a:tr>
            </a:tbl>
          </a:graphicData>
        </a:graphic>
      </p:graphicFrame>
      <p:sp>
        <p:nvSpPr>
          <p:cNvPr id="8" name="TextBox 7">
            <a:extLst>
              <a:ext uri="{FF2B5EF4-FFF2-40B4-BE49-F238E27FC236}">
                <a16:creationId xmlns="" xmlns:a16="http://schemas.microsoft.com/office/drawing/2014/main" id="{662F4983-89EE-7045-BF50-F9B7DEDB0811}"/>
              </a:ext>
            </a:extLst>
          </p:cNvPr>
          <p:cNvSpPr txBox="1"/>
          <p:nvPr/>
        </p:nvSpPr>
        <p:spPr>
          <a:xfrm>
            <a:off x="748793" y="5381440"/>
            <a:ext cx="988568" cy="1338828"/>
          </a:xfrm>
          <a:prstGeom prst="rect">
            <a:avLst/>
          </a:prstGeom>
          <a:noFill/>
        </p:spPr>
        <p:txBody>
          <a:bodyPr wrap="square" rtlCol="0">
            <a:spAutoFit/>
          </a:bodyPr>
          <a:lstStyle/>
          <a:p>
            <a:pPr algn="ctr">
              <a:lnSpc>
                <a:spcPct val="90000"/>
              </a:lnSpc>
            </a:pPr>
            <a:r>
              <a:rPr lang="es-ES" sz="2400" b="1">
                <a:solidFill>
                  <a:srgbClr val="3F5E9D"/>
                </a:solidFill>
                <a:latin typeface="Rockwell" panose="02060603020205020403" pitchFamily="18" charset="0"/>
                <a:cs typeface="Arial Black" panose="020B0604020202020204" pitchFamily="34" charset="0"/>
              </a:rPr>
              <a:t>Sólo</a:t>
            </a:r>
            <a:br>
              <a:rPr lang="es-ES" sz="2400" b="1">
                <a:solidFill>
                  <a:srgbClr val="3F5E9D"/>
                </a:solidFill>
                <a:latin typeface="Rockwell" panose="02060603020205020403" pitchFamily="18" charset="0"/>
                <a:cs typeface="Arial Black" panose="020B0604020202020204" pitchFamily="34" charset="0"/>
              </a:rPr>
            </a:br>
            <a:r>
              <a:rPr lang="es-ES" sz="6600" b="1">
                <a:solidFill>
                  <a:srgbClr val="3F5E9D"/>
                </a:solidFill>
                <a:latin typeface="Arial Black" panose="020B0604020202020204" pitchFamily="34" charset="0"/>
                <a:cs typeface="Arial Black" panose="020B0604020202020204" pitchFamily="34" charset="0"/>
              </a:rPr>
              <a:t>6</a:t>
            </a:r>
          </a:p>
        </p:txBody>
      </p:sp>
    </p:spTree>
    <p:extLst>
      <p:ext uri="{BB962C8B-B14F-4D97-AF65-F5344CB8AC3E}">
        <p14:creationId xmlns:p14="http://schemas.microsoft.com/office/powerpoint/2010/main" val="29359364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8E1AB-46CC-CA4A-8BC3-7DC1A9961D3B}"/>
              </a:ext>
            </a:extLst>
          </p:cNvPr>
          <p:cNvSpPr>
            <a:spLocks noGrp="1"/>
          </p:cNvSpPr>
          <p:nvPr>
            <p:ph type="title"/>
          </p:nvPr>
        </p:nvSpPr>
        <p:spPr>
          <a:xfrm>
            <a:off x="5455592" y="2441676"/>
            <a:ext cx="3402658" cy="1033271"/>
          </a:xfrm>
        </p:spPr>
        <p:txBody>
          <a:bodyPr>
            <a:normAutofit fontScale="90000"/>
          </a:bodyPr>
          <a:lstStyle/>
          <a:p>
            <a:r>
              <a:rPr lang="es-ES" dirty="0"/>
              <a:t>LAS VACUNAS PROTEGEN A LA COMUNIDAD</a:t>
            </a:r>
          </a:p>
        </p:txBody>
      </p:sp>
      <p:sp>
        <p:nvSpPr>
          <p:cNvPr id="4" name="TextBox 3">
            <a:extLst>
              <a:ext uri="{FF2B5EF4-FFF2-40B4-BE49-F238E27FC236}">
                <a16:creationId xmlns="" xmlns:a16="http://schemas.microsoft.com/office/drawing/2014/main" id="{B2BB7F35-958B-2840-9687-AF93F85AC0EB}"/>
              </a:ext>
            </a:extLst>
          </p:cNvPr>
          <p:cNvSpPr txBox="1"/>
          <p:nvPr/>
        </p:nvSpPr>
        <p:spPr>
          <a:xfrm>
            <a:off x="1944474" y="1315120"/>
            <a:ext cx="1561669" cy="830997"/>
          </a:xfrm>
          <a:prstGeom prst="rect">
            <a:avLst/>
          </a:prstGeom>
          <a:noFill/>
        </p:spPr>
        <p:txBody>
          <a:bodyPr wrap="square" rtlCol="0">
            <a:spAutoFit/>
          </a:bodyPr>
          <a:lstStyle/>
          <a:p>
            <a:r>
              <a:rPr lang="es-ES" sz="1600" dirty="0">
                <a:solidFill>
                  <a:srgbClr val="6B6B6B"/>
                </a:solidFill>
                <a:latin typeface="Arial" panose="020B0604020202020204" pitchFamily="34" charset="0"/>
                <a:cs typeface="Arial" panose="020B0604020202020204" pitchFamily="34" charset="0"/>
              </a:rPr>
              <a:t>La enfermedad se disemina en la </a:t>
            </a:r>
            <a:r>
              <a:rPr lang="es-ES" sz="1600" dirty="0" smtClean="0">
                <a:solidFill>
                  <a:srgbClr val="6B6B6B"/>
                </a:solidFill>
                <a:latin typeface="Arial" panose="020B0604020202020204" pitchFamily="34" charset="0"/>
                <a:cs typeface="Arial" panose="020B0604020202020204" pitchFamily="34" charset="0"/>
              </a:rPr>
              <a:t>población</a:t>
            </a:r>
            <a:endParaRPr lang="es-ES" sz="1600" dirty="0">
              <a:solidFill>
                <a:srgbClr val="6B6B6B"/>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 xmlns:a16="http://schemas.microsoft.com/office/drawing/2014/main" id="{CF2064A4-0054-0F47-961C-1373CA0D2AE8}"/>
              </a:ext>
            </a:extLst>
          </p:cNvPr>
          <p:cNvSpPr txBox="1"/>
          <p:nvPr/>
        </p:nvSpPr>
        <p:spPr>
          <a:xfrm>
            <a:off x="1921759" y="3170413"/>
            <a:ext cx="1889404" cy="1323439"/>
          </a:xfrm>
          <a:prstGeom prst="rect">
            <a:avLst/>
          </a:prstGeom>
          <a:noFill/>
        </p:spPr>
        <p:txBody>
          <a:bodyPr wrap="square" rtlCol="0">
            <a:spAutoFit/>
          </a:bodyPr>
          <a:lstStyle/>
          <a:p>
            <a:r>
              <a:rPr lang="es-ES" sz="1600" dirty="0">
                <a:solidFill>
                  <a:srgbClr val="6B6B6B"/>
                </a:solidFill>
                <a:latin typeface="Arial" panose="020B0604020202020204" pitchFamily="34" charset="0"/>
                <a:cs typeface="Arial" panose="020B0604020202020204" pitchFamily="34" charset="0"/>
              </a:rPr>
              <a:t>La enfermedad se disemina a través de algunos miembros de la </a:t>
            </a:r>
            <a:r>
              <a:rPr lang="es-ES" sz="1600" dirty="0" smtClean="0">
                <a:solidFill>
                  <a:srgbClr val="6B6B6B"/>
                </a:solidFill>
                <a:latin typeface="Arial" panose="020B0604020202020204" pitchFamily="34" charset="0"/>
                <a:cs typeface="Arial" panose="020B0604020202020204" pitchFamily="34" charset="0"/>
              </a:rPr>
              <a:t>población</a:t>
            </a:r>
            <a:endParaRPr lang="es-ES" sz="1600" dirty="0">
              <a:solidFill>
                <a:srgbClr val="6B6B6B"/>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 xmlns:a16="http://schemas.microsoft.com/office/drawing/2014/main" id="{D2932E19-D699-7040-8754-0CE199FA4944}"/>
              </a:ext>
            </a:extLst>
          </p:cNvPr>
          <p:cNvSpPr txBox="1"/>
          <p:nvPr/>
        </p:nvSpPr>
        <p:spPr>
          <a:xfrm>
            <a:off x="1932032" y="5406554"/>
            <a:ext cx="1551396" cy="1077218"/>
          </a:xfrm>
          <a:prstGeom prst="rect">
            <a:avLst/>
          </a:prstGeom>
          <a:noFill/>
        </p:spPr>
        <p:txBody>
          <a:bodyPr wrap="square" rtlCol="0">
            <a:spAutoFit/>
          </a:bodyPr>
          <a:lstStyle/>
          <a:p>
            <a:r>
              <a:rPr lang="es-ES" sz="1600" dirty="0">
                <a:solidFill>
                  <a:srgbClr val="6B6B6B"/>
                </a:solidFill>
                <a:latin typeface="Arial" panose="020B0604020202020204" pitchFamily="34" charset="0"/>
                <a:cs typeface="Arial" panose="020B0604020202020204" pitchFamily="34" charset="0"/>
              </a:rPr>
              <a:t>Se limita la propagación de la </a:t>
            </a:r>
            <a:r>
              <a:rPr lang="es-ES" sz="1600" dirty="0" smtClean="0">
                <a:solidFill>
                  <a:srgbClr val="6B6B6B"/>
                </a:solidFill>
                <a:latin typeface="Arial" panose="020B0604020202020204" pitchFamily="34" charset="0"/>
                <a:cs typeface="Arial" panose="020B0604020202020204" pitchFamily="34" charset="0"/>
              </a:rPr>
              <a:t>enfermedad</a:t>
            </a:r>
            <a:endParaRPr lang="es-ES" sz="1600" dirty="0">
              <a:solidFill>
                <a:srgbClr val="6B6B6B"/>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 xmlns:a16="http://schemas.microsoft.com/office/drawing/2014/main" id="{DCC67003-78F2-414B-B58C-0F470F86C7C2}"/>
              </a:ext>
            </a:extLst>
          </p:cNvPr>
          <p:cNvSpPr txBox="1"/>
          <p:nvPr/>
        </p:nvSpPr>
        <p:spPr>
          <a:xfrm>
            <a:off x="795084" y="2597482"/>
            <a:ext cx="4541297" cy="646331"/>
          </a:xfrm>
          <a:prstGeom prst="rect">
            <a:avLst/>
          </a:prstGeom>
          <a:noFill/>
        </p:spPr>
        <p:txBody>
          <a:bodyPr wrap="square" rtlCol="0">
            <a:spAutoFit/>
          </a:bodyPr>
          <a:lstStyle/>
          <a:p>
            <a:r>
              <a:rPr lang="es-ES" dirty="0">
                <a:latin typeface="Rockwell" panose="02060603020205020403" pitchFamily="18" charset="77"/>
                <a:cs typeface="Arial" panose="020B0604020202020204" pitchFamily="34" charset="0"/>
              </a:rPr>
              <a:t>CUANDO ALGUNOS MIEMBROS DE LA POBLACIÓN ESTÁN VACUNADOS</a:t>
            </a:r>
          </a:p>
        </p:txBody>
      </p:sp>
      <p:sp>
        <p:nvSpPr>
          <p:cNvPr id="8" name="TextBox 7">
            <a:extLst>
              <a:ext uri="{FF2B5EF4-FFF2-40B4-BE49-F238E27FC236}">
                <a16:creationId xmlns="" xmlns:a16="http://schemas.microsoft.com/office/drawing/2014/main" id="{77B6BE27-2227-7A4A-8F42-59E359F5D852}"/>
              </a:ext>
            </a:extLst>
          </p:cNvPr>
          <p:cNvSpPr txBox="1"/>
          <p:nvPr/>
        </p:nvSpPr>
        <p:spPr>
          <a:xfrm>
            <a:off x="795083" y="962925"/>
            <a:ext cx="4048380" cy="369332"/>
          </a:xfrm>
          <a:prstGeom prst="rect">
            <a:avLst/>
          </a:prstGeom>
          <a:noFill/>
        </p:spPr>
        <p:txBody>
          <a:bodyPr wrap="square" rtlCol="0">
            <a:spAutoFit/>
          </a:bodyPr>
          <a:lstStyle/>
          <a:p>
            <a:r>
              <a:rPr lang="es-ES" dirty="0">
                <a:latin typeface="Rockwell" panose="02060603020205020403" pitchFamily="18" charset="77"/>
                <a:cs typeface="Arial" panose="020B0604020202020204" pitchFamily="34" charset="0"/>
              </a:rPr>
              <a:t>CUANDO NADIE ESTÁ VACUNADO</a:t>
            </a:r>
          </a:p>
        </p:txBody>
      </p:sp>
      <p:sp>
        <p:nvSpPr>
          <p:cNvPr id="9" name="TextBox 8">
            <a:extLst>
              <a:ext uri="{FF2B5EF4-FFF2-40B4-BE49-F238E27FC236}">
                <a16:creationId xmlns="" xmlns:a16="http://schemas.microsoft.com/office/drawing/2014/main" id="{A233D9CA-2121-1349-9313-D756D96DA9A6}"/>
              </a:ext>
            </a:extLst>
          </p:cNvPr>
          <p:cNvSpPr txBox="1"/>
          <p:nvPr/>
        </p:nvSpPr>
        <p:spPr>
          <a:xfrm>
            <a:off x="804137" y="4775784"/>
            <a:ext cx="4150755" cy="646331"/>
          </a:xfrm>
          <a:prstGeom prst="rect">
            <a:avLst/>
          </a:prstGeom>
          <a:noFill/>
        </p:spPr>
        <p:txBody>
          <a:bodyPr wrap="square" rtlCol="0">
            <a:spAutoFit/>
          </a:bodyPr>
          <a:lstStyle/>
          <a:p>
            <a:r>
              <a:rPr lang="es-ES">
                <a:latin typeface="Rockwell" panose="02060603020205020403" pitchFamily="18" charset="77"/>
                <a:cs typeface="Arial" panose="020B0604020202020204" pitchFamily="34" charset="0"/>
              </a:rPr>
              <a:t>CUANDO GRAN PARTE DE LA POBLACIÓN ESTÁ VACUNADA</a:t>
            </a:r>
          </a:p>
        </p:txBody>
      </p:sp>
      <p:pic>
        <p:nvPicPr>
          <p:cNvPr id="10" name="Picture 9">
            <a:extLst>
              <a:ext uri="{FF2B5EF4-FFF2-40B4-BE49-F238E27FC236}">
                <a16:creationId xmlns="" xmlns:a16="http://schemas.microsoft.com/office/drawing/2014/main" id="{06ACD9FE-1A2E-884E-905B-73BDE29ACC0F}"/>
              </a:ext>
            </a:extLst>
          </p:cNvPr>
          <p:cNvPicPr>
            <a:picLocks noChangeAspect="1"/>
          </p:cNvPicPr>
          <p:nvPr/>
        </p:nvPicPr>
        <p:blipFill>
          <a:blip r:embed="rId3"/>
          <a:stretch>
            <a:fillRect/>
          </a:stretch>
        </p:blipFill>
        <p:spPr>
          <a:xfrm>
            <a:off x="876692" y="1426097"/>
            <a:ext cx="931984" cy="914399"/>
          </a:xfrm>
          <a:prstGeom prst="rect">
            <a:avLst/>
          </a:prstGeom>
        </p:spPr>
      </p:pic>
      <p:pic>
        <p:nvPicPr>
          <p:cNvPr id="11" name="Picture 10">
            <a:extLst>
              <a:ext uri="{FF2B5EF4-FFF2-40B4-BE49-F238E27FC236}">
                <a16:creationId xmlns="" xmlns:a16="http://schemas.microsoft.com/office/drawing/2014/main" id="{A52B254C-5573-6749-8B8F-BB25AD7C1138}"/>
              </a:ext>
            </a:extLst>
          </p:cNvPr>
          <p:cNvPicPr>
            <a:picLocks noChangeAspect="1"/>
          </p:cNvPicPr>
          <p:nvPr/>
        </p:nvPicPr>
        <p:blipFill>
          <a:blip r:embed="rId4"/>
          <a:stretch>
            <a:fillRect/>
          </a:stretch>
        </p:blipFill>
        <p:spPr>
          <a:xfrm>
            <a:off x="4003519" y="1426097"/>
            <a:ext cx="931983" cy="914399"/>
          </a:xfrm>
          <a:prstGeom prst="rect">
            <a:avLst/>
          </a:prstGeom>
        </p:spPr>
      </p:pic>
      <p:pic>
        <p:nvPicPr>
          <p:cNvPr id="12" name="Picture 11">
            <a:extLst>
              <a:ext uri="{FF2B5EF4-FFF2-40B4-BE49-F238E27FC236}">
                <a16:creationId xmlns="" xmlns:a16="http://schemas.microsoft.com/office/drawing/2014/main" id="{7022BDC8-5A40-D54D-B79D-E9A8D1CEE822}"/>
              </a:ext>
            </a:extLst>
          </p:cNvPr>
          <p:cNvPicPr>
            <a:picLocks noChangeAspect="1"/>
          </p:cNvPicPr>
          <p:nvPr/>
        </p:nvPicPr>
        <p:blipFill>
          <a:blip r:embed="rId5"/>
          <a:stretch>
            <a:fillRect/>
          </a:stretch>
        </p:blipFill>
        <p:spPr>
          <a:xfrm>
            <a:off x="876692" y="3276292"/>
            <a:ext cx="931983" cy="914398"/>
          </a:xfrm>
          <a:prstGeom prst="rect">
            <a:avLst/>
          </a:prstGeom>
        </p:spPr>
      </p:pic>
      <p:pic>
        <p:nvPicPr>
          <p:cNvPr id="13" name="Picture 12">
            <a:extLst>
              <a:ext uri="{FF2B5EF4-FFF2-40B4-BE49-F238E27FC236}">
                <a16:creationId xmlns="" xmlns:a16="http://schemas.microsoft.com/office/drawing/2014/main" id="{2A5137C4-88BF-D14F-82DD-27392BC97290}"/>
              </a:ext>
            </a:extLst>
          </p:cNvPr>
          <p:cNvPicPr>
            <a:picLocks noChangeAspect="1"/>
          </p:cNvPicPr>
          <p:nvPr/>
        </p:nvPicPr>
        <p:blipFill>
          <a:blip r:embed="rId6"/>
          <a:stretch>
            <a:fillRect/>
          </a:stretch>
        </p:blipFill>
        <p:spPr>
          <a:xfrm>
            <a:off x="4003519" y="3276292"/>
            <a:ext cx="931983" cy="914398"/>
          </a:xfrm>
          <a:prstGeom prst="rect">
            <a:avLst/>
          </a:prstGeom>
        </p:spPr>
      </p:pic>
      <p:pic>
        <p:nvPicPr>
          <p:cNvPr id="14" name="Picture 13">
            <a:extLst>
              <a:ext uri="{FF2B5EF4-FFF2-40B4-BE49-F238E27FC236}">
                <a16:creationId xmlns="" xmlns:a16="http://schemas.microsoft.com/office/drawing/2014/main" id="{0D216650-4D95-0C48-B39E-4EE7F44411DA}"/>
              </a:ext>
            </a:extLst>
          </p:cNvPr>
          <p:cNvPicPr>
            <a:picLocks noChangeAspect="1"/>
          </p:cNvPicPr>
          <p:nvPr/>
        </p:nvPicPr>
        <p:blipFill>
          <a:blip r:embed="rId7"/>
          <a:stretch>
            <a:fillRect/>
          </a:stretch>
        </p:blipFill>
        <p:spPr>
          <a:xfrm>
            <a:off x="890802" y="5454231"/>
            <a:ext cx="931983" cy="914398"/>
          </a:xfrm>
          <a:prstGeom prst="rect">
            <a:avLst/>
          </a:prstGeom>
        </p:spPr>
      </p:pic>
      <p:pic>
        <p:nvPicPr>
          <p:cNvPr id="15" name="Picture 14">
            <a:extLst>
              <a:ext uri="{FF2B5EF4-FFF2-40B4-BE49-F238E27FC236}">
                <a16:creationId xmlns="" xmlns:a16="http://schemas.microsoft.com/office/drawing/2014/main" id="{C78EA9CF-0CFD-CE49-AA53-5DCACBB722D5}"/>
              </a:ext>
            </a:extLst>
          </p:cNvPr>
          <p:cNvPicPr>
            <a:picLocks noChangeAspect="1"/>
          </p:cNvPicPr>
          <p:nvPr/>
        </p:nvPicPr>
        <p:blipFill>
          <a:blip r:embed="rId8"/>
          <a:stretch>
            <a:fillRect/>
          </a:stretch>
        </p:blipFill>
        <p:spPr>
          <a:xfrm>
            <a:off x="4003519" y="5454231"/>
            <a:ext cx="931983" cy="914398"/>
          </a:xfrm>
          <a:prstGeom prst="rect">
            <a:avLst/>
          </a:prstGeom>
        </p:spPr>
      </p:pic>
      <p:sp>
        <p:nvSpPr>
          <p:cNvPr id="16" name="Right Arrow 15">
            <a:extLst>
              <a:ext uri="{FF2B5EF4-FFF2-40B4-BE49-F238E27FC236}">
                <a16:creationId xmlns="" xmlns:a16="http://schemas.microsoft.com/office/drawing/2014/main" id="{BA6983F6-D911-2D49-901B-610824FFA1E7}"/>
              </a:ext>
            </a:extLst>
          </p:cNvPr>
          <p:cNvSpPr/>
          <p:nvPr/>
        </p:nvSpPr>
        <p:spPr>
          <a:xfrm>
            <a:off x="3506143" y="1688058"/>
            <a:ext cx="386938" cy="267128"/>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a:extLst>
              <a:ext uri="{FF2B5EF4-FFF2-40B4-BE49-F238E27FC236}">
                <a16:creationId xmlns="" xmlns:a16="http://schemas.microsoft.com/office/drawing/2014/main" id="{BD823C58-10CC-D14F-A86B-C1F2CAA3B3B0}"/>
              </a:ext>
            </a:extLst>
          </p:cNvPr>
          <p:cNvSpPr/>
          <p:nvPr/>
        </p:nvSpPr>
        <p:spPr>
          <a:xfrm>
            <a:off x="3506143" y="5775141"/>
            <a:ext cx="386938" cy="267128"/>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a:extLst>
              <a:ext uri="{FF2B5EF4-FFF2-40B4-BE49-F238E27FC236}">
                <a16:creationId xmlns="" xmlns:a16="http://schemas.microsoft.com/office/drawing/2014/main" id="{F104C302-770F-9E4E-8B43-4499EFD2AE0E}"/>
              </a:ext>
            </a:extLst>
          </p:cNvPr>
          <p:cNvSpPr/>
          <p:nvPr/>
        </p:nvSpPr>
        <p:spPr>
          <a:xfrm>
            <a:off x="3506143" y="3661299"/>
            <a:ext cx="386938" cy="267128"/>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 xmlns:a16="http://schemas.microsoft.com/office/drawing/2014/main" id="{AF5BD2D2-A136-7144-85A8-9E72BFA91A6D}"/>
              </a:ext>
            </a:extLst>
          </p:cNvPr>
          <p:cNvPicPr>
            <a:picLocks noChangeAspect="1"/>
          </p:cNvPicPr>
          <p:nvPr/>
        </p:nvPicPr>
        <p:blipFill>
          <a:blip r:embed="rId9"/>
          <a:stretch>
            <a:fillRect/>
          </a:stretch>
        </p:blipFill>
        <p:spPr>
          <a:xfrm>
            <a:off x="5600944" y="4964348"/>
            <a:ext cx="115452" cy="314869"/>
          </a:xfrm>
          <a:prstGeom prst="rect">
            <a:avLst/>
          </a:prstGeom>
        </p:spPr>
      </p:pic>
      <p:sp>
        <p:nvSpPr>
          <p:cNvPr id="21" name="TextBox 20">
            <a:extLst>
              <a:ext uri="{FF2B5EF4-FFF2-40B4-BE49-F238E27FC236}">
                <a16:creationId xmlns="" xmlns:a16="http://schemas.microsoft.com/office/drawing/2014/main" id="{21F91C09-28AD-674C-9D7B-2657D49AAA76}"/>
              </a:ext>
            </a:extLst>
          </p:cNvPr>
          <p:cNvSpPr txBox="1"/>
          <p:nvPr/>
        </p:nvSpPr>
        <p:spPr>
          <a:xfrm>
            <a:off x="5721242" y="4940106"/>
            <a:ext cx="3274530" cy="338554"/>
          </a:xfrm>
          <a:prstGeom prst="rect">
            <a:avLst/>
          </a:prstGeom>
          <a:noFill/>
        </p:spPr>
        <p:txBody>
          <a:bodyPr wrap="square" rtlCol="0">
            <a:spAutoFit/>
          </a:bodyPr>
          <a:lstStyle/>
          <a:p>
            <a:r>
              <a:rPr lang="es-ES" sz="1600" dirty="0">
                <a:solidFill>
                  <a:srgbClr val="6B6B6B"/>
                </a:solidFill>
                <a:latin typeface="Arial" panose="020B0604020202020204" pitchFamily="34" charset="0"/>
                <a:cs typeface="Arial" panose="020B0604020202020204" pitchFamily="34" charset="0"/>
              </a:rPr>
              <a:t>No vacunado pero sano</a:t>
            </a:r>
          </a:p>
        </p:txBody>
      </p:sp>
      <p:sp>
        <p:nvSpPr>
          <p:cNvPr id="22" name="TextBox 21">
            <a:extLst>
              <a:ext uri="{FF2B5EF4-FFF2-40B4-BE49-F238E27FC236}">
                <a16:creationId xmlns="" xmlns:a16="http://schemas.microsoft.com/office/drawing/2014/main" id="{E09A7A6B-D8A3-E24E-A34B-0FFB896AF443}"/>
              </a:ext>
            </a:extLst>
          </p:cNvPr>
          <p:cNvSpPr txBox="1"/>
          <p:nvPr/>
        </p:nvSpPr>
        <p:spPr>
          <a:xfrm>
            <a:off x="5731746" y="5450351"/>
            <a:ext cx="2927622" cy="338554"/>
          </a:xfrm>
          <a:prstGeom prst="rect">
            <a:avLst/>
          </a:prstGeom>
          <a:noFill/>
        </p:spPr>
        <p:txBody>
          <a:bodyPr wrap="square" rtlCol="0">
            <a:spAutoFit/>
          </a:bodyPr>
          <a:lstStyle/>
          <a:p>
            <a:r>
              <a:rPr lang="es-ES" sz="1600" dirty="0">
                <a:solidFill>
                  <a:srgbClr val="6B6B6B"/>
                </a:solidFill>
                <a:latin typeface="Arial" panose="020B0604020202020204" pitchFamily="34" charset="0"/>
                <a:cs typeface="Arial" panose="020B0604020202020204" pitchFamily="34" charset="0"/>
              </a:rPr>
              <a:t>Vacunado y sano</a:t>
            </a:r>
          </a:p>
        </p:txBody>
      </p:sp>
      <p:sp>
        <p:nvSpPr>
          <p:cNvPr id="24" name="TextBox 23">
            <a:extLst>
              <a:ext uri="{FF2B5EF4-FFF2-40B4-BE49-F238E27FC236}">
                <a16:creationId xmlns="" xmlns:a16="http://schemas.microsoft.com/office/drawing/2014/main" id="{CA3FBCF8-071E-CE45-8259-40808EF1E5E9}"/>
              </a:ext>
            </a:extLst>
          </p:cNvPr>
          <p:cNvSpPr txBox="1"/>
          <p:nvPr/>
        </p:nvSpPr>
        <p:spPr>
          <a:xfrm>
            <a:off x="5731746" y="5978502"/>
            <a:ext cx="3203128" cy="584775"/>
          </a:xfrm>
          <a:prstGeom prst="rect">
            <a:avLst/>
          </a:prstGeom>
          <a:noFill/>
        </p:spPr>
        <p:txBody>
          <a:bodyPr wrap="square" rtlCol="0">
            <a:spAutoFit/>
          </a:bodyPr>
          <a:lstStyle/>
          <a:p>
            <a:r>
              <a:rPr lang="es-ES" sz="1600" dirty="0">
                <a:solidFill>
                  <a:srgbClr val="6B6B6B"/>
                </a:solidFill>
                <a:latin typeface="Arial" panose="020B0604020202020204" pitchFamily="34" charset="0"/>
                <a:cs typeface="Arial" panose="020B0604020202020204" pitchFamily="34" charset="0"/>
              </a:rPr>
              <a:t>No vacunado, enfermo y contagioso</a:t>
            </a:r>
          </a:p>
        </p:txBody>
      </p:sp>
      <p:pic>
        <p:nvPicPr>
          <p:cNvPr id="20" name="Picture 19">
            <a:extLst>
              <a:ext uri="{FF2B5EF4-FFF2-40B4-BE49-F238E27FC236}">
                <a16:creationId xmlns="" xmlns:a16="http://schemas.microsoft.com/office/drawing/2014/main" id="{89A0E4B7-F6CA-2A4B-A755-891A4BA4D68A}"/>
              </a:ext>
            </a:extLst>
          </p:cNvPr>
          <p:cNvPicPr>
            <a:picLocks noChangeAspect="1"/>
          </p:cNvPicPr>
          <p:nvPr/>
        </p:nvPicPr>
        <p:blipFill>
          <a:blip r:embed="rId10"/>
          <a:stretch>
            <a:fillRect/>
          </a:stretch>
        </p:blipFill>
        <p:spPr>
          <a:xfrm>
            <a:off x="5600944" y="5457282"/>
            <a:ext cx="113995" cy="310895"/>
          </a:xfrm>
          <a:prstGeom prst="rect">
            <a:avLst/>
          </a:prstGeom>
        </p:spPr>
      </p:pic>
      <p:pic>
        <p:nvPicPr>
          <p:cNvPr id="28" name="Picture 27">
            <a:extLst>
              <a:ext uri="{FF2B5EF4-FFF2-40B4-BE49-F238E27FC236}">
                <a16:creationId xmlns="" xmlns:a16="http://schemas.microsoft.com/office/drawing/2014/main" id="{11A7AB5E-2AAC-C94E-8FC6-B85966145AC5}"/>
              </a:ext>
            </a:extLst>
          </p:cNvPr>
          <p:cNvPicPr>
            <a:picLocks noChangeAspect="1"/>
          </p:cNvPicPr>
          <p:nvPr/>
        </p:nvPicPr>
        <p:blipFill>
          <a:blip r:embed="rId11"/>
          <a:stretch>
            <a:fillRect/>
          </a:stretch>
        </p:blipFill>
        <p:spPr>
          <a:xfrm>
            <a:off x="5600944" y="5982876"/>
            <a:ext cx="113995" cy="310896"/>
          </a:xfrm>
          <a:prstGeom prst="rect">
            <a:avLst/>
          </a:prstGeom>
        </p:spPr>
      </p:pic>
      <p:cxnSp>
        <p:nvCxnSpPr>
          <p:cNvPr id="33" name="Straight Connector 32">
            <a:extLst>
              <a:ext uri="{FF2B5EF4-FFF2-40B4-BE49-F238E27FC236}">
                <a16:creationId xmlns="" xmlns:a16="http://schemas.microsoft.com/office/drawing/2014/main" id="{2EF17A0A-9AE3-C84D-A434-F9DF7CA52414}"/>
              </a:ext>
            </a:extLst>
          </p:cNvPr>
          <p:cNvCxnSpPr>
            <a:cxnSpLocks/>
          </p:cNvCxnSpPr>
          <p:nvPr/>
        </p:nvCxnSpPr>
        <p:spPr>
          <a:xfrm>
            <a:off x="5455592" y="4738719"/>
            <a:ext cx="3341899"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93462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A79C80A-1970-9341-BF93-E545A5AAEE6E}"/>
              </a:ext>
            </a:extLst>
          </p:cNvPr>
          <p:cNvSpPr>
            <a:spLocks noGrp="1"/>
          </p:cNvSpPr>
          <p:nvPr>
            <p:ph type="title"/>
          </p:nvPr>
        </p:nvSpPr>
        <p:spPr>
          <a:xfrm>
            <a:off x="812800" y="1069848"/>
            <a:ext cx="7156450" cy="741647"/>
          </a:xfrm>
        </p:spPr>
        <p:txBody>
          <a:bodyPr anchor="t" anchorCtr="0">
            <a:normAutofit/>
          </a:bodyPr>
          <a:lstStyle/>
          <a:p>
            <a:r>
              <a:rPr lang="es-ES" sz="3200">
                <a:latin typeface="Rockwell" panose="02060603020205020403" pitchFamily="18" charset="77"/>
              </a:rPr>
              <a:t>TIPOS DE VACUNAS</a:t>
            </a:r>
          </a:p>
        </p:txBody>
      </p:sp>
      <p:graphicFrame>
        <p:nvGraphicFramePr>
          <p:cNvPr id="3" name="Table 2">
            <a:extLst>
              <a:ext uri="{FF2B5EF4-FFF2-40B4-BE49-F238E27FC236}">
                <a16:creationId xmlns="" xmlns:a16="http://schemas.microsoft.com/office/drawing/2014/main" id="{B849E6C0-CFD8-0C4E-95F1-61A887074174}"/>
              </a:ext>
            </a:extLst>
          </p:cNvPr>
          <p:cNvGraphicFramePr>
            <a:graphicFrameLocks noGrp="1"/>
          </p:cNvGraphicFramePr>
          <p:nvPr>
            <p:extLst>
              <p:ext uri="{D42A27DB-BD31-4B8C-83A1-F6EECF244321}">
                <p14:modId xmlns:p14="http://schemas.microsoft.com/office/powerpoint/2010/main" val="2710407910"/>
              </p:ext>
            </p:extLst>
          </p:nvPr>
        </p:nvGraphicFramePr>
        <p:xfrm>
          <a:off x="1868114" y="1874251"/>
          <a:ext cx="6868219" cy="960120"/>
        </p:xfrm>
        <a:graphic>
          <a:graphicData uri="http://schemas.openxmlformats.org/drawingml/2006/table">
            <a:tbl>
              <a:tblPr firstRow="1" bandRow="1">
                <a:tableStyleId>{616DA210-FB5B-4158-B5E0-FEB733F419BA}</a:tableStyleId>
              </a:tblPr>
              <a:tblGrid>
                <a:gridCol w="6868219">
                  <a:extLst>
                    <a:ext uri="{9D8B030D-6E8A-4147-A177-3AD203B41FA5}">
                      <a16:colId xmlns="" xmlns:a16="http://schemas.microsoft.com/office/drawing/2014/main" val="3154164875"/>
                    </a:ext>
                  </a:extLst>
                </a:gridCol>
              </a:tblGrid>
              <a:tr h="741646">
                <a:tc>
                  <a:txBody>
                    <a:bodyPr/>
                    <a:lstStyle/>
                    <a:p>
                      <a:r>
                        <a:rPr lang="es-ES" sz="1900" b="1" dirty="0">
                          <a:solidFill>
                            <a:schemeClr val="tx1"/>
                          </a:solidFill>
                          <a:latin typeface="Arial" panose="020B0604020202020204" pitchFamily="34" charset="0"/>
                          <a:ea typeface="+mn-ea"/>
                          <a:cs typeface="Arial" panose="020B0604020202020204" pitchFamily="34" charset="0"/>
                        </a:rPr>
                        <a:t>Vacunas atenuadas elaboradas con microbios vivos: </a:t>
                      </a:r>
                      <a:r>
                        <a:rPr lang="es-ES" sz="1900" b="0" dirty="0">
                          <a:solidFill>
                            <a:srgbClr val="6B6B6B"/>
                          </a:solidFill>
                          <a:latin typeface="Arial" panose="020B0604020202020204" pitchFamily="34" charset="0"/>
                          <a:ea typeface="+mn-ea"/>
                          <a:cs typeface="Arial" panose="020B0604020202020204" pitchFamily="34" charset="0"/>
                        </a:rPr>
                        <a:t>contienen agente patógeno debilitado; requieren de 1 a 2 dosis. Por ejemplo, </a:t>
                      </a:r>
                      <a:r>
                        <a:rPr lang="es-ES" sz="1900" b="0" dirty="0" err="1">
                          <a:solidFill>
                            <a:srgbClr val="6B6B6B"/>
                          </a:solidFill>
                          <a:latin typeface="Arial" panose="020B0604020202020204" pitchFamily="34" charset="0"/>
                          <a:ea typeface="+mn-ea"/>
                          <a:cs typeface="Arial" panose="020B0604020202020204" pitchFamily="34" charset="0"/>
                        </a:rPr>
                        <a:t>MMR</a:t>
                      </a:r>
                      <a:r>
                        <a:rPr lang="es-ES" sz="1900" b="0" dirty="0">
                          <a:solidFill>
                            <a:srgbClr val="6B6B6B"/>
                          </a:solidFill>
                          <a:latin typeface="Arial" panose="020B0604020202020204" pitchFamily="34" charset="0"/>
                          <a:ea typeface="+mn-ea"/>
                          <a:cs typeface="Arial" panose="020B0604020202020204" pitchFamily="34" charset="0"/>
                        </a:rPr>
                        <a:t>, rotavirus, varicela.</a:t>
                      </a:r>
                    </a:p>
                  </a:txBody>
                  <a:tcPr marL="182880">
                    <a:lnL w="28575" cap="flat" cmpd="sng" algn="ctr">
                      <a:solidFill>
                        <a:srgbClr val="3F5E9D"/>
                      </a:solidFill>
                      <a:prstDash val="solid"/>
                      <a:round/>
                      <a:headEnd type="none" w="med" len="med"/>
                      <a:tailEnd type="none" w="med" len="med"/>
                    </a:lnL>
                    <a:lnR w="12700" cmpd="sng">
                      <a:noFill/>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415533139"/>
                  </a:ext>
                </a:extLst>
              </a:tr>
            </a:tbl>
          </a:graphicData>
        </a:graphic>
      </p:graphicFrame>
      <p:graphicFrame>
        <p:nvGraphicFramePr>
          <p:cNvPr id="5" name="Table 4">
            <a:extLst>
              <a:ext uri="{FF2B5EF4-FFF2-40B4-BE49-F238E27FC236}">
                <a16:creationId xmlns="" xmlns:a16="http://schemas.microsoft.com/office/drawing/2014/main" id="{61260FC7-03E2-6F45-AEF3-AC52304BACC0}"/>
              </a:ext>
            </a:extLst>
          </p:cNvPr>
          <p:cNvGraphicFramePr>
            <a:graphicFrameLocks noGrp="1"/>
          </p:cNvGraphicFramePr>
          <p:nvPr>
            <p:extLst>
              <p:ext uri="{D42A27DB-BD31-4B8C-83A1-F6EECF244321}">
                <p14:modId xmlns:p14="http://schemas.microsoft.com/office/powerpoint/2010/main" val="669442203"/>
              </p:ext>
            </p:extLst>
          </p:nvPr>
        </p:nvGraphicFramePr>
        <p:xfrm>
          <a:off x="1868114" y="4272975"/>
          <a:ext cx="6685749" cy="960120"/>
        </p:xfrm>
        <a:graphic>
          <a:graphicData uri="http://schemas.openxmlformats.org/drawingml/2006/table">
            <a:tbl>
              <a:tblPr firstRow="1" bandRow="1">
                <a:tableStyleId>{616DA210-FB5B-4158-B5E0-FEB733F419BA}</a:tableStyleId>
              </a:tblPr>
              <a:tblGrid>
                <a:gridCol w="6685749">
                  <a:extLst>
                    <a:ext uri="{9D8B030D-6E8A-4147-A177-3AD203B41FA5}">
                      <a16:colId xmlns="" xmlns:a16="http://schemas.microsoft.com/office/drawing/2014/main" val="3154164875"/>
                    </a:ext>
                  </a:extLst>
                </a:gridCol>
              </a:tblGrid>
              <a:tr h="741646">
                <a:tc>
                  <a:txBody>
                    <a:bodyPr/>
                    <a:lstStyle/>
                    <a:p>
                      <a:r>
                        <a:rPr lang="es-ES" sz="1900" b="1" dirty="0">
                          <a:solidFill>
                            <a:schemeClr val="tx1"/>
                          </a:solidFill>
                          <a:latin typeface="Arial" panose="020B0604020202020204" pitchFamily="34" charset="0"/>
                          <a:cs typeface="Arial" panose="020B0604020202020204" pitchFamily="34" charset="0"/>
                        </a:rPr>
                        <a:t>Vacunas a base de la subunidad: </a:t>
                      </a:r>
                      <a:r>
                        <a:rPr lang="es-ES" sz="1900" b="0" dirty="0">
                          <a:solidFill>
                            <a:srgbClr val="6B6B6B"/>
                          </a:solidFill>
                          <a:latin typeface="Arial" panose="020B0604020202020204" pitchFamily="34" charset="0"/>
                          <a:cs typeface="Arial" panose="020B0604020202020204" pitchFamily="34" charset="0"/>
                        </a:rPr>
                        <a:t>incluyen el componente antigénico muerto del agente patógeno; requieren de varias dosis (refuerzos). Por ejemplo, Hib, VPH, antineumocócica.</a:t>
                      </a:r>
                    </a:p>
                  </a:txBody>
                  <a:tcPr marL="182880">
                    <a:lnL w="28575" cap="flat" cmpd="sng" algn="ctr">
                      <a:solidFill>
                        <a:srgbClr val="3F5E9D"/>
                      </a:solidFill>
                      <a:prstDash val="solid"/>
                      <a:round/>
                      <a:headEnd type="none" w="med" len="med"/>
                      <a:tailEnd type="none" w="med" len="med"/>
                    </a:lnL>
                    <a:lnR w="12700" cmpd="sng">
                      <a:noFill/>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415533139"/>
                  </a:ext>
                </a:extLst>
              </a:tr>
            </a:tbl>
          </a:graphicData>
        </a:graphic>
      </p:graphicFrame>
      <p:graphicFrame>
        <p:nvGraphicFramePr>
          <p:cNvPr id="6" name="Table 5">
            <a:extLst>
              <a:ext uri="{FF2B5EF4-FFF2-40B4-BE49-F238E27FC236}">
                <a16:creationId xmlns="" xmlns:a16="http://schemas.microsoft.com/office/drawing/2014/main" id="{74166D99-40D0-DD44-9C0C-337559785ECA}"/>
              </a:ext>
            </a:extLst>
          </p:cNvPr>
          <p:cNvGraphicFramePr>
            <a:graphicFrameLocks noGrp="1"/>
          </p:cNvGraphicFramePr>
          <p:nvPr>
            <p:extLst>
              <p:ext uri="{D42A27DB-BD31-4B8C-83A1-F6EECF244321}">
                <p14:modId xmlns:p14="http://schemas.microsoft.com/office/powerpoint/2010/main" val="2122700458"/>
              </p:ext>
            </p:extLst>
          </p:nvPr>
        </p:nvGraphicFramePr>
        <p:xfrm>
          <a:off x="1868114" y="2928833"/>
          <a:ext cx="6685749" cy="1249680"/>
        </p:xfrm>
        <a:graphic>
          <a:graphicData uri="http://schemas.openxmlformats.org/drawingml/2006/table">
            <a:tbl>
              <a:tblPr firstRow="1" bandRow="1">
                <a:tableStyleId>{616DA210-FB5B-4158-B5E0-FEB733F419BA}</a:tableStyleId>
              </a:tblPr>
              <a:tblGrid>
                <a:gridCol w="6685749">
                  <a:extLst>
                    <a:ext uri="{9D8B030D-6E8A-4147-A177-3AD203B41FA5}">
                      <a16:colId xmlns="" xmlns:a16="http://schemas.microsoft.com/office/drawing/2014/main" val="3154164875"/>
                    </a:ext>
                  </a:extLst>
                </a:gridCol>
              </a:tblGrid>
              <a:tr h="741646">
                <a:tc>
                  <a:txBody>
                    <a:bodyPr/>
                    <a:lstStyle/>
                    <a:p>
                      <a:r>
                        <a:rPr lang="es-ES" sz="1900" b="1" dirty="0">
                          <a:solidFill>
                            <a:schemeClr val="tx1"/>
                          </a:solidFill>
                          <a:latin typeface="Arial" panose="020B0604020202020204" pitchFamily="34" charset="0"/>
                          <a:ea typeface="+mn-ea"/>
                          <a:cs typeface="Arial" panose="020B0604020202020204" pitchFamily="34" charset="0"/>
                        </a:rPr>
                        <a:t>Vacunas inactivadas</a:t>
                      </a:r>
                      <a:r>
                        <a:rPr lang="es-ES" sz="1900" b="1" dirty="0">
                          <a:solidFill>
                            <a:srgbClr val="6B6B6B"/>
                          </a:solidFill>
                          <a:latin typeface="Arial" panose="020B0604020202020204" pitchFamily="34" charset="0"/>
                          <a:ea typeface="+mn-ea"/>
                          <a:cs typeface="Arial" panose="020B0604020202020204" pitchFamily="34" charset="0"/>
                        </a:rPr>
                        <a:t>: </a:t>
                      </a:r>
                      <a:r>
                        <a:rPr lang="es-ES" sz="1900" b="0" dirty="0">
                          <a:solidFill>
                            <a:srgbClr val="6B6B6B"/>
                          </a:solidFill>
                          <a:latin typeface="Arial" panose="020B0604020202020204" pitchFamily="34" charset="0"/>
                          <a:ea typeface="+mn-ea"/>
                          <a:cs typeface="Arial" panose="020B0604020202020204" pitchFamily="34" charset="0"/>
                        </a:rPr>
                        <a:t>contienen agentes patógenos muertos; requieren de varias dosis (refuerzos). Por ejemplo, Hepatitis A, rabia, vacuna antipoliomielítica inactivada.</a:t>
                      </a:r>
                    </a:p>
                  </a:txBody>
                  <a:tcPr marL="182880">
                    <a:lnL w="28575" cap="flat" cmpd="sng" algn="ctr">
                      <a:solidFill>
                        <a:srgbClr val="3F5E9D"/>
                      </a:solidFill>
                      <a:prstDash val="solid"/>
                      <a:round/>
                      <a:headEnd type="none" w="med" len="med"/>
                      <a:tailEnd type="none" w="med" len="med"/>
                    </a:lnL>
                    <a:lnR w="12700" cmpd="sng">
                      <a:noFill/>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415533139"/>
                  </a:ext>
                </a:extLst>
              </a:tr>
            </a:tbl>
          </a:graphicData>
        </a:graphic>
      </p:graphicFrame>
      <p:graphicFrame>
        <p:nvGraphicFramePr>
          <p:cNvPr id="7" name="Table 6">
            <a:extLst>
              <a:ext uri="{FF2B5EF4-FFF2-40B4-BE49-F238E27FC236}">
                <a16:creationId xmlns="" xmlns:a16="http://schemas.microsoft.com/office/drawing/2014/main" id="{ACCD48E8-AFCC-444C-A56C-9A303F852958}"/>
              </a:ext>
            </a:extLst>
          </p:cNvPr>
          <p:cNvGraphicFramePr>
            <a:graphicFrameLocks noGrp="1"/>
          </p:cNvGraphicFramePr>
          <p:nvPr>
            <p:extLst>
              <p:ext uri="{D42A27DB-BD31-4B8C-83A1-F6EECF244321}">
                <p14:modId xmlns:p14="http://schemas.microsoft.com/office/powerpoint/2010/main" val="2915940897"/>
              </p:ext>
            </p:extLst>
          </p:nvPr>
        </p:nvGraphicFramePr>
        <p:xfrm>
          <a:off x="1868114" y="5327558"/>
          <a:ext cx="6685749" cy="960120"/>
        </p:xfrm>
        <a:graphic>
          <a:graphicData uri="http://schemas.openxmlformats.org/drawingml/2006/table">
            <a:tbl>
              <a:tblPr firstRow="1" bandRow="1">
                <a:tableStyleId>{616DA210-FB5B-4158-B5E0-FEB733F419BA}</a:tableStyleId>
              </a:tblPr>
              <a:tblGrid>
                <a:gridCol w="6685749">
                  <a:extLst>
                    <a:ext uri="{9D8B030D-6E8A-4147-A177-3AD203B41FA5}">
                      <a16:colId xmlns="" xmlns:a16="http://schemas.microsoft.com/office/drawing/2014/main" val="3154164875"/>
                    </a:ext>
                  </a:extLst>
                </a:gridCol>
              </a:tblGrid>
              <a:tr h="741646">
                <a:tc>
                  <a:txBody>
                    <a:bodyPr/>
                    <a:lstStyle/>
                    <a:p>
                      <a:r>
                        <a:rPr lang="es-ES" sz="1900" b="1" dirty="0">
                          <a:solidFill>
                            <a:schemeClr val="tx1"/>
                          </a:solidFill>
                          <a:latin typeface="Arial" panose="020B0604020202020204" pitchFamily="34" charset="0"/>
                          <a:ea typeface="+mn-ea"/>
                          <a:cs typeface="Arial" panose="020B0604020202020204" pitchFamily="34" charset="0"/>
                        </a:rPr>
                        <a:t>Toxoide: </a:t>
                      </a:r>
                      <a:r>
                        <a:rPr lang="es-ES" sz="1900" b="0" dirty="0">
                          <a:solidFill>
                            <a:srgbClr val="6B6B6B"/>
                          </a:solidFill>
                          <a:latin typeface="Arial" panose="020B0604020202020204" pitchFamily="34" charset="0"/>
                          <a:ea typeface="+mn-ea"/>
                          <a:cs typeface="Arial" panose="020B0604020202020204" pitchFamily="34" charset="0"/>
                        </a:rPr>
                        <a:t>contiene toxina elaborada por el agente patógeno; algunas veces requiere de refuerzo. Por ejemplo, vacunas antidiftérica, antitosferínica.</a:t>
                      </a:r>
                    </a:p>
                  </a:txBody>
                  <a:tcPr marL="182880">
                    <a:lnL w="28575" cap="flat" cmpd="sng" algn="ctr">
                      <a:solidFill>
                        <a:srgbClr val="3F5E9D"/>
                      </a:solidFill>
                      <a:prstDash val="solid"/>
                      <a:round/>
                      <a:headEnd type="none" w="med" len="med"/>
                      <a:tailEnd type="none" w="med" len="med"/>
                    </a:lnL>
                    <a:lnR w="12700" cmpd="sng">
                      <a:noFill/>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415533139"/>
                  </a:ext>
                </a:extLst>
              </a:tr>
            </a:tbl>
          </a:graphicData>
        </a:graphic>
      </p:graphicFrame>
      <p:pic>
        <p:nvPicPr>
          <p:cNvPr id="9" name="Picture 8">
            <a:extLst>
              <a:ext uri="{FF2B5EF4-FFF2-40B4-BE49-F238E27FC236}">
                <a16:creationId xmlns="" xmlns:a16="http://schemas.microsoft.com/office/drawing/2014/main" id="{3821C9D2-86C2-E74B-A4A6-7597DB2B2826}"/>
              </a:ext>
            </a:extLst>
          </p:cNvPr>
          <p:cNvPicPr>
            <a:picLocks noChangeAspect="1"/>
          </p:cNvPicPr>
          <p:nvPr/>
        </p:nvPicPr>
        <p:blipFill>
          <a:blip r:embed="rId3"/>
          <a:stretch>
            <a:fillRect/>
          </a:stretch>
        </p:blipFill>
        <p:spPr>
          <a:xfrm>
            <a:off x="853616" y="2024111"/>
            <a:ext cx="673100" cy="660400"/>
          </a:xfrm>
          <a:prstGeom prst="rect">
            <a:avLst/>
          </a:prstGeom>
        </p:spPr>
      </p:pic>
      <p:pic>
        <p:nvPicPr>
          <p:cNvPr id="13" name="Picture 12">
            <a:extLst>
              <a:ext uri="{FF2B5EF4-FFF2-40B4-BE49-F238E27FC236}">
                <a16:creationId xmlns="" xmlns:a16="http://schemas.microsoft.com/office/drawing/2014/main" id="{FD694AA9-3422-BA47-96F6-E1702AFBA567}"/>
              </a:ext>
            </a:extLst>
          </p:cNvPr>
          <p:cNvPicPr>
            <a:picLocks noChangeAspect="1"/>
          </p:cNvPicPr>
          <p:nvPr/>
        </p:nvPicPr>
        <p:blipFill>
          <a:blip r:embed="rId4"/>
          <a:stretch>
            <a:fillRect/>
          </a:stretch>
        </p:blipFill>
        <p:spPr>
          <a:xfrm>
            <a:off x="853616" y="3259470"/>
            <a:ext cx="609600" cy="609600"/>
          </a:xfrm>
          <a:prstGeom prst="rect">
            <a:avLst/>
          </a:prstGeom>
        </p:spPr>
      </p:pic>
      <p:pic>
        <p:nvPicPr>
          <p:cNvPr id="15" name="Picture 14">
            <a:extLst>
              <a:ext uri="{FF2B5EF4-FFF2-40B4-BE49-F238E27FC236}">
                <a16:creationId xmlns="" xmlns:a16="http://schemas.microsoft.com/office/drawing/2014/main" id="{04A3A12F-48E2-8E4E-9EE6-36E3E9076401}"/>
              </a:ext>
            </a:extLst>
          </p:cNvPr>
          <p:cNvPicPr>
            <a:picLocks noChangeAspect="1"/>
          </p:cNvPicPr>
          <p:nvPr/>
        </p:nvPicPr>
        <p:blipFill>
          <a:blip r:embed="rId5"/>
          <a:stretch>
            <a:fillRect/>
          </a:stretch>
        </p:blipFill>
        <p:spPr>
          <a:xfrm>
            <a:off x="853616" y="4499035"/>
            <a:ext cx="596900" cy="508000"/>
          </a:xfrm>
          <a:prstGeom prst="rect">
            <a:avLst/>
          </a:prstGeom>
        </p:spPr>
      </p:pic>
      <p:pic>
        <p:nvPicPr>
          <p:cNvPr id="4" name="Picture 3">
            <a:extLst>
              <a:ext uri="{FF2B5EF4-FFF2-40B4-BE49-F238E27FC236}">
                <a16:creationId xmlns="" xmlns:a16="http://schemas.microsoft.com/office/drawing/2014/main" id="{73937EDC-24D1-8D43-99A6-750700509C28}"/>
              </a:ext>
            </a:extLst>
          </p:cNvPr>
          <p:cNvPicPr>
            <a:picLocks noChangeAspect="1"/>
          </p:cNvPicPr>
          <p:nvPr/>
        </p:nvPicPr>
        <p:blipFill>
          <a:blip r:embed="rId6"/>
          <a:stretch>
            <a:fillRect/>
          </a:stretch>
        </p:blipFill>
        <p:spPr>
          <a:xfrm>
            <a:off x="787411" y="5477418"/>
            <a:ext cx="729311" cy="660400"/>
          </a:xfrm>
          <a:prstGeom prst="rect">
            <a:avLst/>
          </a:prstGeom>
        </p:spPr>
      </p:pic>
    </p:spTree>
    <p:extLst>
      <p:ext uri="{BB962C8B-B14F-4D97-AF65-F5344CB8AC3E}">
        <p14:creationId xmlns:p14="http://schemas.microsoft.com/office/powerpoint/2010/main" val="38465770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6E2CE3D-61EB-DC46-BB02-1065BC40614B}"/>
              </a:ext>
            </a:extLst>
          </p:cNvPr>
          <p:cNvSpPr>
            <a:spLocks noGrp="1"/>
          </p:cNvSpPr>
          <p:nvPr>
            <p:ph type="title"/>
          </p:nvPr>
        </p:nvSpPr>
        <p:spPr>
          <a:xfrm>
            <a:off x="812800" y="1069848"/>
            <a:ext cx="6129421" cy="969264"/>
          </a:xfrm>
        </p:spPr>
        <p:txBody>
          <a:bodyPr>
            <a:normAutofit fontScale="90000"/>
          </a:bodyPr>
          <a:lstStyle/>
          <a:p>
            <a:r>
              <a:rPr lang="es-ES" sz="2900" dirty="0"/>
              <a:t>DOSIFICACIÓN DE LAS VACUNAS EN EL CURSO DE LA VIDA </a:t>
            </a:r>
          </a:p>
        </p:txBody>
      </p:sp>
      <p:graphicFrame>
        <p:nvGraphicFramePr>
          <p:cNvPr id="8" name="Table 7">
            <a:extLst>
              <a:ext uri="{FF2B5EF4-FFF2-40B4-BE49-F238E27FC236}">
                <a16:creationId xmlns="" xmlns:a16="http://schemas.microsoft.com/office/drawing/2014/main" id="{4188D34B-8EDC-C547-BF9F-F43DDD4EE42E}"/>
              </a:ext>
            </a:extLst>
          </p:cNvPr>
          <p:cNvGraphicFramePr>
            <a:graphicFrameLocks noGrp="1"/>
          </p:cNvGraphicFramePr>
          <p:nvPr>
            <p:extLst>
              <p:ext uri="{D42A27DB-BD31-4B8C-83A1-F6EECF244321}">
                <p14:modId xmlns:p14="http://schemas.microsoft.com/office/powerpoint/2010/main" val="1707856036"/>
              </p:ext>
            </p:extLst>
          </p:nvPr>
        </p:nvGraphicFramePr>
        <p:xfrm>
          <a:off x="967318" y="2566494"/>
          <a:ext cx="2439388" cy="2225040"/>
        </p:xfrm>
        <a:graphic>
          <a:graphicData uri="http://schemas.openxmlformats.org/drawingml/2006/table">
            <a:tbl>
              <a:tblPr firstRow="1" bandRow="1">
                <a:tableStyleId>{616DA210-FB5B-4158-B5E0-FEB733F419BA}</a:tableStyleId>
              </a:tblPr>
              <a:tblGrid>
                <a:gridCol w="2439388">
                  <a:extLst>
                    <a:ext uri="{9D8B030D-6E8A-4147-A177-3AD203B41FA5}">
                      <a16:colId xmlns="" xmlns:a16="http://schemas.microsoft.com/office/drawing/2014/main" val="3154164875"/>
                    </a:ext>
                  </a:extLst>
                </a:gridCol>
              </a:tblGrid>
              <a:tr h="741646">
                <a:tc>
                  <a:txBody>
                    <a:bodyPr/>
                    <a:lstStyle/>
                    <a:p>
                      <a:pPr algn="l" rtl="0">
                        <a:lnSpc>
                          <a:spcPct val="100000"/>
                        </a:lnSpc>
                      </a:pPr>
                      <a:endParaRPr lang="en-US" sz="2000" b="0" dirty="0">
                        <a:solidFill>
                          <a:srgbClr val="6B6B6B"/>
                        </a:solidFill>
                        <a:latin typeface="Arial" panose="020B0604020202020204" pitchFamily="34" charset="0"/>
                        <a:cs typeface="Arial" panose="020B0604020202020204" pitchFamily="34" charset="0"/>
                      </a:endParaRPr>
                    </a:p>
                    <a:p>
                      <a:pPr algn="l" rtl="0">
                        <a:lnSpc>
                          <a:spcPct val="100000"/>
                        </a:lnSpc>
                      </a:pPr>
                      <a:endParaRPr lang="en-US" sz="2000" b="0" dirty="0">
                        <a:solidFill>
                          <a:srgbClr val="6B6B6B"/>
                        </a:solidFill>
                        <a:latin typeface="Arial" panose="020B0604020202020204" pitchFamily="34" charset="0"/>
                        <a:cs typeface="Arial" panose="020B0604020202020204" pitchFamily="34" charset="0"/>
                      </a:endParaRPr>
                    </a:p>
                    <a:p>
                      <a:pPr>
                        <a:lnSpc>
                          <a:spcPct val="100000"/>
                        </a:lnSpc>
                      </a:pPr>
                      <a:r>
                        <a:rPr lang="es-ES" sz="2000" b="0" dirty="0">
                          <a:solidFill>
                            <a:srgbClr val="6B6B6B"/>
                          </a:solidFill>
                          <a:latin typeface="Arial" panose="020B0604020202020204" pitchFamily="34" charset="0"/>
                          <a:cs typeface="Arial" panose="020B0604020202020204" pitchFamily="34" charset="0"/>
                        </a:rPr>
                        <a:t>Algunas vacunas brindan inmunidad para toda la vida con una dosis </a:t>
                      </a:r>
                      <a:r>
                        <a:rPr lang="es-ES" sz="2000" b="0" dirty="0" smtClean="0">
                          <a:solidFill>
                            <a:srgbClr val="6B6B6B"/>
                          </a:solidFill>
                          <a:latin typeface="Arial" panose="020B0604020202020204" pitchFamily="34" charset="0"/>
                          <a:cs typeface="Arial" panose="020B0604020202020204" pitchFamily="34" charset="0"/>
                        </a:rPr>
                        <a:t>única</a:t>
                      </a:r>
                      <a:endParaRPr lang="es-ES" sz="2000" b="0" dirty="0">
                        <a:solidFill>
                          <a:srgbClr val="6B6B6B"/>
                        </a:solidFill>
                        <a:latin typeface="Arial" panose="020B0604020202020204" pitchFamily="34" charset="0"/>
                        <a:cs typeface="Arial" panose="020B0604020202020204" pitchFamily="34" charset="0"/>
                      </a:endParaRPr>
                    </a:p>
                  </a:txBody>
                  <a:tcPr marL="182880">
                    <a:lnL w="28575" cap="flat" cmpd="sng" algn="ctr">
                      <a:solidFill>
                        <a:srgbClr val="3F5E9D"/>
                      </a:solidFill>
                      <a:prstDash val="solid"/>
                      <a:round/>
                      <a:headEnd type="none" w="med" len="med"/>
                      <a:tailEnd type="none" w="med" len="med"/>
                    </a:lnL>
                    <a:lnR w="12700" cmpd="sng">
                      <a:noFill/>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415533139"/>
                  </a:ext>
                </a:extLst>
              </a:tr>
            </a:tbl>
          </a:graphicData>
        </a:graphic>
      </p:graphicFrame>
      <p:graphicFrame>
        <p:nvGraphicFramePr>
          <p:cNvPr id="9" name="Table 8">
            <a:extLst>
              <a:ext uri="{FF2B5EF4-FFF2-40B4-BE49-F238E27FC236}">
                <a16:creationId xmlns="" xmlns:a16="http://schemas.microsoft.com/office/drawing/2014/main" id="{448675E7-2557-9245-B049-0C66E0A8F571}"/>
              </a:ext>
            </a:extLst>
          </p:cNvPr>
          <p:cNvGraphicFramePr>
            <a:graphicFrameLocks noGrp="1"/>
          </p:cNvGraphicFramePr>
          <p:nvPr>
            <p:extLst>
              <p:ext uri="{D42A27DB-BD31-4B8C-83A1-F6EECF244321}">
                <p14:modId xmlns:p14="http://schemas.microsoft.com/office/powerpoint/2010/main" val="432269320"/>
              </p:ext>
            </p:extLst>
          </p:nvPr>
        </p:nvGraphicFramePr>
        <p:xfrm>
          <a:off x="6066475" y="2675944"/>
          <a:ext cx="2663905" cy="2011680"/>
        </p:xfrm>
        <a:graphic>
          <a:graphicData uri="http://schemas.openxmlformats.org/drawingml/2006/table">
            <a:tbl>
              <a:tblPr firstRow="1" bandRow="1">
                <a:tableStyleId>{616DA210-FB5B-4158-B5E0-FEB733F419BA}</a:tableStyleId>
              </a:tblPr>
              <a:tblGrid>
                <a:gridCol w="2663905">
                  <a:extLst>
                    <a:ext uri="{9D8B030D-6E8A-4147-A177-3AD203B41FA5}">
                      <a16:colId xmlns="" xmlns:a16="http://schemas.microsoft.com/office/drawing/2014/main" val="3154164875"/>
                    </a:ext>
                  </a:extLst>
                </a:gridCol>
              </a:tblGrid>
              <a:tr h="741646">
                <a:tc>
                  <a:txBody>
                    <a:bodyPr/>
                    <a:lstStyle/>
                    <a:p>
                      <a:pPr algn="l" rtl="0">
                        <a:lnSpc>
                          <a:spcPct val="100000"/>
                        </a:lnSpc>
                      </a:pPr>
                      <a:endParaRPr lang="en-US" sz="1800" b="0" dirty="0">
                        <a:solidFill>
                          <a:srgbClr val="6B6B6B"/>
                        </a:solidFill>
                        <a:latin typeface="Arial" panose="020B0604020202020204" pitchFamily="34" charset="0"/>
                        <a:cs typeface="Arial" panose="020B0604020202020204" pitchFamily="34" charset="0"/>
                      </a:endParaRPr>
                    </a:p>
                    <a:p>
                      <a:pPr algn="l" rtl="0">
                        <a:lnSpc>
                          <a:spcPct val="100000"/>
                        </a:lnSpc>
                      </a:pPr>
                      <a:endParaRPr lang="en-US" sz="1800" b="0" dirty="0">
                        <a:solidFill>
                          <a:srgbClr val="6B6B6B"/>
                        </a:solidFill>
                        <a:latin typeface="Arial" panose="020B0604020202020204" pitchFamily="34" charset="0"/>
                        <a:cs typeface="Arial" panose="020B0604020202020204" pitchFamily="34" charset="0"/>
                      </a:endParaRPr>
                    </a:p>
                    <a:p>
                      <a:pPr>
                        <a:lnSpc>
                          <a:spcPct val="100000"/>
                        </a:lnSpc>
                      </a:pPr>
                      <a:r>
                        <a:rPr lang="es-ES" sz="1800" b="0" dirty="0">
                          <a:solidFill>
                            <a:srgbClr val="6B6B6B"/>
                          </a:solidFill>
                          <a:latin typeface="Arial" panose="020B0604020202020204" pitchFamily="34" charset="0"/>
                          <a:cs typeface="Arial" panose="020B0604020202020204" pitchFamily="34" charset="0"/>
                        </a:rPr>
                        <a:t>Se suelen necesitar vacunas nuevas para los agentes patógenos que mutan a menudo (como los de la gripe</a:t>
                      </a:r>
                      <a:r>
                        <a:rPr lang="es-ES" sz="1800" b="0" dirty="0" smtClean="0">
                          <a:solidFill>
                            <a:srgbClr val="6B6B6B"/>
                          </a:solidFill>
                          <a:latin typeface="Arial" panose="020B0604020202020204" pitchFamily="34" charset="0"/>
                          <a:cs typeface="Arial" panose="020B0604020202020204" pitchFamily="34" charset="0"/>
                        </a:rPr>
                        <a:t>)</a:t>
                      </a:r>
                      <a:endParaRPr lang="es-ES" sz="1800" b="0" dirty="0">
                        <a:solidFill>
                          <a:srgbClr val="6B6B6B"/>
                        </a:solidFill>
                        <a:latin typeface="Arial" panose="020B0604020202020204" pitchFamily="34" charset="0"/>
                        <a:cs typeface="Arial" panose="020B0604020202020204" pitchFamily="34" charset="0"/>
                      </a:endParaRPr>
                    </a:p>
                  </a:txBody>
                  <a:tcPr marL="182880">
                    <a:lnL w="28575" cap="flat" cmpd="sng" algn="ctr">
                      <a:solidFill>
                        <a:srgbClr val="3F5E9D"/>
                      </a:solidFill>
                      <a:prstDash val="solid"/>
                      <a:round/>
                      <a:headEnd type="none" w="med" len="med"/>
                      <a:tailEnd type="none" w="med" len="med"/>
                    </a:lnL>
                    <a:lnR w="12700" cmpd="sng">
                      <a:noFill/>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415533139"/>
                  </a:ext>
                </a:extLst>
              </a:tr>
            </a:tbl>
          </a:graphicData>
        </a:graphic>
      </p:graphicFrame>
      <p:graphicFrame>
        <p:nvGraphicFramePr>
          <p:cNvPr id="10" name="Table 9">
            <a:extLst>
              <a:ext uri="{FF2B5EF4-FFF2-40B4-BE49-F238E27FC236}">
                <a16:creationId xmlns="" xmlns:a16="http://schemas.microsoft.com/office/drawing/2014/main" id="{43850412-96DC-6446-B47A-C2902F75C4B7}"/>
              </a:ext>
            </a:extLst>
          </p:cNvPr>
          <p:cNvGraphicFramePr>
            <a:graphicFrameLocks noGrp="1"/>
          </p:cNvGraphicFramePr>
          <p:nvPr>
            <p:extLst>
              <p:ext uri="{D42A27DB-BD31-4B8C-83A1-F6EECF244321}">
                <p14:modId xmlns:p14="http://schemas.microsoft.com/office/powerpoint/2010/main" val="4071203509"/>
              </p:ext>
            </p:extLst>
          </p:nvPr>
        </p:nvGraphicFramePr>
        <p:xfrm>
          <a:off x="3610205" y="2441441"/>
          <a:ext cx="2260541" cy="1920240"/>
        </p:xfrm>
        <a:graphic>
          <a:graphicData uri="http://schemas.openxmlformats.org/drawingml/2006/table">
            <a:tbl>
              <a:tblPr firstRow="1" bandRow="1">
                <a:tableStyleId>{616DA210-FB5B-4158-B5E0-FEB733F419BA}</a:tableStyleId>
              </a:tblPr>
              <a:tblGrid>
                <a:gridCol w="2260541">
                  <a:extLst>
                    <a:ext uri="{9D8B030D-6E8A-4147-A177-3AD203B41FA5}">
                      <a16:colId xmlns="" xmlns:a16="http://schemas.microsoft.com/office/drawing/2014/main" val="3154164875"/>
                    </a:ext>
                  </a:extLst>
                </a:gridCol>
              </a:tblGrid>
              <a:tr h="741646">
                <a:tc>
                  <a:txBody>
                    <a:bodyPr/>
                    <a:lstStyle/>
                    <a:p>
                      <a:pPr>
                        <a:lnSpc>
                          <a:spcPct val="100000"/>
                        </a:lnSpc>
                      </a:pPr>
                      <a:r>
                        <a:rPr lang="es-ES" sz="2000" b="0" dirty="0">
                          <a:solidFill>
                            <a:srgbClr val="6B6B6B"/>
                          </a:solidFill>
                          <a:latin typeface="Arial" panose="020B0604020202020204" pitchFamily="34" charset="0"/>
                          <a:cs typeface="Arial" panose="020B0604020202020204" pitchFamily="34" charset="0"/>
                        </a:rPr>
                        <a:t>Otras ofrecen mayor protección después de dosis </a:t>
                      </a:r>
                      <a:r>
                        <a:rPr lang="es-ES" sz="2000" b="0" dirty="0" smtClean="0">
                          <a:solidFill>
                            <a:srgbClr val="6B6B6B"/>
                          </a:solidFill>
                          <a:latin typeface="Arial" panose="020B0604020202020204" pitchFamily="34" charset="0"/>
                          <a:cs typeface="Arial" panose="020B0604020202020204" pitchFamily="34" charset="0"/>
                        </a:rPr>
                        <a:t>múltiples</a:t>
                      </a:r>
                      <a:endParaRPr lang="es-ES" sz="2000" b="0" dirty="0">
                        <a:solidFill>
                          <a:srgbClr val="6B6B6B"/>
                        </a:solidFill>
                        <a:latin typeface="Arial" panose="020B0604020202020204" pitchFamily="34" charset="0"/>
                        <a:cs typeface="Arial" panose="020B0604020202020204" pitchFamily="34" charset="0"/>
                      </a:endParaRPr>
                    </a:p>
                    <a:p>
                      <a:pPr algn="l" rtl="0">
                        <a:lnSpc>
                          <a:spcPct val="100000"/>
                        </a:lnSpc>
                      </a:pPr>
                      <a:endParaRPr lang="en-US" sz="2000" b="0" dirty="0">
                        <a:solidFill>
                          <a:srgbClr val="6B6B6B"/>
                        </a:solidFill>
                        <a:latin typeface="Arial" panose="020B0604020202020204" pitchFamily="34" charset="0"/>
                        <a:cs typeface="Arial" panose="020B0604020202020204" pitchFamily="34" charset="0"/>
                      </a:endParaRPr>
                    </a:p>
                    <a:p>
                      <a:pPr algn="l" rtl="0">
                        <a:lnSpc>
                          <a:spcPct val="100000"/>
                        </a:lnSpc>
                      </a:pPr>
                      <a:endParaRPr lang="en-US" sz="2000" b="0" dirty="0">
                        <a:solidFill>
                          <a:srgbClr val="6B6B6B"/>
                        </a:solidFill>
                        <a:latin typeface="Arial" panose="020B0604020202020204" pitchFamily="34" charset="0"/>
                        <a:cs typeface="Arial" panose="020B0604020202020204" pitchFamily="34" charset="0"/>
                      </a:endParaRPr>
                    </a:p>
                  </a:txBody>
                  <a:tcPr marL="182880" anchor="ctr">
                    <a:lnL w="28575" cap="flat" cmpd="sng" algn="ctr">
                      <a:solidFill>
                        <a:srgbClr val="3F5E9D"/>
                      </a:solidFill>
                      <a:prstDash val="solid"/>
                      <a:round/>
                      <a:headEnd type="none" w="med" len="med"/>
                      <a:tailEnd type="none" w="med" len="med"/>
                    </a:lnL>
                    <a:lnR w="12700" cmpd="sng">
                      <a:noFill/>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415533139"/>
                  </a:ext>
                </a:extLst>
              </a:tr>
            </a:tbl>
          </a:graphicData>
        </a:graphic>
      </p:graphicFrame>
      <p:sp>
        <p:nvSpPr>
          <p:cNvPr id="29" name="Oval 28">
            <a:extLst>
              <a:ext uri="{FF2B5EF4-FFF2-40B4-BE49-F238E27FC236}">
                <a16:creationId xmlns="" xmlns:a16="http://schemas.microsoft.com/office/drawing/2014/main" id="{F6C11803-64BA-2446-9964-BEEFAE8167E0}"/>
              </a:ext>
            </a:extLst>
          </p:cNvPr>
          <p:cNvSpPr/>
          <p:nvPr/>
        </p:nvSpPr>
        <p:spPr>
          <a:xfrm>
            <a:off x="1792242" y="4761175"/>
            <a:ext cx="1776853" cy="177685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 xmlns:a16="http://schemas.microsoft.com/office/drawing/2014/main" id="{A30F1C8B-36E5-E646-AB40-31605294874E}"/>
              </a:ext>
            </a:extLst>
          </p:cNvPr>
          <p:cNvSpPr txBox="1"/>
          <p:nvPr/>
        </p:nvSpPr>
        <p:spPr>
          <a:xfrm>
            <a:off x="3734900" y="5216977"/>
            <a:ext cx="4995481" cy="923330"/>
          </a:xfrm>
          <a:prstGeom prst="rect">
            <a:avLst/>
          </a:prstGeom>
          <a:noFill/>
        </p:spPr>
        <p:txBody>
          <a:bodyPr wrap="square" rtlCol="0">
            <a:spAutoFit/>
          </a:bodyPr>
          <a:lstStyle/>
          <a:p>
            <a:pPr>
              <a:lnSpc>
                <a:spcPct val="100000"/>
              </a:lnSpc>
            </a:pPr>
            <a:r>
              <a:rPr lang="es-ES">
                <a:latin typeface="Rockwell" panose="02060603020205020403" pitchFamily="18" charset="77"/>
              </a:rPr>
              <a:t>LAS VACUNAS NO SON SÓLO PARA LOS NIÑOS; LAS POBLACIONES MAYORES NECESITAN PROTECCIÓN SELECTIVA DE CIERTAS ENFERMEDADES</a:t>
            </a:r>
          </a:p>
        </p:txBody>
      </p:sp>
      <p:pic>
        <p:nvPicPr>
          <p:cNvPr id="4" name="Picture 3">
            <a:extLst>
              <a:ext uri="{FF2B5EF4-FFF2-40B4-BE49-F238E27FC236}">
                <a16:creationId xmlns="" xmlns:a16="http://schemas.microsoft.com/office/drawing/2014/main" id="{E08C675A-BC54-0B46-950D-84218FF2D4EC}"/>
              </a:ext>
            </a:extLst>
          </p:cNvPr>
          <p:cNvPicPr>
            <a:picLocks noChangeAspect="1"/>
          </p:cNvPicPr>
          <p:nvPr/>
        </p:nvPicPr>
        <p:blipFill>
          <a:blip r:embed="rId4"/>
          <a:stretch>
            <a:fillRect/>
          </a:stretch>
        </p:blipFill>
        <p:spPr>
          <a:xfrm>
            <a:off x="1259754" y="2479027"/>
            <a:ext cx="693735" cy="693735"/>
          </a:xfrm>
          <a:prstGeom prst="rect">
            <a:avLst/>
          </a:prstGeom>
        </p:spPr>
      </p:pic>
      <p:grpSp>
        <p:nvGrpSpPr>
          <p:cNvPr id="11" name="Group 10">
            <a:extLst>
              <a:ext uri="{FF2B5EF4-FFF2-40B4-BE49-F238E27FC236}">
                <a16:creationId xmlns="" xmlns:a16="http://schemas.microsoft.com/office/drawing/2014/main" id="{6811E667-8D7C-6241-A6F0-EC29EFE20DC3}"/>
              </a:ext>
            </a:extLst>
          </p:cNvPr>
          <p:cNvGrpSpPr/>
          <p:nvPr/>
        </p:nvGrpSpPr>
        <p:grpSpPr>
          <a:xfrm>
            <a:off x="3951794" y="3838287"/>
            <a:ext cx="1133345" cy="710367"/>
            <a:chOff x="3951794" y="3838287"/>
            <a:chExt cx="1133345" cy="710367"/>
          </a:xfrm>
        </p:grpSpPr>
        <p:pic>
          <p:nvPicPr>
            <p:cNvPr id="5" name="Picture 4">
              <a:extLst>
                <a:ext uri="{FF2B5EF4-FFF2-40B4-BE49-F238E27FC236}">
                  <a16:creationId xmlns="" xmlns:a16="http://schemas.microsoft.com/office/drawing/2014/main" id="{96F29B75-5F0D-2B4D-88D5-46CA19EC1A9E}"/>
                </a:ext>
              </a:extLst>
            </p:cNvPr>
            <p:cNvPicPr>
              <a:picLocks noChangeAspect="1"/>
            </p:cNvPicPr>
            <p:nvPr/>
          </p:nvPicPr>
          <p:blipFill>
            <a:blip r:embed="rId5"/>
            <a:stretch>
              <a:fillRect/>
            </a:stretch>
          </p:blipFill>
          <p:spPr>
            <a:xfrm>
              <a:off x="3951794" y="3838287"/>
              <a:ext cx="697096" cy="697096"/>
            </a:xfrm>
            <a:prstGeom prst="rect">
              <a:avLst/>
            </a:prstGeom>
          </p:spPr>
        </p:pic>
        <p:pic>
          <p:nvPicPr>
            <p:cNvPr id="15" name="Picture 14">
              <a:extLst>
                <a:ext uri="{FF2B5EF4-FFF2-40B4-BE49-F238E27FC236}">
                  <a16:creationId xmlns="" xmlns:a16="http://schemas.microsoft.com/office/drawing/2014/main" id="{7B6F9075-999B-DF4C-A38B-AF4A05C02B69}"/>
                </a:ext>
              </a:extLst>
            </p:cNvPr>
            <p:cNvPicPr>
              <a:picLocks noChangeAspect="1"/>
            </p:cNvPicPr>
            <p:nvPr/>
          </p:nvPicPr>
          <p:blipFill>
            <a:blip r:embed="rId5"/>
            <a:stretch>
              <a:fillRect/>
            </a:stretch>
          </p:blipFill>
          <p:spPr>
            <a:xfrm>
              <a:off x="4388043" y="3851558"/>
              <a:ext cx="697096" cy="697096"/>
            </a:xfrm>
            <a:prstGeom prst="rect">
              <a:avLst/>
            </a:prstGeom>
          </p:spPr>
        </p:pic>
      </p:grpSp>
      <p:pic>
        <p:nvPicPr>
          <p:cNvPr id="7" name="Picture 6">
            <a:extLst>
              <a:ext uri="{FF2B5EF4-FFF2-40B4-BE49-F238E27FC236}">
                <a16:creationId xmlns="" xmlns:a16="http://schemas.microsoft.com/office/drawing/2014/main" id="{5E6B89BE-8883-8D42-A4BD-E146CAEF5D22}"/>
              </a:ext>
            </a:extLst>
          </p:cNvPr>
          <p:cNvPicPr>
            <a:picLocks noChangeAspect="1"/>
          </p:cNvPicPr>
          <p:nvPr/>
        </p:nvPicPr>
        <p:blipFill>
          <a:blip r:embed="rId6"/>
          <a:stretch>
            <a:fillRect/>
          </a:stretch>
        </p:blipFill>
        <p:spPr>
          <a:xfrm rot="21002729">
            <a:off x="6712426" y="2251577"/>
            <a:ext cx="848733" cy="848733"/>
          </a:xfrm>
          <a:prstGeom prst="rect">
            <a:avLst/>
          </a:prstGeom>
        </p:spPr>
      </p:pic>
    </p:spTree>
    <p:extLst>
      <p:ext uri="{BB962C8B-B14F-4D97-AF65-F5344CB8AC3E}">
        <p14:creationId xmlns:p14="http://schemas.microsoft.com/office/powerpoint/2010/main" val="15314438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1E5165E-8BBF-0B4C-B2C0-DAF01A0D5FEA}"/>
              </a:ext>
            </a:extLst>
          </p:cNvPr>
          <p:cNvSpPr>
            <a:spLocks noGrp="1"/>
          </p:cNvSpPr>
          <p:nvPr>
            <p:ph type="title"/>
          </p:nvPr>
        </p:nvSpPr>
        <p:spPr>
          <a:xfrm>
            <a:off x="812800" y="1069848"/>
            <a:ext cx="7173913" cy="1033271"/>
          </a:xfrm>
        </p:spPr>
        <p:txBody>
          <a:bodyPr>
            <a:normAutofit/>
          </a:bodyPr>
          <a:lstStyle/>
          <a:p>
            <a:r>
              <a:rPr lang="es-ES" dirty="0"/>
              <a:t>COMPONENTES VACUNALES INOCUOS Y EFICACES</a:t>
            </a:r>
          </a:p>
        </p:txBody>
      </p:sp>
      <p:sp>
        <p:nvSpPr>
          <p:cNvPr id="3" name="Content Placeholder 2">
            <a:extLst>
              <a:ext uri="{FF2B5EF4-FFF2-40B4-BE49-F238E27FC236}">
                <a16:creationId xmlns="" xmlns:a16="http://schemas.microsoft.com/office/drawing/2014/main" id="{BD719030-7269-7C46-864D-E280E390DCA7}"/>
              </a:ext>
            </a:extLst>
          </p:cNvPr>
          <p:cNvSpPr>
            <a:spLocks noGrp="1"/>
          </p:cNvSpPr>
          <p:nvPr>
            <p:ph idx="1"/>
          </p:nvPr>
        </p:nvSpPr>
        <p:spPr>
          <a:xfrm>
            <a:off x="812801" y="2199261"/>
            <a:ext cx="5312426" cy="4384155"/>
          </a:xfrm>
        </p:spPr>
        <p:txBody>
          <a:bodyPr>
            <a:normAutofit fontScale="85000" lnSpcReduction="20000"/>
          </a:bodyPr>
          <a:lstStyle/>
          <a:p>
            <a:pPr>
              <a:lnSpc>
                <a:spcPct val="110000"/>
              </a:lnSpc>
            </a:pPr>
            <a:r>
              <a:rPr lang="es-ES" dirty="0"/>
              <a:t>Confieren inmunidad</a:t>
            </a:r>
          </a:p>
          <a:p>
            <a:pPr lvl="1">
              <a:lnSpc>
                <a:spcPct val="110000"/>
              </a:lnSpc>
            </a:pPr>
            <a:r>
              <a:rPr lang="es-ES" dirty="0"/>
              <a:t>Antígenos </a:t>
            </a:r>
          </a:p>
          <a:p>
            <a:pPr lvl="1">
              <a:lnSpc>
                <a:spcPct val="110000"/>
              </a:lnSpc>
            </a:pPr>
            <a:r>
              <a:rPr lang="es-ES" dirty="0"/>
              <a:t>Adyuvantes </a:t>
            </a:r>
          </a:p>
          <a:p>
            <a:pPr>
              <a:lnSpc>
                <a:spcPct val="110000"/>
              </a:lnSpc>
            </a:pPr>
            <a:r>
              <a:rPr lang="es-ES" dirty="0"/>
              <a:t>Mantienen la inocuidad y prolongan la duración de las vacunas</a:t>
            </a:r>
          </a:p>
          <a:p>
            <a:pPr lvl="1">
              <a:lnSpc>
                <a:spcPct val="110000"/>
              </a:lnSpc>
            </a:pPr>
            <a:r>
              <a:rPr lang="es-ES" dirty="0"/>
              <a:t>Conservantes </a:t>
            </a:r>
          </a:p>
          <a:p>
            <a:pPr lvl="1">
              <a:lnSpc>
                <a:spcPct val="110000"/>
              </a:lnSpc>
            </a:pPr>
            <a:r>
              <a:rPr lang="es-ES" dirty="0"/>
              <a:t>Estabilizadores</a:t>
            </a:r>
          </a:p>
          <a:p>
            <a:pPr>
              <a:lnSpc>
                <a:spcPct val="110000"/>
              </a:lnSpc>
            </a:pPr>
            <a:r>
              <a:rPr lang="es-ES" dirty="0"/>
              <a:t>Empleados durante la producción de las vacunas</a:t>
            </a:r>
          </a:p>
          <a:p>
            <a:pPr lvl="1">
              <a:lnSpc>
                <a:spcPct val="110000"/>
              </a:lnSpc>
            </a:pPr>
            <a:r>
              <a:rPr lang="es-ES" dirty="0"/>
              <a:t>Materiales de </a:t>
            </a:r>
            <a:r>
              <a:rPr lang="es-ES" dirty="0" err="1"/>
              <a:t>citocultivo</a:t>
            </a:r>
            <a:endParaRPr lang="es-ES" dirty="0"/>
          </a:p>
          <a:p>
            <a:pPr lvl="1">
              <a:lnSpc>
                <a:spcPct val="110000"/>
              </a:lnSpc>
            </a:pPr>
            <a:r>
              <a:rPr lang="es-ES" dirty="0"/>
              <a:t>Ingredientes </a:t>
            </a:r>
            <a:r>
              <a:rPr lang="es-ES" dirty="0" err="1"/>
              <a:t>inactivantes</a:t>
            </a:r>
            <a:endParaRPr lang="es-ES" dirty="0"/>
          </a:p>
          <a:p>
            <a:pPr lvl="1">
              <a:lnSpc>
                <a:spcPct val="110000"/>
              </a:lnSpc>
            </a:pPr>
            <a:r>
              <a:rPr lang="es-ES" dirty="0"/>
              <a:t>Antibióticos</a:t>
            </a:r>
          </a:p>
        </p:txBody>
      </p:sp>
      <p:sp>
        <p:nvSpPr>
          <p:cNvPr id="4" name="Oval 3">
            <a:extLst>
              <a:ext uri="{FF2B5EF4-FFF2-40B4-BE49-F238E27FC236}">
                <a16:creationId xmlns="" xmlns:a16="http://schemas.microsoft.com/office/drawing/2014/main" id="{A2EABB5C-225B-4344-912D-A2959F4B3932}"/>
              </a:ext>
            </a:extLst>
          </p:cNvPr>
          <p:cNvSpPr/>
          <p:nvPr/>
        </p:nvSpPr>
        <p:spPr>
          <a:xfrm>
            <a:off x="6002501" y="3650697"/>
            <a:ext cx="2867924" cy="2963429"/>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 xmlns:a16="http://schemas.microsoft.com/office/drawing/2014/main" id="{D96117DD-5160-3448-A42E-8771AE69E021}"/>
              </a:ext>
            </a:extLst>
          </p:cNvPr>
          <p:cNvSpPr/>
          <p:nvPr/>
        </p:nvSpPr>
        <p:spPr>
          <a:xfrm>
            <a:off x="5794851" y="3911639"/>
            <a:ext cx="959400" cy="959400"/>
          </a:xfrm>
          <a:prstGeom prst="ellipse">
            <a:avLst/>
          </a:prstGeom>
          <a:solidFill>
            <a:srgbClr val="3E5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  </a:t>
            </a:r>
          </a:p>
        </p:txBody>
      </p:sp>
      <p:pic>
        <p:nvPicPr>
          <p:cNvPr id="8" name="Graphic 7">
            <a:extLst>
              <a:ext uri="{FF2B5EF4-FFF2-40B4-BE49-F238E27FC236}">
                <a16:creationId xmlns="" xmlns:a16="http://schemas.microsoft.com/office/drawing/2014/main" id="{0F619F23-5209-094C-89E9-F2064AEF517E}"/>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5964404" y="4081192"/>
            <a:ext cx="620295" cy="620295"/>
          </a:xfrm>
          <a:prstGeom prst="rect">
            <a:avLst/>
          </a:prstGeom>
        </p:spPr>
      </p:pic>
    </p:spTree>
    <p:extLst>
      <p:ext uri="{BB962C8B-B14F-4D97-AF65-F5344CB8AC3E}">
        <p14:creationId xmlns:p14="http://schemas.microsoft.com/office/powerpoint/2010/main" val="347921848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sabin - immunization advocates">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9930</TotalTime>
  <Words>5631</Words>
  <Application>Microsoft Office PowerPoint</Application>
  <PresentationFormat>On-screen Show (4:3)</PresentationFormat>
  <Paragraphs>402</Paragraphs>
  <Slides>21</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Arial Black</vt:lpstr>
      <vt:lpstr>Calibri</vt:lpstr>
      <vt:lpstr>Rockwell</vt:lpstr>
      <vt:lpstr>Office Theme</vt:lpstr>
      <vt:lpstr>LAS VACUNAS Y LA INMUNIZACIÓN</vt:lpstr>
      <vt:lpstr>LA VACUNACIÓN SALVA VIDAS Y PRESERVA LA SALUD</vt:lpstr>
      <vt:lpstr>LAS VACUNAS ERRADICAN ENFERMEDADES, PERO LA DISMINUCIÓN DE LA COBERTURA PONE EN PELIGRO LOS AVANCES LOGRADOS.</vt:lpstr>
      <vt:lpstr>CÓMO FUNCIONAN LAS VACUNAS </vt:lpstr>
      <vt:lpstr>LAS VACUNAS PROTEGEN A LA COMUNIDAD </vt:lpstr>
      <vt:lpstr>LAS VACUNAS PROTEGEN A LA COMUNIDAD</vt:lpstr>
      <vt:lpstr>TIPOS DE VACUNAS</vt:lpstr>
      <vt:lpstr>DOSIFICACIÓN DE LAS VACUNAS EN EL CURSO DE LA VIDA </vt:lpstr>
      <vt:lpstr>COMPONENTES VACUNALES INOCUOS Y EFICACES</vt:lpstr>
      <vt:lpstr>CALENDARIOS DE VACUNACIÓN: BASADOS EN DATOS CIENTÍFICOS</vt:lpstr>
      <vt:lpstr>GARANTÍA DE LA INOCUIDAD Y EFICACIA DE LAS VACUNAS </vt:lpstr>
      <vt:lpstr>VIGILANCIA CONSTANTE DE LA INOCUIDAD</vt:lpstr>
      <vt:lpstr>CONTRAINDICACIONES Y PRECAUCIONES</vt:lpstr>
      <vt:lpstr>EFECTOS PELIGROSOS DE LA COBERTURA DE VACUNACIÓN BAJA </vt:lpstr>
      <vt:lpstr>MITOS COMUNES </vt:lpstr>
      <vt:lpstr>MITOS COMUNES </vt:lpstr>
      <vt:lpstr>MITOS COMUNES </vt:lpstr>
      <vt:lpstr>MITOS COMUNES </vt:lpstr>
      <vt:lpstr>COMUNICACIÓN CON LOS PACIENTES PARA REAFIRMAR LA CONFIANZA EN LAS VACUNAS</vt:lpstr>
      <vt:lpstr>MATERIAL ADICIONAL</vt:lpstr>
      <vt:lpstr>MATERIAL ADICIONAL</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Zaida Jocson</dc:creator>
  <cp:lastModifiedBy>Greg Bodwell</cp:lastModifiedBy>
  <cp:revision>144</cp:revision>
  <dcterms:created xsi:type="dcterms:W3CDTF">2019-01-17T01:54:34Z</dcterms:created>
  <dcterms:modified xsi:type="dcterms:W3CDTF">2019-12-04T14:35:01Z</dcterms:modified>
</cp:coreProperties>
</file>