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258" r:id="rId3"/>
    <p:sldId id="259" r:id="rId4"/>
    <p:sldId id="261" r:id="rId5"/>
    <p:sldId id="262" r:id="rId6"/>
    <p:sldId id="282" r:id="rId7"/>
    <p:sldId id="278" r:id="rId8"/>
    <p:sldId id="283" r:id="rId9"/>
    <p:sldId id="265" r:id="rId10"/>
    <p:sldId id="289" r:id="rId11"/>
    <p:sldId id="267" r:id="rId12"/>
    <p:sldId id="279" r:id="rId13"/>
    <p:sldId id="281" r:id="rId14"/>
    <p:sldId id="269" r:id="rId15"/>
    <p:sldId id="270" r:id="rId16"/>
    <p:sldId id="273" r:id="rId17"/>
    <p:sldId id="272" r:id="rId18"/>
    <p:sldId id="274" r:id="rId19"/>
    <p:sldId id="271" r:id="rId20"/>
    <p:sldId id="275" r:id="rId21"/>
    <p:sldId id="27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ida Jocson" initials="ZJ" lastIdx="10" clrIdx="0">
    <p:extLst>
      <p:ext uri="{19B8F6BF-5375-455C-9EA6-DF929625EA0E}">
        <p15:presenceInfo xmlns:p15="http://schemas.microsoft.com/office/powerpoint/2012/main" userId="S::zaida@interactivestrategies.com::d7f0c233-280a-4dd0-b914-e996fa77c046" providerId="AD"/>
      </p:ext>
    </p:extLst>
  </p:cmAuthor>
  <p:cmAuthor id="2" name="Mary Beth Woodin" initials="MBW" lastIdx="16" clrIdx="1">
    <p:extLst>
      <p:ext uri="{19B8F6BF-5375-455C-9EA6-DF929625EA0E}">
        <p15:presenceInfo xmlns:p15="http://schemas.microsoft.com/office/powerpoint/2012/main" userId="S-1-5-21-502749804-2742454471-2398148260-3117" providerId="AD"/>
      </p:ext>
    </p:extLst>
  </p:cmAuthor>
  <p:cmAuthor id="3" name="Elizabeth Powell" initials="EP" lastIdx="33" clrIdx="2">
    <p:extLst>
      <p:ext uri="{19B8F6BF-5375-455C-9EA6-DF929625EA0E}">
        <p15:presenceInfo xmlns:p15="http://schemas.microsoft.com/office/powerpoint/2012/main" userId="S-1-5-21-502749804-2742454471-2398148260-1497" providerId="AD"/>
      </p:ext>
    </p:extLst>
  </p:cmAuthor>
  <p:cmAuthor id="4" name="Hannah Bassett" initials="HB" lastIdx="16" clrIdx="3"/>
  <p:cmAuthor id="5" name="Haley Burrous" initials="HB" lastIdx="6" clrIdx="4">
    <p:extLst>
      <p:ext uri="{19B8F6BF-5375-455C-9EA6-DF929625EA0E}">
        <p15:presenceInfo xmlns:p15="http://schemas.microsoft.com/office/powerpoint/2012/main" userId="S-1-5-21-502749804-2742454471-2398148260-3134" providerId="AD"/>
      </p:ext>
    </p:extLst>
  </p:cmAuthor>
  <p:cmAuthor id="6" name="Greg Bodwell" initials="GB" lastIdx="4" clrIdx="5">
    <p:extLst>
      <p:ext uri="{19B8F6BF-5375-455C-9EA6-DF929625EA0E}">
        <p15:presenceInfo xmlns:p15="http://schemas.microsoft.com/office/powerpoint/2012/main" userId="S-1-5-21-502749804-2742454471-2398148260-31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24E"/>
    <a:srgbClr val="3E5E9F"/>
    <a:srgbClr val="6B6B6B"/>
    <a:srgbClr val="D64E01"/>
    <a:srgbClr val="3F5E9D"/>
    <a:srgbClr val="E07004"/>
    <a:srgbClr val="F768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1"/>
    <p:restoredTop sz="72703" autoAdjust="0"/>
  </p:normalViewPr>
  <p:slideViewPr>
    <p:cSldViewPr snapToGrid="0" snapToObjects="1">
      <p:cViewPr varScale="1">
        <p:scale>
          <a:sx n="74" d="100"/>
          <a:sy n="74" d="100"/>
        </p:scale>
        <p:origin x="68" y="7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3CF69-2D55-DA41-8361-A92AD4101B29}" type="datetimeFigureOut">
              <a:rPr lang="en-US" smtClean="0"/>
              <a:t>10/4/2019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A7AE5-EAF5-FC4A-BD77-B14DF0FB8ECE}" type="slidenum">
              <a:rPr lang="en-US" smtClean="0"/>
              <a:t>‹#›</a:t>
            </a:fld>
            <a:endParaRPr lang="en-US"/>
          </a:p>
        </p:txBody>
      </p:sp>
    </p:spTree>
    <p:extLst>
      <p:ext uri="{BB962C8B-B14F-4D97-AF65-F5344CB8AC3E}">
        <p14:creationId xmlns:p14="http://schemas.microsoft.com/office/powerpoint/2010/main" val="346502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presentation will cover the basics of vaccines and immunization. It is designed for health professionals.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By the end of this presentation, you will be familiar with the impact of immunization, how vaccines work, vaccine safety, common myths about immunization, and best practices for communicating the importance of immunization with patients.</a:t>
            </a:r>
            <a:r>
              <a:rPr lang="en-US">
                <a:effectLst/>
              </a:rPr>
              <a:t> </a:t>
            </a:r>
            <a:endParaRPr lang="en-US"/>
          </a:p>
        </p:txBody>
      </p:sp>
      <p:sp>
        <p:nvSpPr>
          <p:cNvPr id="4" name="Slide Number Placeholder 3"/>
          <p:cNvSpPr>
            <a:spLocks noGrp="1"/>
          </p:cNvSpPr>
          <p:nvPr>
            <p:ph type="sldNum" sz="quarter" idx="5"/>
          </p:nvPr>
        </p:nvSpPr>
        <p:spPr/>
        <p:txBody>
          <a:bodyPr/>
          <a:lstStyle/>
          <a:p>
            <a:fld id="{5A9A7AE5-EAF5-FC4A-BD77-B14DF0FB8ECE}" type="slidenum">
              <a:rPr lang="en-US" smtClean="0"/>
              <a:t>1</a:t>
            </a:fld>
            <a:endParaRPr lang="en-US"/>
          </a:p>
        </p:txBody>
      </p:sp>
    </p:spTree>
    <p:extLst>
      <p:ext uri="{BB962C8B-B14F-4D97-AF65-F5344CB8AC3E}">
        <p14:creationId xmlns:p14="http://schemas.microsoft.com/office/powerpoint/2010/main" val="3511267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these varying vaccine types, dosing and ingredients in mind, key decision makers like national immunization managers and government officials develop schedules for vaccine administration to best protect public health. These schedules are formulated using robust scientific evidence.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Routine immunization schedules vary country to country, but WHO has recommendations for routine immunization. These recommendations are based on conclusions from WHO position papers (source: https://www.who.int/immunization/policy/immunization_tables/en/).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link to WHO’s recommended immunization schedules is included at the end of this presentation.</a:t>
            </a:r>
          </a:p>
        </p:txBody>
      </p:sp>
      <p:sp>
        <p:nvSpPr>
          <p:cNvPr id="4" name="Slide Number Placeholder 3"/>
          <p:cNvSpPr>
            <a:spLocks noGrp="1"/>
          </p:cNvSpPr>
          <p:nvPr>
            <p:ph type="sldNum" sz="quarter" idx="5"/>
          </p:nvPr>
        </p:nvSpPr>
        <p:spPr/>
        <p:txBody>
          <a:bodyPr/>
          <a:lstStyle/>
          <a:p>
            <a:fld id="{5A9A7AE5-EAF5-FC4A-BD77-B14DF0FB8ECE}" type="slidenum">
              <a:rPr lang="en-US" smtClean="0"/>
              <a:t>10</a:t>
            </a:fld>
            <a:endParaRPr lang="en-US"/>
          </a:p>
        </p:txBody>
      </p:sp>
    </p:spTree>
    <p:extLst>
      <p:ext uri="{BB962C8B-B14F-4D97-AF65-F5344CB8AC3E}">
        <p14:creationId xmlns:p14="http://schemas.microsoft.com/office/powerpoint/2010/main" val="697483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Much like how routine immunization schedules are formulated using robust scientific evidence, vaccine safety measures are thorough and rooted in rigorous scientific practices to inform vaccine testing, monitoring and surveillance.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like all medicines, vaccines can cause side effects.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Testing, monitoring and surveillance occur before and after a vaccine’s introduction to minimize any potential side effects and ensure that all vaccines are both safe and effective (source: https://vaccine-safety-</a:t>
            </a:r>
            <a:r>
              <a:rPr lang="en-US" sz="1200" kern="1200" dirty="0" err="1">
                <a:solidFill>
                  <a:schemeClr val="tx1"/>
                </a:solidFill>
                <a:effectLst/>
                <a:latin typeface="+mn-lt"/>
                <a:ea typeface="+mn-ea"/>
                <a:cs typeface="+mn-cs"/>
              </a:rPr>
              <a:t>training.org</a:t>
            </a:r>
            <a:r>
              <a:rPr lang="en-US" sz="1200" kern="1200" dirty="0">
                <a:solidFill>
                  <a:schemeClr val="tx1"/>
                </a:solidFill>
                <a:effectLst/>
                <a:latin typeface="+mn-lt"/>
                <a:ea typeface="+mn-ea"/>
                <a:cs typeface="+mn-cs"/>
              </a:rPr>
              <a:t>/expectations-towards-safety-of-</a:t>
            </a:r>
            <a:r>
              <a:rPr lang="en-US" sz="1200" kern="1200" dirty="0" err="1">
                <a:solidFill>
                  <a:schemeClr val="tx1"/>
                </a:solidFill>
                <a:effectLst/>
                <a:latin typeface="+mn-lt"/>
                <a:ea typeface="+mn-ea"/>
                <a:cs typeface="+mn-cs"/>
              </a:rPr>
              <a:t>vaccines.html</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works closely with national regulatory authorities to ensure that global standards and guidelines are developed and made readily available to assess the quality, safety and immunogenicity of vaccines.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licensing process for vaccines varies from country to country, but the core components are largely the same.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a vaccine’s introduction into an immunization program, a vaccine candidate must go through several phases of increasingly large clinical trials. If the vaccine is deemed safe and effective, and if the benefits outweigh the risks, then manufacturing facilities are prepared to ensure the vaccine safety and quality post-licensing.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introduced, a vaccine is continuously monitored using extensive surveillance systems. National regulatory authorities continue to monitor and investigate adverse events following immunization to ensure the vaccine is safe. In addition to national surveillance, there is also global surveillance to detect, report and investigate any adverse reactions to immunization.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Thanks in large part to this robust vaccine safety infrastructure before, during and after vaccine introduction, cases of vaccine-caused illness or injury are incredibly rare.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go over common fears and misconceptions about vaccines and immunization later, but it is important to remember – and communicate with patients – that the benefits of immunization greatly outweigh the risks, thanks in large part to these measures. </a:t>
            </a:r>
          </a:p>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11</a:t>
            </a:fld>
            <a:endParaRPr lang="en-US"/>
          </a:p>
        </p:txBody>
      </p:sp>
    </p:spTree>
    <p:extLst>
      <p:ext uri="{BB962C8B-B14F-4D97-AF65-F5344CB8AC3E}">
        <p14:creationId xmlns:p14="http://schemas.microsoft.com/office/powerpoint/2010/main" val="4096270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Much like how routine immunization schedules are formulated using robust scientific evidence, vaccine safety measures are thorough and rooted in rigorous scientific practices to inform vaccine testing, monitoring and surveillance.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like all medicines, vaccines can cause side effects.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Testing, monitoring and surveillance occur before and after a vaccine’s introduction to minimize any potential side effects and ensure that all vaccines are both safe and effective (</a:t>
            </a:r>
            <a:r>
              <a:rPr lang="en-US" sz="1200" kern="1200" dirty="0" err="1">
                <a:solidFill>
                  <a:schemeClr val="tx1"/>
                </a:solidFill>
                <a:effectLst/>
                <a:latin typeface="+mn-lt"/>
                <a:ea typeface="+mn-ea"/>
                <a:cs typeface="+mn-cs"/>
              </a:rPr>
              <a:t>souce</a:t>
            </a:r>
            <a:r>
              <a:rPr lang="en-US" sz="1200" kern="1200" dirty="0">
                <a:solidFill>
                  <a:schemeClr val="tx1"/>
                </a:solidFill>
                <a:effectLst/>
                <a:latin typeface="+mn-lt"/>
                <a:ea typeface="+mn-ea"/>
                <a:cs typeface="+mn-cs"/>
              </a:rPr>
              <a:t>: https://vaccine-safety-</a:t>
            </a:r>
            <a:r>
              <a:rPr lang="en-US" sz="1200" kern="1200" dirty="0" err="1">
                <a:solidFill>
                  <a:schemeClr val="tx1"/>
                </a:solidFill>
                <a:effectLst/>
                <a:latin typeface="+mn-lt"/>
                <a:ea typeface="+mn-ea"/>
                <a:cs typeface="+mn-cs"/>
              </a:rPr>
              <a:t>training.org</a:t>
            </a:r>
            <a:r>
              <a:rPr lang="en-US" sz="1200" kern="1200" dirty="0">
                <a:solidFill>
                  <a:schemeClr val="tx1"/>
                </a:solidFill>
                <a:effectLst/>
                <a:latin typeface="+mn-lt"/>
                <a:ea typeface="+mn-ea"/>
                <a:cs typeface="+mn-cs"/>
              </a:rPr>
              <a:t>/expectations-towards-safety-of-</a:t>
            </a:r>
            <a:r>
              <a:rPr lang="en-US" sz="1200" kern="1200" dirty="0" err="1">
                <a:solidFill>
                  <a:schemeClr val="tx1"/>
                </a:solidFill>
                <a:effectLst/>
                <a:latin typeface="+mn-lt"/>
                <a:ea typeface="+mn-ea"/>
                <a:cs typeface="+mn-cs"/>
              </a:rPr>
              <a:t>vaccines.html</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works closely with national regulatory authorities to ensure that global standards and guidelines are developed and made readily available to assess the quality, safety and immunogenicity of vaccines.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licensing process for vaccines varies from country to country, but the core components are largely the same.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a vaccine’s introduction into an immunization program, a vaccine candidate must go through several phases of increasingly large clinical trials. If the vaccine is deemed safe and effective, and if the benefits outweigh the risks, then manufacturing facilities are prepared to ensure the vaccine safety and quality post-licensing.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introduced, a vaccine is continuously monitored using extensive surveillance systems. National regulatory authorities continue to monitor and investigate adverse events following immunization to ensure the vaccine is safe. In addition to national surveillance, there is also global surveillance to detect, report and investigate any adverse reactions to immunization.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Thanks in large part to this robust vaccine safety infrastructure before, during and after vaccine introduction, cases of vaccine-caused illness or injury are incredibly rare.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go over common fears and misconceptions about vaccines and immunization later, but it is important to remember – and communicate with patients – that the benefits of immunization greatly outweigh the risks, thanks in large part to these measures. </a:t>
            </a:r>
          </a:p>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12</a:t>
            </a:fld>
            <a:endParaRPr lang="en-US"/>
          </a:p>
        </p:txBody>
      </p:sp>
    </p:spTree>
    <p:extLst>
      <p:ext uri="{BB962C8B-B14F-4D97-AF65-F5344CB8AC3E}">
        <p14:creationId xmlns:p14="http://schemas.microsoft.com/office/powerpoint/2010/main" val="3067105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some circumstances under which vaccines should not be administered, however. It is important that health providers screen patients for contraindications and precautions before giving each dose of vaccine.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contraindication to immunization is a rare condition in a recipient that increases the risk for a serious adverse reaction. If there is a contraindication, a vaccine should not be administered. Ignoring contraindications can lead to avoidable and adverse reactions that harm an individual’s health (source: https://</a:t>
            </a:r>
            <a:r>
              <a:rPr lang="en-US" sz="1200" kern="1200" dirty="0" err="1">
                <a:solidFill>
                  <a:schemeClr val="tx1"/>
                </a:solidFill>
                <a:effectLst/>
                <a:latin typeface="+mn-lt"/>
                <a:ea typeface="+mn-ea"/>
                <a:cs typeface="+mn-cs"/>
              </a:rPr>
              <a:t>www.cdc.gov</a:t>
            </a:r>
            <a:r>
              <a:rPr lang="en-US" sz="1200" kern="1200" dirty="0">
                <a:solidFill>
                  <a:schemeClr val="tx1"/>
                </a:solidFill>
                <a:effectLst/>
                <a:latin typeface="+mn-lt"/>
                <a:ea typeface="+mn-ea"/>
                <a:cs typeface="+mn-cs"/>
              </a:rPr>
              <a:t>/vaccines/hcp/</a:t>
            </a:r>
            <a:r>
              <a:rPr lang="en-US" sz="1200" kern="1200" dirty="0" err="1">
                <a:solidFill>
                  <a:schemeClr val="tx1"/>
                </a:solidFill>
                <a:effectLst/>
                <a:latin typeface="+mn-lt"/>
                <a:ea typeface="+mn-ea"/>
                <a:cs typeface="+mn-cs"/>
              </a:rPr>
              <a:t>acip</a:t>
            </a:r>
            <a:r>
              <a:rPr lang="en-US" sz="1200" kern="1200" dirty="0">
                <a:solidFill>
                  <a:schemeClr val="tx1"/>
                </a:solidFill>
                <a:effectLst/>
                <a:latin typeface="+mn-lt"/>
                <a:ea typeface="+mn-ea"/>
                <a:cs typeface="+mn-cs"/>
              </a:rPr>
              <a:t>-recs/general-recs/</a:t>
            </a:r>
            <a:r>
              <a:rPr lang="en-US" sz="1200" kern="1200" dirty="0" err="1">
                <a:solidFill>
                  <a:schemeClr val="tx1"/>
                </a:solidFill>
                <a:effectLst/>
                <a:latin typeface="+mn-lt"/>
                <a:ea typeface="+mn-ea"/>
                <a:cs typeface="+mn-cs"/>
              </a:rPr>
              <a:t>contraindications.htmlhttps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www.cdc.gov</a:t>
            </a:r>
            <a:r>
              <a:rPr lang="en-US" sz="1200" kern="1200" dirty="0">
                <a:solidFill>
                  <a:schemeClr val="tx1"/>
                </a:solidFill>
                <a:effectLst/>
                <a:latin typeface="+mn-lt"/>
                <a:ea typeface="+mn-ea"/>
                <a:cs typeface="+mn-cs"/>
              </a:rPr>
              <a:t>/vaccines/hcp/</a:t>
            </a:r>
            <a:r>
              <a:rPr lang="en-US" sz="1200" kern="1200" dirty="0" err="1">
                <a:solidFill>
                  <a:schemeClr val="tx1"/>
                </a:solidFill>
                <a:effectLst/>
                <a:latin typeface="+mn-lt"/>
                <a:ea typeface="+mn-ea"/>
                <a:cs typeface="+mn-cs"/>
              </a:rPr>
              <a:t>acip</a:t>
            </a:r>
            <a:r>
              <a:rPr lang="en-US" sz="1200" kern="1200" dirty="0">
                <a:solidFill>
                  <a:schemeClr val="tx1"/>
                </a:solidFill>
                <a:effectLst/>
                <a:latin typeface="+mn-lt"/>
                <a:ea typeface="+mn-ea"/>
                <a:cs typeface="+mn-cs"/>
              </a:rPr>
              <a:t>-recs/general-recs/</a:t>
            </a:r>
            <a:r>
              <a:rPr lang="en-US" sz="1200" kern="1200" dirty="0" err="1">
                <a:solidFill>
                  <a:schemeClr val="tx1"/>
                </a:solidFill>
                <a:effectLst/>
                <a:latin typeface="+mn-lt"/>
                <a:ea typeface="+mn-ea"/>
                <a:cs typeface="+mn-cs"/>
              </a:rPr>
              <a:t>contraindications.html</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only contraindication applicable to all vaccines is a history of a severe allergic reaction after a prior dose of vaccine or to a vaccine constituent (the estimated rate of severe allergic reactions to immunization is 1 in 1,000,000 (source: https://</a:t>
            </a:r>
            <a:r>
              <a:rPr lang="en-US" sz="1200" kern="1200" dirty="0" err="1">
                <a:solidFill>
                  <a:schemeClr val="tx1"/>
                </a:solidFill>
                <a:effectLst/>
                <a:latin typeface="+mn-lt"/>
                <a:ea typeface="+mn-ea"/>
                <a:cs typeface="+mn-cs"/>
              </a:rPr>
              <a:t>www.cdc.gov</a:t>
            </a:r>
            <a:r>
              <a:rPr lang="en-US" sz="1200" kern="1200" dirty="0">
                <a:solidFill>
                  <a:schemeClr val="tx1"/>
                </a:solidFill>
                <a:effectLst/>
                <a:latin typeface="+mn-lt"/>
                <a:ea typeface="+mn-ea"/>
                <a:cs typeface="+mn-cs"/>
              </a:rPr>
              <a:t>/vaccines/</a:t>
            </a:r>
            <a:r>
              <a:rPr lang="en-US" sz="1200" kern="1200" dirty="0" err="1">
                <a:solidFill>
                  <a:schemeClr val="tx1"/>
                </a:solidFill>
                <a:effectLst/>
                <a:latin typeface="+mn-lt"/>
                <a:ea typeface="+mn-ea"/>
                <a:cs typeface="+mn-cs"/>
              </a:rPr>
              <a:t>vac</a:t>
            </a:r>
            <a:r>
              <a:rPr lang="en-US" sz="1200" kern="1200" dirty="0">
                <a:solidFill>
                  <a:schemeClr val="tx1"/>
                </a:solidFill>
                <a:effectLst/>
                <a:latin typeface="+mn-lt"/>
                <a:ea typeface="+mn-ea"/>
                <a:cs typeface="+mn-cs"/>
              </a:rPr>
              <a:t>-gen/side-</a:t>
            </a:r>
            <a:r>
              <a:rPr lang="en-US" sz="1200" kern="1200" dirty="0" err="1">
                <a:solidFill>
                  <a:schemeClr val="tx1"/>
                </a:solidFill>
                <a:effectLst/>
                <a:latin typeface="+mn-lt"/>
                <a:ea typeface="+mn-ea"/>
                <a:cs typeface="+mn-cs"/>
              </a:rPr>
              <a:t>effects.htm</a:t>
            </a:r>
            <a:r>
              <a:rPr lang="en-US" sz="1200" kern="1200" dirty="0">
                <a:solidFill>
                  <a:schemeClr val="tx1"/>
                </a:solidFill>
                <a:effectLst/>
                <a:latin typeface="+mn-lt"/>
                <a:ea typeface="+mn-ea"/>
                <a:cs typeface="+mn-cs"/>
              </a:rPr>
              <a:t>)). Health workers administering vaccines should know the signs of allergic reactions and be prepared to take immediate action.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precaution is a condition in a recipient that might increase the risk for a serious adverse reaction, might cause diagnostic confusion or might compromise the ability of the vaccine to produce immunity (source: https://</a:t>
            </a:r>
            <a:r>
              <a:rPr lang="en-US" sz="1200" kern="1200" dirty="0" err="1">
                <a:solidFill>
                  <a:schemeClr val="tx1"/>
                </a:solidFill>
                <a:effectLst/>
                <a:latin typeface="+mn-lt"/>
                <a:ea typeface="+mn-ea"/>
                <a:cs typeface="+mn-cs"/>
              </a:rPr>
              <a:t>www.cdc.gov</a:t>
            </a:r>
            <a:r>
              <a:rPr lang="en-US" sz="1200" kern="1200" dirty="0">
                <a:solidFill>
                  <a:schemeClr val="tx1"/>
                </a:solidFill>
                <a:effectLst/>
                <a:latin typeface="+mn-lt"/>
                <a:ea typeface="+mn-ea"/>
                <a:cs typeface="+mn-cs"/>
              </a:rPr>
              <a:t>/vaccines/hcp/</a:t>
            </a:r>
            <a:r>
              <a:rPr lang="en-US" sz="1200" kern="1200" dirty="0" err="1">
                <a:solidFill>
                  <a:schemeClr val="tx1"/>
                </a:solidFill>
                <a:effectLst/>
                <a:latin typeface="+mn-lt"/>
                <a:ea typeface="+mn-ea"/>
                <a:cs typeface="+mn-cs"/>
              </a:rPr>
              <a:t>acip</a:t>
            </a:r>
            <a:r>
              <a:rPr lang="en-US" sz="1200" kern="1200" dirty="0">
                <a:solidFill>
                  <a:schemeClr val="tx1"/>
                </a:solidFill>
                <a:effectLst/>
                <a:latin typeface="+mn-lt"/>
                <a:ea typeface="+mn-ea"/>
                <a:cs typeface="+mn-cs"/>
              </a:rPr>
              <a:t>-recs/general-recs/</a:t>
            </a:r>
            <a:r>
              <a:rPr lang="en-US" sz="1200" kern="1200" dirty="0" err="1">
                <a:solidFill>
                  <a:schemeClr val="tx1"/>
                </a:solidFill>
                <a:effectLst/>
                <a:latin typeface="+mn-lt"/>
                <a:ea typeface="+mn-ea"/>
                <a:cs typeface="+mn-cs"/>
              </a:rPr>
              <a:t>contraindications.html</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precaution is usually a reason to defer vaccine administration, although a health provider may decide the benefit of immunization outweighs the risk of an adverse reaction.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contraindications and precautions are temporary, and the vaccine can be administered later.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Health professionals should only diverge from recommended immunization schedules if a patient displays a known contraindication or precaution. Misperceptions about certain conditions or circumstances, or misidentifying contraindications or precautions, can result in missed opportunities to administer recommended vaccines, leaving individuals at greater risk of disease.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thorough list of contraindications and precautions for each vaccine is included for reference among additional resources at the end of the presentation. </a:t>
            </a:r>
          </a:p>
        </p:txBody>
      </p:sp>
      <p:sp>
        <p:nvSpPr>
          <p:cNvPr id="4" name="Slide Number Placeholder 3"/>
          <p:cNvSpPr>
            <a:spLocks noGrp="1"/>
          </p:cNvSpPr>
          <p:nvPr>
            <p:ph type="sldNum" sz="quarter" idx="5"/>
          </p:nvPr>
        </p:nvSpPr>
        <p:spPr/>
        <p:txBody>
          <a:bodyPr/>
          <a:lstStyle/>
          <a:p>
            <a:fld id="{5A9A7AE5-EAF5-FC4A-BD77-B14DF0FB8ECE}" type="slidenum">
              <a:rPr lang="en-US" smtClean="0"/>
              <a:t>13</a:t>
            </a:fld>
            <a:endParaRPr lang="en-US"/>
          </a:p>
        </p:txBody>
      </p:sp>
    </p:spTree>
    <p:extLst>
      <p:ext uri="{BB962C8B-B14F-4D97-AF65-F5344CB8AC3E}">
        <p14:creationId xmlns:p14="http://schemas.microsoft.com/office/powerpoint/2010/main" val="2716216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Promoting routine immunization schedules is an important component of ensuring that high percentages of a population are protected by vaccines, which in turn yields many benefits to communities.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it is important to remember that a high vaccine coverage rate across a large population doesn’t necessarily mean that everyone is protected.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Amid broad areas of high coverage rates can be pockets of low coverage that have the potential to drive outbreaks.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Measles is often the first infectious disease to capitalize on these pockets of low vaccine coverage, because it is one of the most contagious diseases.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community’s measles vaccine coverage drops below 96 percent, measles can begin to spread. When this occurs, one case of measles can quickly turn into an outbreak.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tragic, avoidable scenario has played out numerous times in recent years around the world, including in the Romania, Moldova, Serbia, United States, France, Italy, Greece, Brazil, the Philippines, and many other countries.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a safe and effective measles vaccine available, these outbreaks – and the suffering they have caused – are completely avoidable. </a:t>
            </a:r>
          </a:p>
        </p:txBody>
      </p:sp>
      <p:sp>
        <p:nvSpPr>
          <p:cNvPr id="4" name="Slide Number Placeholder 3"/>
          <p:cNvSpPr>
            <a:spLocks noGrp="1"/>
          </p:cNvSpPr>
          <p:nvPr>
            <p:ph type="sldNum" sz="quarter" idx="5"/>
          </p:nvPr>
        </p:nvSpPr>
        <p:spPr/>
        <p:txBody>
          <a:bodyPr/>
          <a:lstStyle/>
          <a:p>
            <a:fld id="{5A9A7AE5-EAF5-FC4A-BD77-B14DF0FB8ECE}" type="slidenum">
              <a:rPr lang="en-US" smtClean="0"/>
              <a:t>14</a:t>
            </a:fld>
            <a:endParaRPr lang="en-US"/>
          </a:p>
        </p:txBody>
      </p:sp>
    </p:spTree>
    <p:extLst>
      <p:ext uri="{BB962C8B-B14F-4D97-AF65-F5344CB8AC3E}">
        <p14:creationId xmlns:p14="http://schemas.microsoft.com/office/powerpoint/2010/main" val="204947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some areas, low vaccine coverage is caused by weak health systems, or the lack of necessary infrastructure or implementation to ensure that vaccines meet the populations that need them most.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increasingly, low coverage is a result of common misconceptions about vaccines and immunization.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common myth is that vaccines cause autism.</a:t>
            </a:r>
          </a:p>
          <a:p>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This myth is fueled largely by a 1998 study that raised concerns of a possible link between the MMR vaccine and autism.</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After publication, this study was found to be flawed and fraudulent. It was retracted, and the lead author had his medical license revoked.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Many subsequent studies show no evidence of a link between the MMR vaccine and autism, or any other vaccines and autism. Additional information on this topic from the U.S. Centers for Disease Control and Prevention is included in the resources at the end of this presentation.</a:t>
            </a:r>
          </a:p>
        </p:txBody>
      </p:sp>
      <p:sp>
        <p:nvSpPr>
          <p:cNvPr id="4" name="Slide Number Placeholder 3"/>
          <p:cNvSpPr>
            <a:spLocks noGrp="1"/>
          </p:cNvSpPr>
          <p:nvPr>
            <p:ph type="sldNum" sz="quarter" idx="5"/>
          </p:nvPr>
        </p:nvSpPr>
        <p:spPr/>
        <p:txBody>
          <a:bodyPr/>
          <a:lstStyle/>
          <a:p>
            <a:fld id="{5A9A7AE5-EAF5-FC4A-BD77-B14DF0FB8ECE}" type="slidenum">
              <a:rPr lang="en-US" smtClean="0"/>
              <a:t>15</a:t>
            </a:fld>
            <a:endParaRPr lang="en-US"/>
          </a:p>
        </p:txBody>
      </p:sp>
    </p:spTree>
    <p:extLst>
      <p:ext uri="{BB962C8B-B14F-4D97-AF65-F5344CB8AC3E}">
        <p14:creationId xmlns:p14="http://schemas.microsoft.com/office/powerpoint/2010/main" val="1747328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common myth is that the routine immunization schedule exposes children to too many pathogens. This myth can lead parents to delay the administration of some vaccines.</a:t>
            </a:r>
          </a:p>
          <a:p>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From the moment babies are born, they are exposed to trillions of bacteria and viruses, to which their immune systems respond and make antibodies.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 only are children’s immune systems more than capable of responding to vaccines, but delaying vaccines increases the amount of time that children are left vulnerable to diseases.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There is no evidence that spreading out the schedule decreases the risk of adverse reactions, but there is evidence that the recommended immunization schedule is the most effective way to protect children from vaccine-preventable diseases.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Most importantly, administering several vaccines at once, as recommended by routine immunizations schedules, is safe and effective. But following the recommended immunization schedule also comes with logistical benefits: administering several vaccines in one visit frees up time and resources for both health providers and caregivers, without sacrificing safety or health.</a:t>
            </a:r>
          </a:p>
        </p:txBody>
      </p:sp>
      <p:sp>
        <p:nvSpPr>
          <p:cNvPr id="4" name="Slide Number Placeholder 3"/>
          <p:cNvSpPr>
            <a:spLocks noGrp="1"/>
          </p:cNvSpPr>
          <p:nvPr>
            <p:ph type="sldNum" sz="quarter" idx="5"/>
          </p:nvPr>
        </p:nvSpPr>
        <p:spPr/>
        <p:txBody>
          <a:bodyPr/>
          <a:lstStyle/>
          <a:p>
            <a:fld id="{5A9A7AE5-EAF5-FC4A-BD77-B14DF0FB8ECE}" type="slidenum">
              <a:rPr lang="en-US" smtClean="0"/>
              <a:t>16</a:t>
            </a:fld>
            <a:endParaRPr lang="en-US"/>
          </a:p>
        </p:txBody>
      </p:sp>
    </p:spTree>
    <p:extLst>
      <p:ext uri="{BB962C8B-B14F-4D97-AF65-F5344CB8AC3E}">
        <p14:creationId xmlns:p14="http://schemas.microsoft.com/office/powerpoint/2010/main" val="2035260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common myth is that vaccines cause the disease they are designed to prevent. This can make parents hesitant to get their children vaccinated, because they might fear immunization could make their children sick.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Vaccines use weakened or killed forms of pathogens that are not capable of causing illness. Inactivated vaccines cannot cause disease, and it is incredibly rare of for live attenuated vaccines to cause disease.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rare circumstances, immunization can prompt mild symptoms that are similar to the disease the vaccine is protecting against. These symptoms are not infection, but rather evidence of the body’s immune response to the vaccine.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17</a:t>
            </a:fld>
            <a:endParaRPr lang="en-US"/>
          </a:p>
        </p:txBody>
      </p:sp>
    </p:spTree>
    <p:extLst>
      <p:ext uri="{BB962C8B-B14F-4D97-AF65-F5344CB8AC3E}">
        <p14:creationId xmlns:p14="http://schemas.microsoft.com/office/powerpoint/2010/main" val="1252372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common myth is that vaccines are unsafe and more dangerous than the disease they are preventing. This stems from a low perceived risk of infectious disease.</a:t>
            </a:r>
          </a:p>
          <a:p>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 benefits of immunization far outweigh the risks, for every recommended vaccine.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Adverse events from immunization are incredibly rare (odds of a severe allergic reactions are 1 in 1 million)</a:t>
            </a:r>
          </a:p>
          <a:p>
            <a:pPr marL="0" lvl="0" indent="0">
              <a:buFont typeface="Arial" panose="020B0604020202020204" pitchFamily="34" charset="0"/>
              <a:buNone/>
            </a:pPr>
            <a:r>
              <a:rPr lang="en-US" sz="1200" kern="1200" dirty="0">
                <a:solidFill>
                  <a:schemeClr val="tx1"/>
                </a:solidFill>
                <a:effectLst/>
                <a:latin typeface="+mn-lt"/>
                <a:ea typeface="+mn-ea"/>
                <a:cs typeface="+mn-cs"/>
              </a:rPr>
              <a:t>Immunization is the best protection against life-threatening diseases, which can spread and reemerge quickly if vaccine coverage is low.</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Benefits of immunization include preventing individual illness, large-scale outbreaks.</a:t>
            </a:r>
          </a:p>
        </p:txBody>
      </p:sp>
      <p:sp>
        <p:nvSpPr>
          <p:cNvPr id="4" name="Slide Number Placeholder 3"/>
          <p:cNvSpPr>
            <a:spLocks noGrp="1"/>
          </p:cNvSpPr>
          <p:nvPr>
            <p:ph type="sldNum" sz="quarter" idx="5"/>
          </p:nvPr>
        </p:nvSpPr>
        <p:spPr/>
        <p:txBody>
          <a:bodyPr/>
          <a:lstStyle/>
          <a:p>
            <a:fld id="{5A9A7AE5-EAF5-FC4A-BD77-B14DF0FB8ECE}" type="slidenum">
              <a:rPr lang="en-US" smtClean="0"/>
              <a:t>18</a:t>
            </a:fld>
            <a:endParaRPr lang="en-US"/>
          </a:p>
        </p:txBody>
      </p:sp>
    </p:spTree>
    <p:extLst>
      <p:ext uri="{BB962C8B-B14F-4D97-AF65-F5344CB8AC3E}">
        <p14:creationId xmlns:p14="http://schemas.microsoft.com/office/powerpoint/2010/main" val="2971482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Health professionals are among patients’ most trusted sources for medical information, and therefore play a crucial role in communicating accurate information and council about how vaccines can keep them and their loved ones healthy.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having a conversation with patients about vaccines, it is important that health professionals effectively address concerns and convey the benefits of immunization.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several strategies for doing so (source: https://</a:t>
            </a:r>
            <a:r>
              <a:rPr lang="en-US" sz="1200" kern="1200" dirty="0" err="1">
                <a:solidFill>
                  <a:schemeClr val="tx1"/>
                </a:solidFill>
                <a:effectLst/>
                <a:latin typeface="+mn-lt"/>
                <a:ea typeface="+mn-ea"/>
                <a:cs typeface="+mn-cs"/>
              </a:rPr>
              <a:t>ecdc.europa.eu</a:t>
            </a:r>
            <a:r>
              <a:rPr lang="en-US" sz="1200" kern="1200" dirty="0">
                <a:solidFill>
                  <a:schemeClr val="tx1"/>
                </a:solidFill>
                <a:effectLst/>
                <a:latin typeface="+mn-lt"/>
                <a:ea typeface="+mn-ea"/>
                <a:cs typeface="+mn-cs"/>
              </a:rPr>
              <a:t>/sites/portal/files/media/</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/publications/Publications/lets-talk-about-hesitancy-vaccination-</a:t>
            </a:r>
            <a:r>
              <a:rPr lang="en-US" sz="1200" kern="1200" dirty="0" err="1">
                <a:solidFill>
                  <a:schemeClr val="tx1"/>
                </a:solidFill>
                <a:effectLst/>
                <a:latin typeface="+mn-lt"/>
                <a:ea typeface="+mn-ea"/>
                <a:cs typeface="+mn-cs"/>
              </a:rPr>
              <a:t>guide.pdf</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presume that a patient will accept the vaccine. Research shows that communications from providers that presume patients will get vaccinated, rather than asking a patient how they feel about immunization, are more effective (source: https://</a:t>
            </a:r>
            <a:r>
              <a:rPr lang="en-US" sz="1200" kern="1200" dirty="0" err="1">
                <a:solidFill>
                  <a:schemeClr val="tx1"/>
                </a:solidFill>
                <a:effectLst/>
                <a:latin typeface="+mn-lt"/>
                <a:ea typeface="+mn-ea"/>
                <a:cs typeface="+mn-cs"/>
              </a:rPr>
              <a:t>ecdc.europa.eu</a:t>
            </a:r>
            <a:r>
              <a:rPr lang="en-US" sz="1200" kern="1200" dirty="0">
                <a:solidFill>
                  <a:schemeClr val="tx1"/>
                </a:solidFill>
                <a:effectLst/>
                <a:latin typeface="+mn-lt"/>
                <a:ea typeface="+mn-ea"/>
                <a:cs typeface="+mn-cs"/>
              </a:rPr>
              <a:t>/sites/portal/files/media/</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/publications/Publications/lets-talk-about-protection-vaccination-</a:t>
            </a:r>
            <a:r>
              <a:rPr lang="en-US" sz="1200" kern="1200" dirty="0" err="1">
                <a:solidFill>
                  <a:schemeClr val="tx1"/>
                </a:solidFill>
                <a:effectLst/>
                <a:latin typeface="+mn-lt"/>
                <a:ea typeface="+mn-ea"/>
                <a:cs typeface="+mn-cs"/>
              </a:rPr>
              <a:t>guide.pdf</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patient is hesitant or resistant, listen to their concerns. Gain insights into their reasons for vaccine hesitancy (vaccine hesitancy is the delay in acceptance or refusal of immunization despite availability of immunization services (source: https://</a:t>
            </a:r>
            <a:r>
              <a:rPr lang="en-US" sz="1200" kern="1200" dirty="0" err="1">
                <a:solidFill>
                  <a:schemeClr val="tx1"/>
                </a:solidFill>
                <a:effectLst/>
                <a:latin typeface="+mn-lt"/>
                <a:ea typeface="+mn-ea"/>
                <a:cs typeface="+mn-cs"/>
              </a:rPr>
              <a:t>www.ncbi.nlm.nih.gov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pubmed</a:t>
            </a:r>
            <a:r>
              <a:rPr lang="en-US" sz="1200" kern="1200" dirty="0">
                <a:solidFill>
                  <a:schemeClr val="tx1"/>
                </a:solidFill>
                <a:effectLst/>
                <a:latin typeface="+mn-lt"/>
                <a:ea typeface="+mn-ea"/>
                <a:cs typeface="+mn-cs"/>
              </a:rPr>
              <a:t>/25896383). Patients or parents may be hesitant to get themselves or their children vaccinated for a variety of reasons. Some of the most common concerns are rooted in vaccine safety, conspiracy theories or myths, or lack of information.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you have heard their concerns, address them by acknowledging legitimate fears, providing positive messages about vaccines and debunking myths. Like any medication, vaccines can cause side effects. Be truthful with patients about the risks, but emphasize that delaying or skipping vaccines is riskier than getting vaccinated.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Lastly, it can be effective to provide your own story about how you have concluded that vaccines are safe and effective. Share any personal stories about getting vaccinated yourself, or having your own children vaccinated. This can instill a greater sense of connection and trust between patient and provider (source: http://</a:t>
            </a:r>
            <a:r>
              <a:rPr lang="en-US" sz="1200" kern="1200" dirty="0" err="1">
                <a:solidFill>
                  <a:schemeClr val="tx1"/>
                </a:solidFill>
                <a:effectLst/>
                <a:latin typeface="+mn-lt"/>
                <a:ea typeface="+mn-ea"/>
                <a:cs typeface="+mn-cs"/>
              </a:rPr>
              <a:t>pediatrics.aappublications.org</a:t>
            </a:r>
            <a:r>
              <a:rPr lang="en-US" sz="1200" kern="1200" dirty="0">
                <a:solidFill>
                  <a:schemeClr val="tx1"/>
                </a:solidFill>
                <a:effectLst/>
                <a:latin typeface="+mn-lt"/>
                <a:ea typeface="+mn-ea"/>
                <a:cs typeface="+mn-cs"/>
              </a:rPr>
              <a:t>/content/138/3/e20162146).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if a patient does not accept a vaccine during one visit, they may in the future. Continue the conversation at a future visit.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Ultimately, the benefits of vaccines can only be realized through immunization. Effectively communicating the benefits is one of the most important things health professionals can do to ensure communities are protected from disease.</a:t>
            </a:r>
          </a:p>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19</a:t>
            </a:fld>
            <a:endParaRPr lang="en-US"/>
          </a:p>
        </p:txBody>
      </p:sp>
    </p:spTree>
    <p:extLst>
      <p:ext uri="{BB962C8B-B14F-4D97-AF65-F5344CB8AC3E}">
        <p14:creationId xmlns:p14="http://schemas.microsoft.com/office/powerpoint/2010/main" val="2190068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Vaccines are one of the most effective public health interventions in history.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Immunization prevents up to 3 million deaths from vaccine-preventable diseases every year (source: https://</a:t>
            </a:r>
            <a:r>
              <a:rPr lang="en-US" sz="1200" kern="1200" dirty="0" err="1">
                <a:solidFill>
                  <a:schemeClr val="tx1"/>
                </a:solidFill>
                <a:effectLst/>
                <a:latin typeface="+mn-lt"/>
                <a:ea typeface="+mn-ea"/>
                <a:cs typeface="+mn-cs"/>
              </a:rPr>
              <a:t>www.who.int</a:t>
            </a:r>
            <a:r>
              <a:rPr lang="en-US" sz="1200" kern="1200" dirty="0">
                <a:solidFill>
                  <a:schemeClr val="tx1"/>
                </a:solidFill>
                <a:effectLst/>
                <a:latin typeface="+mn-lt"/>
                <a:ea typeface="+mn-ea"/>
                <a:cs typeface="+mn-cs"/>
              </a:rPr>
              <a:t>/topics/immunization/</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Thanks to widespread immunization efforts, rates of illness caused by vaccine-preventable diseases have declined significantly.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Vaccine science is always evolving. Currently, vaccines are available to protect against 26 infectious diseases, with many more in development (</a:t>
            </a:r>
            <a:r>
              <a:rPr lang="en-US" sz="1200" b="0" u="none" kern="1200" dirty="0">
                <a:solidFill>
                  <a:schemeClr val="tx1"/>
                </a:solidFill>
                <a:effectLst/>
                <a:latin typeface="+mn-lt"/>
                <a:ea typeface="+mn-ea"/>
                <a:cs typeface="+mn-cs"/>
              </a:rPr>
              <a:t>source: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www.who.int</a:t>
            </a:r>
            <a:r>
              <a:rPr lang="en-US" sz="1200" kern="1200" dirty="0">
                <a:solidFill>
                  <a:schemeClr val="tx1"/>
                </a:solidFill>
                <a:effectLst/>
                <a:latin typeface="+mn-lt"/>
                <a:ea typeface="+mn-ea"/>
                <a:cs typeface="+mn-cs"/>
              </a:rPr>
              <a:t>/immunization/diseases/</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5A9A7AE5-EAF5-FC4A-BD77-B14DF0FB8ECE}" type="slidenum">
              <a:rPr lang="en-US" smtClean="0"/>
              <a:t>2</a:t>
            </a:fld>
            <a:endParaRPr lang="en-US"/>
          </a:p>
        </p:txBody>
      </p:sp>
    </p:spTree>
    <p:extLst>
      <p:ext uri="{BB962C8B-B14F-4D97-AF65-F5344CB8AC3E}">
        <p14:creationId xmlns:p14="http://schemas.microsoft.com/office/powerpoint/2010/main" val="377375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taking the time to learn more about vaccines and immunization.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this presentation, we hope you feel more confident in your knowledge about the impact of immunization, how vaccines work, vaccine safety, common myths about immunization, and best practices for communicating the importance of immunization with patients.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health professional, we hope you will apply what you learned today in </a:t>
            </a:r>
            <a:r>
              <a:rPr lang="en-US" sz="1200" kern="1200" dirty="0" smtClean="0">
                <a:solidFill>
                  <a:schemeClr val="tx1"/>
                </a:solidFill>
                <a:effectLst/>
                <a:latin typeface="+mn-lt"/>
                <a:ea typeface="+mn-ea"/>
                <a:cs typeface="+mn-cs"/>
              </a:rPr>
              <a:t>your </a:t>
            </a:r>
            <a:r>
              <a:rPr lang="en-US" sz="1200" kern="1200" dirty="0">
                <a:solidFill>
                  <a:schemeClr val="tx1"/>
                </a:solidFill>
                <a:effectLst/>
                <a:latin typeface="+mn-lt"/>
                <a:ea typeface="+mn-ea"/>
                <a:cs typeface="+mn-cs"/>
              </a:rPr>
              <a:t>work and share this knowledge with your peers.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hope you will use this presentation as a resource, including the additional materials linked on these slides.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20</a:t>
            </a:fld>
            <a:endParaRPr lang="en-US"/>
          </a:p>
        </p:txBody>
      </p:sp>
    </p:spTree>
    <p:extLst>
      <p:ext uri="{BB962C8B-B14F-4D97-AF65-F5344CB8AC3E}">
        <p14:creationId xmlns:p14="http://schemas.microsoft.com/office/powerpoint/2010/main" val="2748578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taking the time to learn more about vaccines and immunization. </a:t>
            </a:r>
          </a:p>
          <a:p>
            <a:r>
              <a:rPr lang="en-US" sz="1200" kern="1200" dirty="0">
                <a:solidFill>
                  <a:schemeClr val="tx1"/>
                </a:solidFill>
                <a:effectLst/>
                <a:latin typeface="+mn-lt"/>
                <a:ea typeface="+mn-ea"/>
                <a:cs typeface="+mn-cs"/>
              </a:rPr>
              <a:t>From this presentation, we hope you feel more confident in your knowledge about the impact of immunization, how vaccines work, vaccine safety, common myths about immunization, and best practices for communicating the importance of immunization with patients.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health professional, we hope you will apply what you learned today in </a:t>
            </a:r>
            <a:r>
              <a:rPr lang="en-US" sz="1200" kern="1200" dirty="0" smtClean="0">
                <a:solidFill>
                  <a:schemeClr val="tx1"/>
                </a:solidFill>
                <a:effectLst/>
                <a:latin typeface="+mn-lt"/>
                <a:ea typeface="+mn-ea"/>
                <a:cs typeface="+mn-cs"/>
              </a:rPr>
              <a:t>your </a:t>
            </a:r>
            <a:r>
              <a:rPr lang="en-US" sz="1200" kern="1200" dirty="0">
                <a:solidFill>
                  <a:schemeClr val="tx1"/>
                </a:solidFill>
                <a:effectLst/>
                <a:latin typeface="+mn-lt"/>
                <a:ea typeface="+mn-ea"/>
                <a:cs typeface="+mn-cs"/>
              </a:rPr>
              <a:t>work and share this knowledge with your peers.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hope you will use this presentation as a resource, including the additional materials linked on this slide.</a:t>
            </a:r>
            <a:r>
              <a:rPr lang="en-US" dirty="0">
                <a:effectLst/>
              </a:rPr>
              <a:t> </a:t>
            </a:r>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21</a:t>
            </a:fld>
            <a:endParaRPr lang="en-US"/>
          </a:p>
        </p:txBody>
      </p:sp>
    </p:spTree>
    <p:extLst>
      <p:ext uri="{BB962C8B-B14F-4D97-AF65-F5344CB8AC3E}">
        <p14:creationId xmlns:p14="http://schemas.microsoft.com/office/powerpoint/2010/main" val="302440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Vaccines play an important role in preventing illness and death in communities around the world.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Immunization efforts led to the eradication of Smallpox, and the near-eradication of polio, with wild poliovirus cases declining by more than 99%, from 350,000 cases in 1988 to </a:t>
            </a:r>
            <a:r>
              <a:rPr lang="en-US" sz="1200" kern="1200" dirty="0" smtClean="0">
                <a:solidFill>
                  <a:schemeClr val="tx1"/>
                </a:solidFill>
                <a:effectLst/>
                <a:latin typeface="+mn-lt"/>
                <a:ea typeface="+mn-ea"/>
                <a:cs typeface="+mn-cs"/>
              </a:rPr>
              <a:t>33 </a:t>
            </a:r>
            <a:r>
              <a:rPr lang="en-US" sz="1200" kern="1200" dirty="0">
                <a:solidFill>
                  <a:schemeClr val="tx1"/>
                </a:solidFill>
                <a:effectLst/>
                <a:latin typeface="+mn-lt"/>
                <a:ea typeface="+mn-ea"/>
                <a:cs typeface="+mn-cs"/>
              </a:rPr>
              <a:t>cases in </a:t>
            </a:r>
            <a:r>
              <a:rPr lang="en-US" sz="1200" kern="1200" dirty="0" smtClean="0">
                <a:solidFill>
                  <a:schemeClr val="tx1"/>
                </a:solidFill>
                <a:effectLst/>
                <a:latin typeface="+mn-lt"/>
                <a:ea typeface="+mn-ea"/>
                <a:cs typeface="+mn-cs"/>
              </a:rPr>
              <a:t>2018 </a:t>
            </a:r>
            <a:r>
              <a:rPr lang="en-US" sz="1200" kern="1200" dirty="0">
                <a:solidFill>
                  <a:schemeClr val="tx1"/>
                </a:solidFill>
                <a:effectLst/>
                <a:latin typeface="+mn-lt"/>
                <a:ea typeface="+mn-ea"/>
                <a:cs typeface="+mn-cs"/>
              </a:rPr>
              <a:t>(source: http://polioeradication.org/polio-today/polio-now</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are tremendous achievements that seemed impossible only a few decades ago, but there is still lots of work to be done before we reach the full potential of vaccines. Recent data show that global vaccine coverage has stagnated at </a:t>
            </a:r>
            <a:r>
              <a:rPr lang="en-US" sz="1200" kern="1200" dirty="0" smtClean="0">
                <a:solidFill>
                  <a:schemeClr val="tx1"/>
                </a:solidFill>
                <a:effectLst/>
                <a:latin typeface="+mn-lt"/>
                <a:ea typeface="+mn-ea"/>
                <a:cs typeface="+mn-cs"/>
              </a:rPr>
              <a:t>86 </a:t>
            </a:r>
            <a:r>
              <a:rPr lang="en-US" sz="1200" kern="1200" dirty="0">
                <a:solidFill>
                  <a:schemeClr val="tx1"/>
                </a:solidFill>
                <a:effectLst/>
                <a:latin typeface="+mn-lt"/>
                <a:ea typeface="+mn-ea"/>
                <a:cs typeface="+mn-cs"/>
              </a:rPr>
              <a:t>percent (</a:t>
            </a:r>
            <a:r>
              <a:rPr lang="en-US" sz="1200" u="none" kern="1200" dirty="0">
                <a:solidFill>
                  <a:schemeClr val="tx1"/>
                </a:solidFill>
                <a:effectLst/>
                <a:latin typeface="+mn-lt"/>
                <a:ea typeface="+mn-ea"/>
                <a:cs typeface="+mn-cs"/>
              </a:rPr>
              <a:t>source: </a:t>
            </a:r>
            <a:r>
              <a:rPr lang="en-US" sz="1200" kern="1200" dirty="0">
                <a:solidFill>
                  <a:schemeClr val="tx1"/>
                </a:solidFill>
                <a:effectLst/>
                <a:latin typeface="+mn-lt"/>
                <a:ea typeface="+mn-ea"/>
                <a:cs typeface="+mn-cs"/>
              </a:rPr>
              <a:t>https://www.who.int/news-room/fact-sheets/detail/immunization-coverage)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some areas, vaccine coverage rates have declined, leading to outbreaks. In 2017, measles outbreaks triggered by declining vaccine coverage affected 1 in 4 European countries, after a record low number of cases were reported in 2016 (source: http://</a:t>
            </a:r>
            <a:r>
              <a:rPr lang="en-US" sz="1200" kern="1200" dirty="0" err="1">
                <a:solidFill>
                  <a:schemeClr val="tx1"/>
                </a:solidFill>
                <a:effectLst/>
                <a:latin typeface="+mn-lt"/>
                <a:ea typeface="+mn-ea"/>
                <a:cs typeface="+mn-cs"/>
              </a:rPr>
              <a:t>www.euro.who.int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/media-</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/sections/press-releases/2018/europe-observes-a-4-fold-increase-in-measles-cases-in-2017-compared-to-previous-year)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Health professionals play an important role in making sure that people not only receive life-saving vaccines, but also understand the continued importance of immunization in today’s world.</a:t>
            </a:r>
            <a:r>
              <a:rPr lang="en-US" dirty="0">
                <a:effectLst/>
              </a:rPr>
              <a:t> </a:t>
            </a:r>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3</a:t>
            </a:fld>
            <a:endParaRPr lang="en-US"/>
          </a:p>
        </p:txBody>
      </p:sp>
    </p:spTree>
    <p:extLst>
      <p:ext uri="{BB962C8B-B14F-4D97-AF65-F5344CB8AC3E}">
        <p14:creationId xmlns:p14="http://schemas.microsoft.com/office/powerpoint/2010/main" val="122494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Vaccines are able to achieve these benefits by mimicking natural infection, but with lower risk of disease.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an individual is exposed to pathogens that cause infectious disease through natural infection, the body’s immune system responds by having its immune cells, like white blood cells, replicate and target these pathogens with antibodies, which are blood proteins that bind to pathogens and destroy them (source: https://</a:t>
            </a:r>
            <a:r>
              <a:rPr lang="en-US" sz="1200" kern="1200" dirty="0" err="1">
                <a:solidFill>
                  <a:schemeClr val="tx1"/>
                </a:solidFill>
                <a:effectLst/>
                <a:latin typeface="+mn-lt"/>
                <a:ea typeface="+mn-ea"/>
                <a:cs typeface="+mn-cs"/>
              </a:rPr>
              <a:t>www.cdc.gov</a:t>
            </a:r>
            <a:r>
              <a:rPr lang="en-US" sz="1200" kern="1200" dirty="0">
                <a:solidFill>
                  <a:schemeClr val="tx1"/>
                </a:solidFill>
                <a:effectLst/>
                <a:latin typeface="+mn-lt"/>
                <a:ea typeface="+mn-ea"/>
                <a:cs typeface="+mn-cs"/>
              </a:rPr>
              <a:t>/vaccines/terms/</a:t>
            </a:r>
            <a:r>
              <a:rPr lang="en-US" sz="1200" kern="1200" dirty="0" err="1">
                <a:solidFill>
                  <a:schemeClr val="tx1"/>
                </a:solidFill>
                <a:effectLst/>
                <a:latin typeface="+mn-lt"/>
                <a:ea typeface="+mn-ea"/>
                <a:cs typeface="+mn-cs"/>
              </a:rPr>
              <a:t>glossary.html</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the pathogen has been destroyed, the immune cells disband and immune system activity returns to normal levels, but key cells known as memory cells remain.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individual is exposed to the same pathogen in the future, these memory cells are able to identify the pathogen and respond incredibly quickly with the appropriate antibodies – often before an individual can even feel sick from an immune response – and prevent disease. </a:t>
            </a:r>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4</a:t>
            </a:fld>
            <a:endParaRPr lang="en-US"/>
          </a:p>
        </p:txBody>
      </p:sp>
    </p:spTree>
    <p:extLst>
      <p:ext uri="{BB962C8B-B14F-4D97-AF65-F5344CB8AC3E}">
        <p14:creationId xmlns:p14="http://schemas.microsoft.com/office/powerpoint/2010/main" val="79128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Vaccines have the potential to protect more than just the individual. This is known as community immunity (or herd immunity). Community immunity occurs when enough people in a population are protected against an infectious disease to significantly interrupt the disease’s transmission (</a:t>
            </a:r>
            <a:r>
              <a:rPr lang="en-US" sz="1200" u="none" kern="1200" dirty="0">
                <a:solidFill>
                  <a:schemeClr val="tx1"/>
                </a:solidFill>
                <a:effectLst/>
                <a:latin typeface="+mn-lt"/>
                <a:ea typeface="+mn-ea"/>
                <a:cs typeface="+mn-cs"/>
              </a:rPr>
              <a:t>source: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www.cdc.gov</a:t>
            </a:r>
            <a:r>
              <a:rPr lang="en-US" sz="1200" kern="1200" dirty="0">
                <a:solidFill>
                  <a:schemeClr val="tx1"/>
                </a:solidFill>
                <a:effectLst/>
                <a:latin typeface="+mn-lt"/>
                <a:ea typeface="+mn-ea"/>
                <a:cs typeface="+mn-cs"/>
              </a:rPr>
              <a:t>/vaccines/terms/</a:t>
            </a:r>
            <a:r>
              <a:rPr lang="en-US" sz="1200" kern="1200" dirty="0" err="1">
                <a:solidFill>
                  <a:schemeClr val="tx1"/>
                </a:solidFill>
                <a:effectLst/>
                <a:latin typeface="+mn-lt"/>
                <a:ea typeface="+mn-ea"/>
                <a:cs typeface="+mn-cs"/>
              </a:rPr>
              <a:t>glossary.html</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disease's threshold is the minimum percentage of immune individuals a community needs to prevent an outbreak. The thresholds necessary to achieve community immunity vary from disease to disease; the more contagious the pathogen, the higher the immunity threshold must be to protect a community.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Community immunity is particularly important for protecting the health of the elderly, young children and individuals with compromised immune systems, who may not be able to receive vaccines.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Rockwell"/>
                <a:cs typeface="Arial"/>
              </a:rPr>
              <a:t>countries in the EU/EEA achieved the 95% coverage threshold needed to prevent measles outbreaks in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latin typeface="Rockwell"/>
                <a:cs typeface="Arial"/>
              </a:rPr>
              <a:t>https://ecdc.europa.eu/en/publications-data/vaccination-coverage-second-dose-measles-containing-vaccine-eueea-2017</a:t>
            </a:r>
          </a:p>
          <a:p>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5</a:t>
            </a:fld>
            <a:endParaRPr lang="en-US"/>
          </a:p>
        </p:txBody>
      </p:sp>
    </p:spTree>
    <p:extLst>
      <p:ext uri="{BB962C8B-B14F-4D97-AF65-F5344CB8AC3E}">
        <p14:creationId xmlns:p14="http://schemas.microsoft.com/office/powerpoint/2010/main" val="277284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6</a:t>
            </a:fld>
            <a:endParaRPr lang="en-US"/>
          </a:p>
        </p:txBody>
      </p:sp>
    </p:spTree>
    <p:extLst>
      <p:ext uri="{BB962C8B-B14F-4D97-AF65-F5344CB8AC3E}">
        <p14:creationId xmlns:p14="http://schemas.microsoft.com/office/powerpoint/2010/main" val="420890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Globally-recommended vaccines fall into four main categories (source: https://</a:t>
            </a:r>
            <a:r>
              <a:rPr lang="en-US" sz="1200" kern="1200" dirty="0" err="1">
                <a:solidFill>
                  <a:schemeClr val="tx1"/>
                </a:solidFill>
                <a:effectLst/>
                <a:latin typeface="+mn-lt"/>
                <a:ea typeface="+mn-ea"/>
                <a:cs typeface="+mn-cs"/>
              </a:rPr>
              <a:t>www.vaccines.gov</a:t>
            </a:r>
            <a:r>
              <a:rPr lang="en-US" sz="1200" kern="1200" dirty="0">
                <a:solidFill>
                  <a:schemeClr val="tx1"/>
                </a:solidFill>
                <a:effectLst/>
                <a:latin typeface="+mn-lt"/>
                <a:ea typeface="+mn-ea"/>
                <a:cs typeface="+mn-cs"/>
              </a:rPr>
              <a:t>/basics/types/</a:t>
            </a:r>
            <a:r>
              <a:rPr lang="en-US" sz="1200" kern="1200" dirty="0" err="1">
                <a:solidFill>
                  <a:schemeClr val="tx1"/>
                </a:solidFill>
                <a:effectLst/>
                <a:latin typeface="+mn-lt"/>
                <a:ea typeface="+mn-ea"/>
                <a:cs typeface="+mn-cs"/>
              </a:rPr>
              <a:t>index.html</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Live attenuated vaccines – use a weakened (or attenuated) form of the pathogen that does not cause illness. These vaccines create a strong and lasting immune response; just one or two doses of most live vaccines can provide a lifetime of protection. Examples of live attenuated vaccines include the measles, mumps, rubella (MMR) vaccine, and the rotavirus and varicella vaccines.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Inactivated vaccines – use a killed form of the pathogen. Inactivated vaccines typically don’t provide protection that is as strong as live attenuated vaccines, so several doses must be administered over time to elicit ongoing immunity. These additional doses are called booster shots. Examples of inactivated vaccines include the Hepatitis A, influenza and rabies vaccines.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Subunit vaccines – like inactivated vaccines, subunit vaccines do not contain live pathogens, but they are distinct in that they contain only select antigenic parts of a pathogen – the parts that are necessary to elicit a protective immune response. They also require booster shots. Examples of subunit vaccines include Hib, HPV and pneumococcal vaccines.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Toxoid vaccines – use a toxin (a harmful product) made by the pathogen that causes disease. This means the immune response is targeted to the toxin instead of the whole pathogen. They may require booster shots. Examples of toxoid vaccines are diphtheria and tetanus vaccines. </a:t>
            </a:r>
          </a:p>
        </p:txBody>
      </p:sp>
      <p:sp>
        <p:nvSpPr>
          <p:cNvPr id="4" name="Slide Number Placeholder 3"/>
          <p:cNvSpPr>
            <a:spLocks noGrp="1"/>
          </p:cNvSpPr>
          <p:nvPr>
            <p:ph type="sldNum" sz="quarter" idx="5"/>
          </p:nvPr>
        </p:nvSpPr>
        <p:spPr/>
        <p:txBody>
          <a:bodyPr/>
          <a:lstStyle/>
          <a:p>
            <a:fld id="{5A9A7AE5-EAF5-FC4A-BD77-B14DF0FB8ECE}" type="slidenum">
              <a:rPr lang="en-US" smtClean="0"/>
              <a:t>7</a:t>
            </a:fld>
            <a:endParaRPr lang="en-US"/>
          </a:p>
        </p:txBody>
      </p:sp>
    </p:spTree>
    <p:extLst>
      <p:ext uri="{BB962C8B-B14F-4D97-AF65-F5344CB8AC3E}">
        <p14:creationId xmlns:p14="http://schemas.microsoft.com/office/powerpoint/2010/main" val="179433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differing types of vaccines mean the timing and dosing of vaccines can vary (source: https://</a:t>
            </a:r>
            <a:r>
              <a:rPr lang="en-US" sz="1200" kern="1200" dirty="0" err="1">
                <a:solidFill>
                  <a:schemeClr val="tx1"/>
                </a:solidFill>
                <a:effectLst/>
                <a:latin typeface="+mn-lt"/>
                <a:ea typeface="+mn-ea"/>
                <a:cs typeface="+mn-cs"/>
              </a:rPr>
              <a:t>www.chop.edu</a:t>
            </a:r>
            <a:r>
              <a:rPr lang="en-US" sz="1200" kern="1200" dirty="0">
                <a:solidFill>
                  <a:schemeClr val="tx1"/>
                </a:solidFill>
                <a:effectLst/>
                <a:latin typeface="+mn-lt"/>
                <a:ea typeface="+mn-ea"/>
                <a:cs typeface="+mn-cs"/>
              </a:rPr>
              <a:t>/centers-programs/vaccine-education-center/vaccine-safety/dosing-safety).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vaccines are best able to protect the greatest number of people if they are given more than once. The chickenpox, or varicella, vaccine is one example of this: after 1 dose, 78 of 100 adults will be protected, but after a second dose, 99 of 100 adults will be protected. It’s recommended that everyone get a second dose, since it is safe to receive and extends protection to more people.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vaccines provide a greater response and higher level of protection after a second dose. </a:t>
            </a:r>
            <a:r>
              <a:rPr lang="en-US" sz="1200" i="1" kern="1200" dirty="0" err="1">
                <a:solidFill>
                  <a:schemeClr val="tx1"/>
                </a:solidFill>
                <a:effectLst/>
                <a:latin typeface="+mn-lt"/>
                <a:ea typeface="+mn-ea"/>
                <a:cs typeface="+mn-cs"/>
              </a:rPr>
              <a:t>Haemophilus</a:t>
            </a:r>
            <a:r>
              <a:rPr lang="en-US" sz="1200" i="1" kern="1200" dirty="0">
                <a:solidFill>
                  <a:schemeClr val="tx1"/>
                </a:solidFill>
                <a:effectLst/>
                <a:latin typeface="+mn-lt"/>
                <a:ea typeface="+mn-ea"/>
                <a:cs typeface="+mn-cs"/>
              </a:rPr>
              <a:t> influenzae </a:t>
            </a:r>
            <a:r>
              <a:rPr lang="en-US" sz="1200" kern="1200" dirty="0">
                <a:solidFill>
                  <a:schemeClr val="tx1"/>
                </a:solidFill>
                <a:effectLst/>
                <a:latin typeface="+mn-lt"/>
                <a:ea typeface="+mn-ea"/>
                <a:cs typeface="+mn-cs"/>
              </a:rPr>
              <a:t>type b or Hib is an example of this.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need several doses to produce the strongest immune response. DTaP vaccines are an example of this.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vaccines protect against pathogens that mutate so often that older versions of vaccines would </a:t>
            </a:r>
            <a:r>
              <a:rPr lang="en-US" sz="1200" kern="1200" dirty="0" smtClean="0">
                <a:solidFill>
                  <a:schemeClr val="tx1"/>
                </a:solidFill>
                <a:effectLst/>
                <a:latin typeface="+mn-lt"/>
                <a:ea typeface="+mn-ea"/>
                <a:cs typeface="+mn-cs"/>
              </a:rPr>
              <a:t>not offer </a:t>
            </a:r>
            <a:r>
              <a:rPr lang="en-US" sz="1200" kern="1200" dirty="0">
                <a:solidFill>
                  <a:schemeClr val="tx1"/>
                </a:solidFill>
                <a:effectLst/>
                <a:latin typeface="+mn-lt"/>
                <a:ea typeface="+mn-ea"/>
                <a:cs typeface="+mn-cs"/>
              </a:rPr>
              <a:t>protection. Influenza vaccines are an example of this, with new influenza vaccines recommended every 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that health providers review dosing guidelines for each vaccine to ensure that patients comply with immunization recommendations throughout their entire lives, from birth through adulthood. </a:t>
            </a:r>
          </a:p>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8</a:t>
            </a:fld>
            <a:endParaRPr lang="en-US"/>
          </a:p>
        </p:txBody>
      </p:sp>
    </p:spTree>
    <p:extLst>
      <p:ext uri="{BB962C8B-B14F-4D97-AF65-F5344CB8AC3E}">
        <p14:creationId xmlns:p14="http://schemas.microsoft.com/office/powerpoint/2010/main" val="1484485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Today’s vaccines use only the ingredients they need to be safe and effective.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ingredient in a vaccine serves a specific purpose (source: https://</a:t>
            </a:r>
            <a:r>
              <a:rPr lang="en-US" sz="1200" kern="1200" dirty="0" err="1">
                <a:solidFill>
                  <a:schemeClr val="tx1"/>
                </a:solidFill>
                <a:effectLst/>
                <a:latin typeface="+mn-lt"/>
                <a:ea typeface="+mn-ea"/>
                <a:cs typeface="+mn-cs"/>
              </a:rPr>
              <a:t>www.vaccines.gov</a:t>
            </a:r>
            <a:r>
              <a:rPr lang="en-US" sz="1200" kern="1200" dirty="0">
                <a:solidFill>
                  <a:schemeClr val="tx1"/>
                </a:solidFill>
                <a:effectLst/>
                <a:latin typeface="+mn-lt"/>
                <a:ea typeface="+mn-ea"/>
                <a:cs typeface="+mn-cs"/>
              </a:rPr>
              <a:t>/basics/</a:t>
            </a:r>
            <a:r>
              <a:rPr lang="en-US" sz="1200" kern="1200" dirty="0" err="1">
                <a:solidFill>
                  <a:schemeClr val="tx1"/>
                </a:solidFill>
                <a:effectLst/>
                <a:latin typeface="+mn-lt"/>
                <a:ea typeface="+mn-ea"/>
                <a:cs typeface="+mn-cs"/>
              </a:rPr>
              <a:t>vaccine_ingredients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index.html</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vaccine ingredients may help provide immunity (protection) against a specific disease: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Antigens are very small amounts of weak or dead pathogens that can cause diseases. They help the immune system learn how to fight off infections faster and more effectively. The influenza virus is an example of an antigen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Adjuvants, which are in some vaccines, are substances that help the immune system respond more strongly to a vaccine. This increases the immunity against the disease. Aluminum is an example of an adjuvant (Aluminum is the world’s most abundant metal, found in plants, soil, water and air. The quantities of aluminum present in vaccines are low and highly regulated)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Some ingredients help make sure a vaccine continues to work like it’s supposed to and that it stays free of outside pathogens. For example:</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Preservatives </a:t>
            </a:r>
            <a:r>
              <a:rPr lang="en-US" sz="1200" kern="1200" dirty="0">
                <a:solidFill>
                  <a:schemeClr val="tx1"/>
                </a:solidFill>
                <a:effectLst/>
                <a:latin typeface="+mn-lt"/>
                <a:ea typeface="+mn-ea"/>
                <a:cs typeface="+mn-cs"/>
              </a:rPr>
              <a:t>protect the vaccine from outside bacteria or fungus. Today, preservatives are usually only used in vials (containers) of vaccines that have more than 1 dose. Most vaccines are also available in single-dose vials and do not have preservatives in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Stabilizers, like sugar or gelatin, help the active ingredients in vaccines continue to work while the vaccine is made, stored and moved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Sometimes, trace amounts of some ingredients that are needed to produce the vaccine remain in the final product. Examples of these non-harmful ingredients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Cell culture (growth) material, like eggs, to help grow the vaccine antigens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Inactivating (germ-killing) ingredients, like formaldehyde, to weaken or kill viruses, bacteria or toxins in the vaccine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Antibiotics, like neomycin, to help keep outside germs and bacteria from growing in the vaccine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9</a:t>
            </a:fld>
            <a:endParaRPr lang="en-US"/>
          </a:p>
        </p:txBody>
      </p:sp>
    </p:spTree>
    <p:extLst>
      <p:ext uri="{BB962C8B-B14F-4D97-AF65-F5344CB8AC3E}">
        <p14:creationId xmlns:p14="http://schemas.microsoft.com/office/powerpoint/2010/main" val="2050764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60600"/>
            <a:ext cx="5625548" cy="1566861"/>
          </a:xfrm>
        </p:spPr>
        <p:txBody>
          <a:bodyPr anchor="b">
            <a:normAutofit/>
          </a:bodyPr>
          <a:lstStyle>
            <a:lvl1pPr algn="l">
              <a:defRPr sz="4400" b="1" i="0">
                <a:solidFill>
                  <a:schemeClr val="bg1"/>
                </a:solidFill>
                <a:latin typeface="Rockwell" panose="02060603020205020403" pitchFamily="18" charset="77"/>
              </a:defRPr>
            </a:lvl1pPr>
          </a:lstStyle>
          <a:p>
            <a:r>
              <a:rPr lang="en-US"/>
              <a:t>CLICK TO EDIT MASTER TITLE</a:t>
            </a:r>
          </a:p>
        </p:txBody>
      </p:sp>
      <p:sp>
        <p:nvSpPr>
          <p:cNvPr id="3" name="Subtitle 2"/>
          <p:cNvSpPr>
            <a:spLocks noGrp="1"/>
          </p:cNvSpPr>
          <p:nvPr>
            <p:ph type="subTitle" idx="1"/>
          </p:nvPr>
        </p:nvSpPr>
        <p:spPr>
          <a:xfrm>
            <a:off x="685800" y="3989112"/>
            <a:ext cx="4622800" cy="1967188"/>
          </a:xfrm>
        </p:spPr>
        <p:txBody>
          <a:bodyPr/>
          <a:lstStyle>
            <a:lvl1pPr marL="0" indent="0" algn="l">
              <a:buNone/>
              <a:defRPr sz="2400">
                <a:solidFill>
                  <a:schemeClr val="bg1"/>
                </a:solidFill>
                <a:latin typeface="Rockwell" panose="02060603020205020403" pitchFamily="18"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Oval 6">
            <a:extLst>
              <a:ext uri="{FF2B5EF4-FFF2-40B4-BE49-F238E27FC236}">
                <a16:creationId xmlns:a16="http://schemas.microsoft.com/office/drawing/2014/main" xmlns="" id="{A41AAE90-087B-B74E-929A-45CC09EF0C4F}"/>
              </a:ext>
            </a:extLst>
          </p:cNvPr>
          <p:cNvSpPr/>
          <p:nvPr userDrawn="1"/>
        </p:nvSpPr>
        <p:spPr>
          <a:xfrm>
            <a:off x="5520994" y="3774471"/>
            <a:ext cx="2332039" cy="2332039"/>
          </a:xfrm>
          <a:prstGeom prst="ellipse">
            <a:avLst/>
          </a:prstGeom>
          <a:noFill/>
          <a:ln w="292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Oval 7">
            <a:extLst>
              <a:ext uri="{FF2B5EF4-FFF2-40B4-BE49-F238E27FC236}">
                <a16:creationId xmlns:a16="http://schemas.microsoft.com/office/drawing/2014/main" xmlns="" id="{A5AC30AA-A55C-514E-A1D0-6DE26141EB1C}"/>
              </a:ext>
            </a:extLst>
          </p:cNvPr>
          <p:cNvSpPr/>
          <p:nvPr userDrawn="1"/>
        </p:nvSpPr>
        <p:spPr>
          <a:xfrm>
            <a:off x="125125" y="-881273"/>
            <a:ext cx="2028843" cy="2028843"/>
          </a:xfrm>
          <a:prstGeom prst="ellipse">
            <a:avLst/>
          </a:prstGeom>
          <a:noFill/>
          <a:ln w="292100">
            <a:solidFill>
              <a:srgbClr val="D64E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10" name="Straight Connector 9">
            <a:extLst>
              <a:ext uri="{FF2B5EF4-FFF2-40B4-BE49-F238E27FC236}">
                <a16:creationId xmlns:a16="http://schemas.microsoft.com/office/drawing/2014/main" xmlns="" id="{951CF7B0-A7EE-F44D-98AE-4B2355F1B833}"/>
              </a:ext>
            </a:extLst>
          </p:cNvPr>
          <p:cNvCxnSpPr/>
          <p:nvPr userDrawn="1"/>
        </p:nvCxnSpPr>
        <p:spPr>
          <a:xfrm>
            <a:off x="685800" y="2064026"/>
            <a:ext cx="983974" cy="0"/>
          </a:xfrm>
          <a:prstGeom prst="line">
            <a:avLst/>
          </a:prstGeom>
          <a:ln w="25400">
            <a:solidFill>
              <a:srgbClr val="E07004"/>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E0B6527B-D0B2-4C48-B056-401324E96C4A}"/>
              </a:ext>
            </a:extLst>
          </p:cNvPr>
          <p:cNvPicPr>
            <a:picLocks noChangeAspect="1"/>
          </p:cNvPicPr>
          <p:nvPr userDrawn="1"/>
        </p:nvPicPr>
        <p:blipFill>
          <a:blip r:embed="rId3"/>
          <a:stretch>
            <a:fillRect/>
          </a:stretch>
        </p:blipFill>
        <p:spPr>
          <a:xfrm>
            <a:off x="6235623" y="446136"/>
            <a:ext cx="2402603" cy="1306455"/>
          </a:xfrm>
          <a:prstGeom prst="rect">
            <a:avLst/>
          </a:prstGeom>
        </p:spPr>
      </p:pic>
    </p:spTree>
    <p:extLst>
      <p:ext uri="{BB962C8B-B14F-4D97-AF65-F5344CB8AC3E}">
        <p14:creationId xmlns:p14="http://schemas.microsoft.com/office/powerpoint/2010/main" val="1194609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9A19F-EBC7-4340-A48F-F09411CBEB8A}" type="datetimeFigureOut">
              <a:rPr lang="en-US" smtClean="0"/>
              <a:t>10/4/2019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4237292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99A19F-EBC7-4340-A48F-F09411CBEB8A}" type="datetimeFigureOut">
              <a:rPr lang="en-US" smtClean="0"/>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35536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99A19F-EBC7-4340-A48F-F09411CBEB8A}" type="datetimeFigureOut">
              <a:rPr lang="en-US" smtClean="0"/>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392250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9A19F-EBC7-4340-A48F-F09411CBEB8A}"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1483226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9A19F-EBC7-4340-A48F-F09411CBEB8A}"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2715225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xmlns="" id="{EA935E8B-516D-2042-8E3C-C1AA8AF68109}"/>
              </a:ext>
            </a:extLst>
          </p:cNvPr>
          <p:cNvSpPr/>
          <p:nvPr userDrawn="1"/>
        </p:nvSpPr>
        <p:spPr>
          <a:xfrm>
            <a:off x="3200400" y="985843"/>
            <a:ext cx="4393623" cy="4393623"/>
          </a:xfrm>
          <a:prstGeom prst="ellipse">
            <a:avLst/>
          </a:prstGeom>
          <a:noFill/>
          <a:ln w="3810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p:cNvSpPr>
            <a:spLocks noGrp="1"/>
          </p:cNvSpPr>
          <p:nvPr>
            <p:ph type="title" hasCustomPrompt="1"/>
          </p:nvPr>
        </p:nvSpPr>
        <p:spPr>
          <a:xfrm>
            <a:off x="812800" y="1069848"/>
            <a:ext cx="7156450" cy="1033271"/>
          </a:xfrm>
        </p:spPr>
        <p:txBody>
          <a:bodyPr anchor="t" anchorCtr="0">
            <a:normAutofit/>
          </a:bodyPr>
          <a:lstStyle>
            <a:lvl1pPr>
              <a:defRPr sz="3200" b="1">
                <a:latin typeface="Rockwell" panose="02060603020205020403" pitchFamily="18" charset="77"/>
              </a:defRPr>
            </a:lvl1pPr>
          </a:lstStyle>
          <a:p>
            <a:r>
              <a:rPr lang="en-US" dirty="0"/>
              <a:t>CLICK TO EDIT MASTER TITLE STYLE</a:t>
            </a:r>
          </a:p>
        </p:txBody>
      </p:sp>
      <p:sp>
        <p:nvSpPr>
          <p:cNvPr id="3" name="Content Placeholder 2"/>
          <p:cNvSpPr>
            <a:spLocks noGrp="1"/>
          </p:cNvSpPr>
          <p:nvPr>
            <p:ph idx="1"/>
          </p:nvPr>
        </p:nvSpPr>
        <p:spPr>
          <a:xfrm>
            <a:off x="819150" y="2622701"/>
            <a:ext cx="7150100" cy="3820962"/>
          </a:xfrm>
        </p:spPr>
        <p:txBody>
          <a:bodyPr/>
          <a:lstStyle>
            <a:lvl1pPr>
              <a:buClr>
                <a:srgbClr val="E07004"/>
              </a:buClr>
              <a:defRPr>
                <a:solidFill>
                  <a:srgbClr val="6B6B6B"/>
                </a:solidFill>
                <a:latin typeface="Arial" panose="020B0604020202020204" pitchFamily="34" charset="0"/>
                <a:cs typeface="Arial" panose="020B0604020202020204" pitchFamily="34" charset="0"/>
              </a:defRPr>
            </a:lvl1pPr>
            <a:lvl2pPr>
              <a:buClr>
                <a:srgbClr val="E07004"/>
              </a:buClr>
              <a:defRPr>
                <a:solidFill>
                  <a:srgbClr val="6B6B6B"/>
                </a:solidFill>
                <a:latin typeface="Arial" panose="020B0604020202020204" pitchFamily="34" charset="0"/>
                <a:cs typeface="Arial" panose="020B0604020202020204" pitchFamily="34" charset="0"/>
              </a:defRPr>
            </a:lvl2pPr>
            <a:lvl3pPr>
              <a:buClr>
                <a:srgbClr val="E07004"/>
              </a:buClr>
              <a:defRPr>
                <a:solidFill>
                  <a:srgbClr val="6B6B6B"/>
                </a:solidFill>
                <a:latin typeface="Arial" panose="020B0604020202020204" pitchFamily="34" charset="0"/>
                <a:cs typeface="Arial" panose="020B0604020202020204" pitchFamily="34" charset="0"/>
              </a:defRPr>
            </a:lvl3pPr>
            <a:lvl4pPr>
              <a:buClr>
                <a:srgbClr val="E07004"/>
              </a:buClr>
              <a:defRPr>
                <a:solidFill>
                  <a:srgbClr val="6B6B6B"/>
                </a:solidFill>
                <a:latin typeface="Arial" panose="020B0604020202020204" pitchFamily="34" charset="0"/>
                <a:cs typeface="Arial" panose="020B0604020202020204" pitchFamily="34" charset="0"/>
              </a:defRPr>
            </a:lvl4pPr>
            <a:lvl5pPr>
              <a:buClr>
                <a:srgbClr val="E07004"/>
              </a:buClr>
              <a:defRPr>
                <a:solidFill>
                  <a:srgbClr val="6B6B6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xmlns="" id="{1637C8CE-0A2A-5344-A689-DC4BE2FE4D71}"/>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145E84C7-EEB3-3C40-A9AD-02E305C6BAE5}"/>
              </a:ext>
            </a:extLst>
          </p:cNvPr>
          <p:cNvPicPr>
            <a:picLocks noChangeAspect="1"/>
          </p:cNvPicPr>
          <p:nvPr userDrawn="1"/>
        </p:nvPicPr>
        <p:blipFill>
          <a:blip r:embed="rId2"/>
          <a:stretch>
            <a:fillRect/>
          </a:stretch>
        </p:blipFill>
        <p:spPr>
          <a:xfrm>
            <a:off x="235" y="0"/>
            <a:ext cx="1000790" cy="951369"/>
          </a:xfrm>
          <a:prstGeom prst="rect">
            <a:avLst/>
          </a:prstGeom>
        </p:spPr>
      </p:pic>
      <p:pic>
        <p:nvPicPr>
          <p:cNvPr id="5" name="Picture 4">
            <a:extLst>
              <a:ext uri="{FF2B5EF4-FFF2-40B4-BE49-F238E27FC236}">
                <a16:creationId xmlns:a16="http://schemas.microsoft.com/office/drawing/2014/main" xmlns="" id="{78A1F0A3-9E3F-F445-8C8D-37001F76E6E3}"/>
              </a:ext>
            </a:extLst>
          </p:cNvPr>
          <p:cNvPicPr>
            <a:picLocks noChangeAspect="1"/>
          </p:cNvPicPr>
          <p:nvPr userDrawn="1"/>
        </p:nvPicPr>
        <p:blipFill>
          <a:blip r:embed="rId3"/>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273331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1069848"/>
            <a:ext cx="7156450" cy="1709984"/>
          </a:xfrm>
        </p:spPr>
        <p:txBody>
          <a:bodyPr anchor="t" anchorCtr="0">
            <a:normAutofit/>
          </a:bodyPr>
          <a:lstStyle>
            <a:lvl1pPr>
              <a:defRPr lang="en-US" b="1" smtClean="0">
                <a:effectLst/>
              </a:defRPr>
            </a:lvl1pPr>
          </a:lstStyle>
          <a:p>
            <a:r>
              <a:rPr lang="en-US" b="1">
                <a:solidFill>
                  <a:srgbClr val="1A1A1A"/>
                </a:solidFill>
                <a:effectLst/>
                <a:latin typeface="Rockwell" panose="02060603020205020403" pitchFamily="18" charset="77"/>
              </a:rPr>
              <a:t>TITLE</a:t>
            </a:r>
            <a:endParaRPr lang="en-US">
              <a:solidFill>
                <a:srgbClr val="1A1A1A"/>
              </a:solidFill>
              <a:effectLst/>
              <a:latin typeface="Rockwell" panose="02060603020205020403" pitchFamily="18" charset="77"/>
            </a:endParaRPr>
          </a:p>
        </p:txBody>
      </p:sp>
      <p:cxnSp>
        <p:nvCxnSpPr>
          <p:cNvPr id="12" name="Straight Connector 11">
            <a:extLst>
              <a:ext uri="{FF2B5EF4-FFF2-40B4-BE49-F238E27FC236}">
                <a16:creationId xmlns:a16="http://schemas.microsoft.com/office/drawing/2014/main" xmlns="" id="{1637C8CE-0A2A-5344-A689-DC4BE2FE4D71}"/>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DAA90F72-EAED-584A-8F42-B0E15A326929}"/>
              </a:ext>
            </a:extLst>
          </p:cNvPr>
          <p:cNvPicPr>
            <a:picLocks noChangeAspect="1"/>
          </p:cNvPicPr>
          <p:nvPr userDrawn="1"/>
        </p:nvPicPr>
        <p:blipFill>
          <a:blip r:embed="rId2"/>
          <a:stretch>
            <a:fillRect/>
          </a:stretch>
        </p:blipFill>
        <p:spPr>
          <a:xfrm>
            <a:off x="235" y="0"/>
            <a:ext cx="1000790" cy="951369"/>
          </a:xfrm>
          <a:prstGeom prst="rect">
            <a:avLst/>
          </a:prstGeom>
        </p:spPr>
      </p:pic>
      <p:pic>
        <p:nvPicPr>
          <p:cNvPr id="14" name="Picture 13">
            <a:extLst>
              <a:ext uri="{FF2B5EF4-FFF2-40B4-BE49-F238E27FC236}">
                <a16:creationId xmlns:a16="http://schemas.microsoft.com/office/drawing/2014/main" xmlns="" id="{02124FA3-93C2-FE41-BDDF-D6F1344C6AB6}"/>
              </a:ext>
            </a:extLst>
          </p:cNvPr>
          <p:cNvPicPr>
            <a:picLocks noChangeAspect="1"/>
          </p:cNvPicPr>
          <p:nvPr userDrawn="1"/>
        </p:nvPicPr>
        <p:blipFill>
          <a:blip r:embed="rId3"/>
          <a:stretch>
            <a:fillRect/>
          </a:stretch>
        </p:blipFill>
        <p:spPr>
          <a:xfrm>
            <a:off x="613410" y="5704739"/>
            <a:ext cx="2298083" cy="1162885"/>
          </a:xfrm>
          <a:prstGeom prst="rect">
            <a:avLst/>
          </a:prstGeom>
        </p:spPr>
      </p:pic>
      <p:pic>
        <p:nvPicPr>
          <p:cNvPr id="7" name="Picture 6">
            <a:extLst>
              <a:ext uri="{FF2B5EF4-FFF2-40B4-BE49-F238E27FC236}">
                <a16:creationId xmlns:a16="http://schemas.microsoft.com/office/drawing/2014/main" xmlns="" id="{EAAF475F-2244-1C4A-9DAE-B27FB5170F0B}"/>
              </a:ext>
            </a:extLst>
          </p:cNvPr>
          <p:cNvPicPr>
            <a:picLocks noChangeAspect="1"/>
          </p:cNvPicPr>
          <p:nvPr userDrawn="1"/>
        </p:nvPicPr>
        <p:blipFill>
          <a:blip r:embed="rId4"/>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794883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1069848"/>
            <a:ext cx="7156450" cy="967408"/>
          </a:xfrm>
        </p:spPr>
        <p:txBody>
          <a:bodyPr>
            <a:normAutofit/>
          </a:bodyPr>
          <a:lstStyle>
            <a:lvl1pPr>
              <a:defRPr lang="en-US" sz="3200" b="1" smtClean="0">
                <a:effectLst/>
              </a:defRPr>
            </a:lvl1pPr>
          </a:lstStyle>
          <a:p>
            <a:r>
              <a:rPr lang="en-US" b="1">
                <a:solidFill>
                  <a:srgbClr val="1A1A1A"/>
                </a:solidFill>
                <a:effectLst/>
                <a:latin typeface="Rockwell" panose="02060603020205020403" pitchFamily="18" charset="77"/>
              </a:rPr>
              <a:t>TITLE</a:t>
            </a:r>
            <a:endParaRPr lang="en-US">
              <a:solidFill>
                <a:srgbClr val="1A1A1A"/>
              </a:solidFill>
              <a:effectLst/>
              <a:latin typeface="Rockwell" panose="02060603020205020403" pitchFamily="18" charset="77"/>
            </a:endParaRPr>
          </a:p>
        </p:txBody>
      </p:sp>
      <p:cxnSp>
        <p:nvCxnSpPr>
          <p:cNvPr id="12" name="Straight Connector 11">
            <a:extLst>
              <a:ext uri="{FF2B5EF4-FFF2-40B4-BE49-F238E27FC236}">
                <a16:creationId xmlns:a16="http://schemas.microsoft.com/office/drawing/2014/main" xmlns="" id="{1637C8CE-0A2A-5344-A689-DC4BE2FE4D71}"/>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3AA3971C-BB21-A644-9988-71E27699CF12}"/>
              </a:ext>
            </a:extLst>
          </p:cNvPr>
          <p:cNvSpPr/>
          <p:nvPr userDrawn="1"/>
        </p:nvSpPr>
        <p:spPr>
          <a:xfrm>
            <a:off x="546339" y="2171390"/>
            <a:ext cx="1409908" cy="14099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xmlns="" id="{D0FC3025-DC54-7049-BCAB-828610D0C530}"/>
              </a:ext>
            </a:extLst>
          </p:cNvPr>
          <p:cNvSpPr>
            <a:spLocks noGrp="1"/>
          </p:cNvSpPr>
          <p:nvPr>
            <p:ph idx="1" hasCustomPrompt="1"/>
          </p:nvPr>
        </p:nvSpPr>
        <p:spPr>
          <a:xfrm>
            <a:off x="487243" y="3803431"/>
            <a:ext cx="1933017" cy="662693"/>
          </a:xfrm>
        </p:spPr>
        <p:txBody>
          <a:bodyPr>
            <a:normAutofit fontScale="92500" lnSpcReduction="10000"/>
          </a:bodyPr>
          <a:lstStyle/>
          <a:p>
            <a:pPr marL="0" indent="0">
              <a:buNone/>
            </a:pPr>
            <a:r>
              <a:rPr lang="en-US" sz="2000">
                <a:solidFill>
                  <a:schemeClr val="tx1"/>
                </a:solidFill>
                <a:latin typeface="Rockwell" panose="02060603020205020403" pitchFamily="18" charset="77"/>
              </a:rPr>
              <a:t>LABEL</a:t>
            </a:r>
          </a:p>
          <a:p>
            <a:pPr marL="0" indent="0">
              <a:buNone/>
            </a:pPr>
            <a:endParaRPr lang="en-US" sz="2000">
              <a:solidFill>
                <a:schemeClr val="tx1"/>
              </a:solidFill>
              <a:latin typeface="Rockwell" panose="02060603020205020403" pitchFamily="18" charset="77"/>
            </a:endParaRPr>
          </a:p>
          <a:p>
            <a:pPr marL="0" indent="0">
              <a:buNone/>
            </a:pPr>
            <a:endParaRPr lang="en-US" sz="1800">
              <a:solidFill>
                <a:schemeClr val="tx1">
                  <a:lumMod val="65000"/>
                  <a:lumOff val="35000"/>
                </a:schemeClr>
              </a:solidFill>
              <a:latin typeface="Rockwell" panose="02060603020205020403" pitchFamily="18" charset="77"/>
            </a:endParaRPr>
          </a:p>
        </p:txBody>
      </p:sp>
      <p:cxnSp>
        <p:nvCxnSpPr>
          <p:cNvPr id="14" name="Straight Connector 13">
            <a:extLst>
              <a:ext uri="{FF2B5EF4-FFF2-40B4-BE49-F238E27FC236}">
                <a16:creationId xmlns:a16="http://schemas.microsoft.com/office/drawing/2014/main" xmlns="" id="{63F26333-EB11-D84F-8F5F-F1444BFCEE55}"/>
              </a:ext>
            </a:extLst>
          </p:cNvPr>
          <p:cNvCxnSpPr>
            <a:cxnSpLocks/>
          </p:cNvCxnSpPr>
          <p:nvPr userDrawn="1"/>
        </p:nvCxnSpPr>
        <p:spPr>
          <a:xfrm>
            <a:off x="568539" y="4247765"/>
            <a:ext cx="481653" cy="0"/>
          </a:xfrm>
          <a:prstGeom prst="line">
            <a:avLst/>
          </a:prstGeom>
          <a:ln w="28575">
            <a:solidFill>
              <a:srgbClr val="E07004"/>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xmlns="" id="{F2041DC6-F0CF-7B4F-B9FE-997B7428C798}"/>
              </a:ext>
            </a:extLst>
          </p:cNvPr>
          <p:cNvSpPr>
            <a:spLocks noGrp="1"/>
          </p:cNvSpPr>
          <p:nvPr>
            <p:ph idx="10" hasCustomPrompt="1"/>
          </p:nvPr>
        </p:nvSpPr>
        <p:spPr>
          <a:xfrm>
            <a:off x="487243" y="4569280"/>
            <a:ext cx="1933017" cy="1908527"/>
          </a:xfrm>
        </p:spPr>
        <p:txBody>
          <a:bodyPr>
            <a:noAutofit/>
          </a:bodyPr>
          <a:lstStyle>
            <a:lvl1pPr>
              <a:defRPr sz="1800">
                <a:solidFill>
                  <a:srgbClr val="6B6B6B"/>
                </a:solidFill>
                <a:latin typeface="Arial" panose="020B0604020202020204" pitchFamily="34" charset="0"/>
                <a:cs typeface="Arial" panose="020B0604020202020204" pitchFamily="34" charset="0"/>
              </a:defRPr>
            </a:lvl1pPr>
          </a:lstStyle>
          <a:p>
            <a:pPr marL="0" indent="0">
              <a:buNone/>
            </a:pPr>
            <a:r>
              <a:rPr lang="en-US" sz="2000"/>
              <a:t>text</a:t>
            </a:r>
            <a:endParaRPr lang="en-US" sz="1800">
              <a:solidFill>
                <a:schemeClr val="tx1">
                  <a:lumMod val="65000"/>
                  <a:lumOff val="35000"/>
                </a:schemeClr>
              </a:solidFill>
              <a:latin typeface="Rockwell" panose="02060603020205020403" pitchFamily="18" charset="77"/>
            </a:endParaRPr>
          </a:p>
        </p:txBody>
      </p:sp>
      <p:sp>
        <p:nvSpPr>
          <p:cNvPr id="17" name="Oval 16">
            <a:extLst>
              <a:ext uri="{FF2B5EF4-FFF2-40B4-BE49-F238E27FC236}">
                <a16:creationId xmlns:a16="http://schemas.microsoft.com/office/drawing/2014/main" xmlns="" id="{0507BAAA-EC65-274A-BE7D-DEE514A0AFFB}"/>
              </a:ext>
            </a:extLst>
          </p:cNvPr>
          <p:cNvSpPr/>
          <p:nvPr userDrawn="1"/>
        </p:nvSpPr>
        <p:spPr>
          <a:xfrm>
            <a:off x="2690523" y="2171390"/>
            <a:ext cx="1409908" cy="14099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xmlns="" id="{9BC8E334-330B-874A-BE5E-FC1B050F653E}"/>
              </a:ext>
            </a:extLst>
          </p:cNvPr>
          <p:cNvSpPr>
            <a:spLocks noGrp="1"/>
          </p:cNvSpPr>
          <p:nvPr>
            <p:ph idx="11" hasCustomPrompt="1"/>
          </p:nvPr>
        </p:nvSpPr>
        <p:spPr>
          <a:xfrm>
            <a:off x="2657570" y="3803431"/>
            <a:ext cx="1933017" cy="662693"/>
          </a:xfrm>
        </p:spPr>
        <p:txBody>
          <a:bodyPr>
            <a:normAutofit fontScale="92500" lnSpcReduction="10000"/>
          </a:bodyPr>
          <a:lstStyle/>
          <a:p>
            <a:pPr marL="0" indent="0">
              <a:buNone/>
            </a:pPr>
            <a:r>
              <a:rPr lang="en-US" sz="2000">
                <a:solidFill>
                  <a:schemeClr val="tx1"/>
                </a:solidFill>
                <a:latin typeface="Rockwell" panose="02060603020205020403" pitchFamily="18" charset="77"/>
              </a:rPr>
              <a:t>LABEL</a:t>
            </a:r>
          </a:p>
          <a:p>
            <a:pPr marL="0" indent="0">
              <a:buNone/>
            </a:pPr>
            <a:endParaRPr lang="en-US" sz="2000">
              <a:solidFill>
                <a:schemeClr val="tx1"/>
              </a:solidFill>
              <a:latin typeface="Rockwell" panose="02060603020205020403" pitchFamily="18" charset="77"/>
            </a:endParaRPr>
          </a:p>
          <a:p>
            <a:pPr marL="0" indent="0">
              <a:buNone/>
            </a:pPr>
            <a:endParaRPr lang="en-US" sz="1800">
              <a:solidFill>
                <a:schemeClr val="tx1">
                  <a:lumMod val="65000"/>
                  <a:lumOff val="35000"/>
                </a:schemeClr>
              </a:solidFill>
              <a:latin typeface="Rockwell" panose="02060603020205020403" pitchFamily="18" charset="77"/>
            </a:endParaRPr>
          </a:p>
        </p:txBody>
      </p:sp>
      <p:cxnSp>
        <p:nvCxnSpPr>
          <p:cNvPr id="19" name="Straight Connector 18">
            <a:extLst>
              <a:ext uri="{FF2B5EF4-FFF2-40B4-BE49-F238E27FC236}">
                <a16:creationId xmlns:a16="http://schemas.microsoft.com/office/drawing/2014/main" xmlns="" id="{49B9D240-8352-E243-B30E-375011A3BC1C}"/>
              </a:ext>
            </a:extLst>
          </p:cNvPr>
          <p:cNvCxnSpPr>
            <a:cxnSpLocks/>
          </p:cNvCxnSpPr>
          <p:nvPr userDrawn="1"/>
        </p:nvCxnSpPr>
        <p:spPr>
          <a:xfrm>
            <a:off x="2738866" y="4247765"/>
            <a:ext cx="481653" cy="0"/>
          </a:xfrm>
          <a:prstGeom prst="line">
            <a:avLst/>
          </a:prstGeom>
          <a:ln w="28575">
            <a:solidFill>
              <a:srgbClr val="E07004"/>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xmlns="" id="{715A45FB-22B1-3149-A76D-7DF9557C952E}"/>
              </a:ext>
            </a:extLst>
          </p:cNvPr>
          <p:cNvSpPr>
            <a:spLocks noGrp="1"/>
          </p:cNvSpPr>
          <p:nvPr>
            <p:ph idx="12" hasCustomPrompt="1"/>
          </p:nvPr>
        </p:nvSpPr>
        <p:spPr>
          <a:xfrm>
            <a:off x="2657570" y="4569280"/>
            <a:ext cx="1933017" cy="1908527"/>
          </a:xfrm>
        </p:spPr>
        <p:txBody>
          <a:bodyPr>
            <a:noAutofit/>
          </a:bodyPr>
          <a:lstStyle>
            <a:lvl1pPr>
              <a:defRPr sz="1800">
                <a:solidFill>
                  <a:srgbClr val="6B6B6B"/>
                </a:solidFill>
                <a:latin typeface="Arial" panose="020B0604020202020204" pitchFamily="34" charset="0"/>
                <a:cs typeface="Arial" panose="020B0604020202020204" pitchFamily="34" charset="0"/>
              </a:defRPr>
            </a:lvl1pPr>
          </a:lstStyle>
          <a:p>
            <a:pPr marL="0" indent="0">
              <a:buNone/>
            </a:pPr>
            <a:r>
              <a:rPr lang="en-US" sz="2000"/>
              <a:t>text</a:t>
            </a:r>
            <a:endParaRPr lang="en-US" sz="1800">
              <a:solidFill>
                <a:schemeClr val="tx1">
                  <a:lumMod val="65000"/>
                  <a:lumOff val="35000"/>
                </a:schemeClr>
              </a:solidFill>
              <a:latin typeface="Rockwell" panose="02060603020205020403" pitchFamily="18" charset="77"/>
            </a:endParaRPr>
          </a:p>
        </p:txBody>
      </p:sp>
      <p:sp>
        <p:nvSpPr>
          <p:cNvPr id="25" name="Oval 24">
            <a:extLst>
              <a:ext uri="{FF2B5EF4-FFF2-40B4-BE49-F238E27FC236}">
                <a16:creationId xmlns:a16="http://schemas.microsoft.com/office/drawing/2014/main" xmlns="" id="{E90F1087-21F2-3E48-AD91-1976B99C81EB}"/>
              </a:ext>
            </a:extLst>
          </p:cNvPr>
          <p:cNvSpPr/>
          <p:nvPr userDrawn="1"/>
        </p:nvSpPr>
        <p:spPr>
          <a:xfrm>
            <a:off x="4834707" y="2155500"/>
            <a:ext cx="1409908" cy="14099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xmlns="" id="{F6D74343-2D03-2147-989A-C5F96E48189B}"/>
              </a:ext>
            </a:extLst>
          </p:cNvPr>
          <p:cNvSpPr>
            <a:spLocks noGrp="1"/>
          </p:cNvSpPr>
          <p:nvPr>
            <p:ph idx="13" hasCustomPrompt="1"/>
          </p:nvPr>
        </p:nvSpPr>
        <p:spPr>
          <a:xfrm>
            <a:off x="4827899" y="3787541"/>
            <a:ext cx="1933017" cy="662693"/>
          </a:xfrm>
        </p:spPr>
        <p:txBody>
          <a:bodyPr>
            <a:normAutofit fontScale="92500" lnSpcReduction="10000"/>
          </a:bodyPr>
          <a:lstStyle/>
          <a:p>
            <a:pPr marL="0" indent="0">
              <a:buNone/>
            </a:pPr>
            <a:r>
              <a:rPr lang="en-US" sz="2000">
                <a:solidFill>
                  <a:schemeClr val="tx1"/>
                </a:solidFill>
                <a:latin typeface="Rockwell" panose="02060603020205020403" pitchFamily="18" charset="77"/>
              </a:rPr>
              <a:t>LABEL</a:t>
            </a:r>
          </a:p>
          <a:p>
            <a:pPr marL="0" indent="0">
              <a:buNone/>
            </a:pPr>
            <a:endParaRPr lang="en-US" sz="2000">
              <a:solidFill>
                <a:schemeClr val="tx1"/>
              </a:solidFill>
              <a:latin typeface="Rockwell" panose="02060603020205020403" pitchFamily="18" charset="77"/>
            </a:endParaRPr>
          </a:p>
          <a:p>
            <a:pPr marL="0" indent="0">
              <a:buNone/>
            </a:pPr>
            <a:endParaRPr lang="en-US" sz="1800">
              <a:solidFill>
                <a:schemeClr val="tx1">
                  <a:lumMod val="65000"/>
                  <a:lumOff val="35000"/>
                </a:schemeClr>
              </a:solidFill>
              <a:latin typeface="Rockwell" panose="02060603020205020403" pitchFamily="18" charset="77"/>
            </a:endParaRPr>
          </a:p>
        </p:txBody>
      </p:sp>
      <p:cxnSp>
        <p:nvCxnSpPr>
          <p:cNvPr id="27" name="Straight Connector 26">
            <a:extLst>
              <a:ext uri="{FF2B5EF4-FFF2-40B4-BE49-F238E27FC236}">
                <a16:creationId xmlns:a16="http://schemas.microsoft.com/office/drawing/2014/main" xmlns="" id="{AC205FB4-5900-F743-83B9-E1F5CCD192BA}"/>
              </a:ext>
            </a:extLst>
          </p:cNvPr>
          <p:cNvCxnSpPr>
            <a:cxnSpLocks/>
          </p:cNvCxnSpPr>
          <p:nvPr userDrawn="1"/>
        </p:nvCxnSpPr>
        <p:spPr>
          <a:xfrm>
            <a:off x="4909195" y="4231875"/>
            <a:ext cx="481653" cy="0"/>
          </a:xfrm>
          <a:prstGeom prst="line">
            <a:avLst/>
          </a:prstGeom>
          <a:ln w="28575">
            <a:solidFill>
              <a:srgbClr val="E07004"/>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xmlns="" id="{518301C3-A0B5-284C-8E6D-D2A8FDE3EFC0}"/>
              </a:ext>
            </a:extLst>
          </p:cNvPr>
          <p:cNvSpPr>
            <a:spLocks noGrp="1"/>
          </p:cNvSpPr>
          <p:nvPr>
            <p:ph idx="14" hasCustomPrompt="1"/>
          </p:nvPr>
        </p:nvSpPr>
        <p:spPr>
          <a:xfrm>
            <a:off x="4827899" y="4553390"/>
            <a:ext cx="1933017" cy="1908527"/>
          </a:xfrm>
        </p:spPr>
        <p:txBody>
          <a:bodyPr>
            <a:noAutofit/>
          </a:bodyPr>
          <a:lstStyle>
            <a:lvl1pPr>
              <a:defRPr sz="1800">
                <a:solidFill>
                  <a:srgbClr val="6B6B6B"/>
                </a:solidFill>
                <a:latin typeface="Arial" panose="020B0604020202020204" pitchFamily="34" charset="0"/>
                <a:cs typeface="Arial" panose="020B0604020202020204" pitchFamily="34" charset="0"/>
              </a:defRPr>
            </a:lvl1pPr>
          </a:lstStyle>
          <a:p>
            <a:pPr marL="0" indent="0">
              <a:buNone/>
            </a:pPr>
            <a:r>
              <a:rPr lang="en-US" sz="2000"/>
              <a:t>text</a:t>
            </a:r>
            <a:endParaRPr lang="en-US" sz="1800">
              <a:solidFill>
                <a:schemeClr val="tx1">
                  <a:lumMod val="65000"/>
                  <a:lumOff val="35000"/>
                </a:schemeClr>
              </a:solidFill>
              <a:latin typeface="Rockwell" panose="02060603020205020403" pitchFamily="18" charset="77"/>
            </a:endParaRPr>
          </a:p>
        </p:txBody>
      </p:sp>
      <p:sp>
        <p:nvSpPr>
          <p:cNvPr id="29" name="Oval 28">
            <a:extLst>
              <a:ext uri="{FF2B5EF4-FFF2-40B4-BE49-F238E27FC236}">
                <a16:creationId xmlns:a16="http://schemas.microsoft.com/office/drawing/2014/main" xmlns="" id="{6ADDE41C-FBEF-E340-9EE8-522A9783BC0B}"/>
              </a:ext>
            </a:extLst>
          </p:cNvPr>
          <p:cNvSpPr/>
          <p:nvPr userDrawn="1"/>
        </p:nvSpPr>
        <p:spPr>
          <a:xfrm>
            <a:off x="6978890" y="2171390"/>
            <a:ext cx="1409908" cy="14099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
            <a:extLst>
              <a:ext uri="{FF2B5EF4-FFF2-40B4-BE49-F238E27FC236}">
                <a16:creationId xmlns:a16="http://schemas.microsoft.com/office/drawing/2014/main" xmlns="" id="{1853CFFF-E485-2844-8620-7A525373BCF2}"/>
              </a:ext>
            </a:extLst>
          </p:cNvPr>
          <p:cNvSpPr>
            <a:spLocks noGrp="1"/>
          </p:cNvSpPr>
          <p:nvPr>
            <p:ph idx="15" hasCustomPrompt="1"/>
          </p:nvPr>
        </p:nvSpPr>
        <p:spPr>
          <a:xfrm>
            <a:off x="7041714" y="3803431"/>
            <a:ext cx="1933017" cy="662693"/>
          </a:xfrm>
        </p:spPr>
        <p:txBody>
          <a:bodyPr>
            <a:normAutofit fontScale="92500" lnSpcReduction="10000"/>
          </a:bodyPr>
          <a:lstStyle/>
          <a:p>
            <a:pPr marL="0" indent="0">
              <a:buNone/>
            </a:pPr>
            <a:r>
              <a:rPr lang="en-US" sz="2000">
                <a:solidFill>
                  <a:schemeClr val="tx1"/>
                </a:solidFill>
                <a:latin typeface="Rockwell" panose="02060603020205020403" pitchFamily="18" charset="77"/>
              </a:rPr>
              <a:t>LABEL</a:t>
            </a:r>
          </a:p>
          <a:p>
            <a:pPr marL="0" indent="0">
              <a:buNone/>
            </a:pPr>
            <a:endParaRPr lang="en-US" sz="2000">
              <a:solidFill>
                <a:schemeClr val="tx1"/>
              </a:solidFill>
              <a:latin typeface="Rockwell" panose="02060603020205020403" pitchFamily="18" charset="77"/>
            </a:endParaRPr>
          </a:p>
          <a:p>
            <a:pPr marL="0" indent="0">
              <a:buNone/>
            </a:pPr>
            <a:endParaRPr lang="en-US" sz="1800">
              <a:solidFill>
                <a:schemeClr val="tx1">
                  <a:lumMod val="65000"/>
                  <a:lumOff val="35000"/>
                </a:schemeClr>
              </a:solidFill>
              <a:latin typeface="Rockwell" panose="02060603020205020403" pitchFamily="18" charset="77"/>
            </a:endParaRPr>
          </a:p>
        </p:txBody>
      </p:sp>
      <p:cxnSp>
        <p:nvCxnSpPr>
          <p:cNvPr id="31" name="Straight Connector 30">
            <a:extLst>
              <a:ext uri="{FF2B5EF4-FFF2-40B4-BE49-F238E27FC236}">
                <a16:creationId xmlns:a16="http://schemas.microsoft.com/office/drawing/2014/main" xmlns="" id="{0BE0E791-744A-5B47-9E2C-0BA291EF9EB2}"/>
              </a:ext>
            </a:extLst>
          </p:cNvPr>
          <p:cNvCxnSpPr>
            <a:cxnSpLocks/>
          </p:cNvCxnSpPr>
          <p:nvPr userDrawn="1"/>
        </p:nvCxnSpPr>
        <p:spPr>
          <a:xfrm>
            <a:off x="7123010" y="4247765"/>
            <a:ext cx="481653" cy="0"/>
          </a:xfrm>
          <a:prstGeom prst="line">
            <a:avLst/>
          </a:prstGeom>
          <a:ln w="28575">
            <a:solidFill>
              <a:srgbClr val="E07004"/>
            </a:solidFill>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xmlns="" id="{8F6D1D64-CDC9-754E-8F51-ED0A63389BDA}"/>
              </a:ext>
            </a:extLst>
          </p:cNvPr>
          <p:cNvSpPr>
            <a:spLocks noGrp="1"/>
          </p:cNvSpPr>
          <p:nvPr>
            <p:ph idx="16" hasCustomPrompt="1"/>
          </p:nvPr>
        </p:nvSpPr>
        <p:spPr>
          <a:xfrm>
            <a:off x="7041714" y="4569280"/>
            <a:ext cx="1933017" cy="1908527"/>
          </a:xfrm>
        </p:spPr>
        <p:txBody>
          <a:bodyPr>
            <a:noAutofit/>
          </a:bodyPr>
          <a:lstStyle>
            <a:lvl1pPr>
              <a:defRPr sz="1800">
                <a:solidFill>
                  <a:srgbClr val="6B6B6B"/>
                </a:solidFill>
                <a:latin typeface="Arial" panose="020B0604020202020204" pitchFamily="34" charset="0"/>
                <a:cs typeface="Arial" panose="020B0604020202020204" pitchFamily="34" charset="0"/>
              </a:defRPr>
            </a:lvl1pPr>
          </a:lstStyle>
          <a:p>
            <a:pPr marL="0" indent="0">
              <a:buNone/>
            </a:pPr>
            <a:r>
              <a:rPr lang="en-US" sz="2000"/>
              <a:t>text</a:t>
            </a:r>
            <a:endParaRPr lang="en-US" sz="1800">
              <a:solidFill>
                <a:schemeClr val="tx1">
                  <a:lumMod val="65000"/>
                  <a:lumOff val="35000"/>
                </a:schemeClr>
              </a:solidFill>
              <a:latin typeface="Rockwell" panose="02060603020205020403" pitchFamily="18" charset="77"/>
            </a:endParaRPr>
          </a:p>
        </p:txBody>
      </p:sp>
      <p:pic>
        <p:nvPicPr>
          <p:cNvPr id="33" name="Picture 32">
            <a:extLst>
              <a:ext uri="{FF2B5EF4-FFF2-40B4-BE49-F238E27FC236}">
                <a16:creationId xmlns:a16="http://schemas.microsoft.com/office/drawing/2014/main" xmlns="" id="{766C6CB0-E2AB-FA47-9A37-94DA822956F3}"/>
              </a:ext>
            </a:extLst>
          </p:cNvPr>
          <p:cNvPicPr>
            <a:picLocks noChangeAspect="1"/>
          </p:cNvPicPr>
          <p:nvPr userDrawn="1"/>
        </p:nvPicPr>
        <p:blipFill>
          <a:blip r:embed="rId2"/>
          <a:stretch>
            <a:fillRect/>
          </a:stretch>
        </p:blipFill>
        <p:spPr>
          <a:xfrm>
            <a:off x="235" y="0"/>
            <a:ext cx="1000790" cy="951369"/>
          </a:xfrm>
          <a:prstGeom prst="rect">
            <a:avLst/>
          </a:prstGeom>
        </p:spPr>
      </p:pic>
      <p:pic>
        <p:nvPicPr>
          <p:cNvPr id="23" name="Picture 22">
            <a:extLst>
              <a:ext uri="{FF2B5EF4-FFF2-40B4-BE49-F238E27FC236}">
                <a16:creationId xmlns:a16="http://schemas.microsoft.com/office/drawing/2014/main" xmlns="" id="{0999B5EA-6D42-ED4A-A1F8-712A6954AA3D}"/>
              </a:ext>
            </a:extLst>
          </p:cNvPr>
          <p:cNvPicPr>
            <a:picLocks noChangeAspect="1"/>
          </p:cNvPicPr>
          <p:nvPr userDrawn="1"/>
        </p:nvPicPr>
        <p:blipFill>
          <a:blip r:embed="rId3"/>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322077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xmlns="" id="{EA935E8B-516D-2042-8E3C-C1AA8AF68109}"/>
              </a:ext>
            </a:extLst>
          </p:cNvPr>
          <p:cNvSpPr/>
          <p:nvPr userDrawn="1"/>
        </p:nvSpPr>
        <p:spPr>
          <a:xfrm>
            <a:off x="2445767" y="706444"/>
            <a:ext cx="4437056" cy="4437056"/>
          </a:xfrm>
          <a:prstGeom prst="ellipse">
            <a:avLst/>
          </a:prstGeom>
          <a:noFill/>
          <a:ln w="4445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p:cNvSpPr>
            <a:spLocks noGrp="1"/>
          </p:cNvSpPr>
          <p:nvPr>
            <p:ph type="title" hasCustomPrompt="1"/>
          </p:nvPr>
        </p:nvSpPr>
        <p:spPr>
          <a:xfrm>
            <a:off x="812800" y="1070294"/>
            <a:ext cx="7156450" cy="1036138"/>
          </a:xfrm>
        </p:spPr>
        <p:txBody>
          <a:bodyPr>
            <a:normAutofit/>
          </a:bodyPr>
          <a:lstStyle>
            <a:lvl1pPr>
              <a:defRPr sz="3200" b="1">
                <a:latin typeface="Rockwell" panose="02060603020205020403" pitchFamily="18" charset="77"/>
              </a:defRPr>
            </a:lvl1pPr>
          </a:lstStyle>
          <a:p>
            <a:r>
              <a:rPr lang="en-US" dirty="0"/>
              <a:t>CLICK TO EDIT MASTER TITLE STYLE</a:t>
            </a:r>
          </a:p>
        </p:txBody>
      </p:sp>
      <p:sp>
        <p:nvSpPr>
          <p:cNvPr id="3" name="Content Placeholder 2"/>
          <p:cNvSpPr>
            <a:spLocks noGrp="1"/>
          </p:cNvSpPr>
          <p:nvPr>
            <p:ph idx="1"/>
          </p:nvPr>
        </p:nvSpPr>
        <p:spPr>
          <a:xfrm>
            <a:off x="819150" y="2356001"/>
            <a:ext cx="4464050" cy="3820962"/>
          </a:xfrm>
        </p:spPr>
        <p:txBody>
          <a:bodyPr/>
          <a:lstStyle>
            <a:lvl1pPr>
              <a:lnSpc>
                <a:spcPct val="100000"/>
              </a:lnSpc>
              <a:buClr>
                <a:srgbClr val="E07004"/>
              </a:buClr>
              <a:defRPr sz="2400">
                <a:solidFill>
                  <a:srgbClr val="6B6B6B"/>
                </a:solidFill>
                <a:latin typeface="Arial" panose="020B0604020202020204" pitchFamily="34" charset="0"/>
                <a:cs typeface="Arial" panose="020B0604020202020204" pitchFamily="34" charset="0"/>
              </a:defRPr>
            </a:lvl1pPr>
            <a:lvl2pPr>
              <a:lnSpc>
                <a:spcPct val="100000"/>
              </a:lnSpc>
              <a:buClr>
                <a:srgbClr val="E07004"/>
              </a:buClr>
              <a:defRPr sz="2000">
                <a:solidFill>
                  <a:srgbClr val="6B6B6B"/>
                </a:solidFill>
                <a:latin typeface="Arial" panose="020B0604020202020204" pitchFamily="34" charset="0"/>
                <a:cs typeface="Arial" panose="020B0604020202020204" pitchFamily="34" charset="0"/>
              </a:defRPr>
            </a:lvl2pPr>
            <a:lvl3pPr>
              <a:lnSpc>
                <a:spcPct val="100000"/>
              </a:lnSpc>
              <a:buClr>
                <a:srgbClr val="E07004"/>
              </a:buClr>
              <a:defRPr>
                <a:solidFill>
                  <a:srgbClr val="6B6B6B"/>
                </a:solidFill>
                <a:latin typeface="Arial" panose="020B0604020202020204" pitchFamily="34" charset="0"/>
                <a:cs typeface="Arial" panose="020B0604020202020204" pitchFamily="34" charset="0"/>
              </a:defRPr>
            </a:lvl3pPr>
            <a:lvl4pPr>
              <a:lnSpc>
                <a:spcPct val="100000"/>
              </a:lnSpc>
              <a:buClr>
                <a:srgbClr val="E07004"/>
              </a:buClr>
              <a:defRPr>
                <a:solidFill>
                  <a:srgbClr val="6B6B6B"/>
                </a:solidFill>
                <a:latin typeface="Arial" panose="020B0604020202020204" pitchFamily="34" charset="0"/>
                <a:cs typeface="Arial" panose="020B0604020202020204" pitchFamily="34" charset="0"/>
              </a:defRPr>
            </a:lvl4pPr>
            <a:lvl5pPr>
              <a:lnSpc>
                <a:spcPct val="100000"/>
              </a:lnSpc>
              <a:buClr>
                <a:srgbClr val="E07004"/>
              </a:buClr>
              <a:defRPr>
                <a:solidFill>
                  <a:srgbClr val="6B6B6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xmlns="" id="{5B9D3427-673F-9047-B001-BCCACDADCAB5}"/>
              </a:ext>
            </a:extLst>
          </p:cNvPr>
          <p:cNvSpPr/>
          <p:nvPr userDrawn="1"/>
        </p:nvSpPr>
        <p:spPr>
          <a:xfrm>
            <a:off x="-688993" y="-1474190"/>
            <a:ext cx="2028843" cy="2028843"/>
          </a:xfrm>
          <a:prstGeom prst="ellipse">
            <a:avLst/>
          </a:prstGeom>
          <a:noFill/>
          <a:ln w="228600">
            <a:solidFill>
              <a:srgbClr val="E0700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Oval 3">
            <a:extLst>
              <a:ext uri="{FF2B5EF4-FFF2-40B4-BE49-F238E27FC236}">
                <a16:creationId xmlns:a16="http://schemas.microsoft.com/office/drawing/2014/main" xmlns="" id="{FDFE1BEB-0F8E-1D47-95B7-E78C14B67B5F}"/>
              </a:ext>
            </a:extLst>
          </p:cNvPr>
          <p:cNvSpPr/>
          <p:nvPr userDrawn="1"/>
        </p:nvSpPr>
        <p:spPr>
          <a:xfrm>
            <a:off x="5575300" y="2497137"/>
            <a:ext cx="3090863" cy="309086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11" name="Straight Connector 10">
            <a:extLst>
              <a:ext uri="{FF2B5EF4-FFF2-40B4-BE49-F238E27FC236}">
                <a16:creationId xmlns:a16="http://schemas.microsoft.com/office/drawing/2014/main" xmlns="" id="{5A26B5AA-58C1-3D4F-BA86-F9C768090FB2}"/>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07834210-4D66-4241-9DDA-9ED24B74004D}"/>
              </a:ext>
            </a:extLst>
          </p:cNvPr>
          <p:cNvPicPr>
            <a:picLocks noChangeAspect="1"/>
          </p:cNvPicPr>
          <p:nvPr userDrawn="1"/>
        </p:nvPicPr>
        <p:blipFill>
          <a:blip r:embed="rId3"/>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1847230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3036711"/>
            <a:ext cx="3886200" cy="31402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3036709"/>
            <a:ext cx="3886200" cy="31402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99A19F-EBC7-4340-A48F-F09411CBEB8A}" type="datetimeFigureOut">
              <a:rPr lang="en-US" smtClean="0"/>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8D96B-38D7-1741-BF22-4821384F351C}" type="slidenum">
              <a:rPr lang="en-US" smtClean="0"/>
              <a:t>‹#›</a:t>
            </a:fld>
            <a:endParaRPr lang="en-US"/>
          </a:p>
        </p:txBody>
      </p:sp>
      <p:sp>
        <p:nvSpPr>
          <p:cNvPr id="8" name="Title 1">
            <a:extLst>
              <a:ext uri="{FF2B5EF4-FFF2-40B4-BE49-F238E27FC236}">
                <a16:creationId xmlns:a16="http://schemas.microsoft.com/office/drawing/2014/main" xmlns="" id="{DC81CD12-459A-DF48-98A2-411B85A08422}"/>
              </a:ext>
            </a:extLst>
          </p:cNvPr>
          <p:cNvSpPr>
            <a:spLocks noGrp="1"/>
          </p:cNvSpPr>
          <p:nvPr>
            <p:ph type="title" hasCustomPrompt="1"/>
          </p:nvPr>
        </p:nvSpPr>
        <p:spPr>
          <a:xfrm>
            <a:off x="812800" y="1069848"/>
            <a:ext cx="7156450" cy="967408"/>
          </a:xfrm>
        </p:spPr>
        <p:txBody>
          <a:bodyPr anchor="t" anchorCtr="0">
            <a:normAutofit/>
          </a:bodyPr>
          <a:lstStyle>
            <a:lvl1pPr>
              <a:defRPr lang="en-US" sz="3200" b="1" smtClean="0">
                <a:effectLst/>
              </a:defRPr>
            </a:lvl1pPr>
          </a:lstStyle>
          <a:p>
            <a:r>
              <a:rPr lang="en-US" b="1">
                <a:solidFill>
                  <a:srgbClr val="1A1A1A"/>
                </a:solidFill>
                <a:effectLst/>
                <a:latin typeface="Rockwell" panose="02060603020205020403" pitchFamily="18" charset="77"/>
              </a:rPr>
              <a:t>TITLE</a:t>
            </a:r>
            <a:endParaRPr lang="en-US">
              <a:solidFill>
                <a:srgbClr val="1A1A1A"/>
              </a:solidFill>
              <a:effectLst/>
              <a:latin typeface="Rockwell" panose="02060603020205020403" pitchFamily="18" charset="77"/>
            </a:endParaRPr>
          </a:p>
        </p:txBody>
      </p:sp>
      <p:cxnSp>
        <p:nvCxnSpPr>
          <p:cNvPr id="10" name="Straight Connector 9">
            <a:extLst>
              <a:ext uri="{FF2B5EF4-FFF2-40B4-BE49-F238E27FC236}">
                <a16:creationId xmlns:a16="http://schemas.microsoft.com/office/drawing/2014/main" xmlns="" id="{E1AD78D4-5EFB-A24A-B83A-2D1ADE1CE51E}"/>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AE64D89D-2523-CC44-BFDC-4801C9F5457A}"/>
              </a:ext>
            </a:extLst>
          </p:cNvPr>
          <p:cNvPicPr>
            <a:picLocks noChangeAspect="1"/>
          </p:cNvPicPr>
          <p:nvPr userDrawn="1"/>
        </p:nvPicPr>
        <p:blipFill>
          <a:blip r:embed="rId2"/>
          <a:stretch>
            <a:fillRect/>
          </a:stretch>
        </p:blipFill>
        <p:spPr>
          <a:xfrm>
            <a:off x="235" y="0"/>
            <a:ext cx="1000790" cy="951369"/>
          </a:xfrm>
          <a:prstGeom prst="rect">
            <a:avLst/>
          </a:prstGeom>
        </p:spPr>
      </p:pic>
      <p:pic>
        <p:nvPicPr>
          <p:cNvPr id="12" name="Picture 11">
            <a:extLst>
              <a:ext uri="{FF2B5EF4-FFF2-40B4-BE49-F238E27FC236}">
                <a16:creationId xmlns:a16="http://schemas.microsoft.com/office/drawing/2014/main" xmlns="" id="{236730EC-FFE2-D649-9B0F-390A7B53F06B}"/>
              </a:ext>
            </a:extLst>
          </p:cNvPr>
          <p:cNvPicPr>
            <a:picLocks noChangeAspect="1"/>
          </p:cNvPicPr>
          <p:nvPr userDrawn="1"/>
        </p:nvPicPr>
        <p:blipFill>
          <a:blip r:embed="rId3"/>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126507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528720"/>
            <a:ext cx="7886700" cy="2033756"/>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Rockwell" panose="02060603020205020403" pitchFamily="18"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99A19F-EBC7-4340-A48F-F09411CBEB8A}"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8D96B-38D7-1741-BF22-4821384F351C}" type="slidenum">
              <a:rPr lang="en-US" smtClean="0"/>
              <a:t>‹#›</a:t>
            </a:fld>
            <a:endParaRPr lang="en-US"/>
          </a:p>
        </p:txBody>
      </p:sp>
      <p:cxnSp>
        <p:nvCxnSpPr>
          <p:cNvPr id="8" name="Straight Connector 7">
            <a:extLst>
              <a:ext uri="{FF2B5EF4-FFF2-40B4-BE49-F238E27FC236}">
                <a16:creationId xmlns:a16="http://schemas.microsoft.com/office/drawing/2014/main" xmlns="" id="{3ACDE3ED-F1BD-2B41-A9B7-9D38C68CAE45}"/>
              </a:ext>
            </a:extLst>
          </p:cNvPr>
          <p:cNvCxnSpPr>
            <a:cxnSpLocks/>
          </p:cNvCxnSpPr>
          <p:nvPr userDrawn="1"/>
        </p:nvCxnSpPr>
        <p:spPr>
          <a:xfrm flipV="1">
            <a:off x="623888" y="2517104"/>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5E48C3C8-EA73-3046-A1A2-26691F0A4122}"/>
              </a:ext>
            </a:extLst>
          </p:cNvPr>
          <p:cNvPicPr>
            <a:picLocks noChangeAspect="1"/>
          </p:cNvPicPr>
          <p:nvPr userDrawn="1"/>
        </p:nvPicPr>
        <p:blipFill>
          <a:blip r:embed="rId2"/>
          <a:stretch>
            <a:fillRect/>
          </a:stretch>
        </p:blipFill>
        <p:spPr>
          <a:xfrm>
            <a:off x="235" y="0"/>
            <a:ext cx="1000790" cy="951369"/>
          </a:xfrm>
          <a:prstGeom prst="rect">
            <a:avLst/>
          </a:prstGeom>
        </p:spPr>
      </p:pic>
      <p:pic>
        <p:nvPicPr>
          <p:cNvPr id="10" name="Picture 9">
            <a:extLst>
              <a:ext uri="{FF2B5EF4-FFF2-40B4-BE49-F238E27FC236}">
                <a16:creationId xmlns:a16="http://schemas.microsoft.com/office/drawing/2014/main" xmlns="" id="{5F48CFF7-2442-6B42-8DE6-BC9A813C5DB3}"/>
              </a:ext>
            </a:extLst>
          </p:cNvPr>
          <p:cNvPicPr>
            <a:picLocks noChangeAspect="1"/>
          </p:cNvPicPr>
          <p:nvPr userDrawn="1"/>
        </p:nvPicPr>
        <p:blipFill>
          <a:blip r:embed="rId3"/>
          <a:stretch>
            <a:fillRect/>
          </a:stretch>
        </p:blipFill>
        <p:spPr>
          <a:xfrm rot="10800000">
            <a:off x="5210051" y="5959737"/>
            <a:ext cx="1247899" cy="906118"/>
          </a:xfrm>
          <a:prstGeom prst="rect">
            <a:avLst/>
          </a:prstGeom>
        </p:spPr>
      </p:pic>
      <p:pic>
        <p:nvPicPr>
          <p:cNvPr id="11" name="Picture 10">
            <a:extLst>
              <a:ext uri="{FF2B5EF4-FFF2-40B4-BE49-F238E27FC236}">
                <a16:creationId xmlns:a16="http://schemas.microsoft.com/office/drawing/2014/main" xmlns="" id="{0711F14C-1A2F-134A-87C4-18AB6FC86DA5}"/>
              </a:ext>
            </a:extLst>
          </p:cNvPr>
          <p:cNvPicPr>
            <a:picLocks noChangeAspect="1"/>
          </p:cNvPicPr>
          <p:nvPr userDrawn="1"/>
        </p:nvPicPr>
        <p:blipFill>
          <a:blip r:embed="rId4"/>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237766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05039" y="3294520"/>
            <a:ext cx="3685382" cy="529525"/>
          </a:xfrm>
        </p:spPr>
        <p:txBody>
          <a:bodyPr anchor="b">
            <a:normAutofit/>
          </a:bodyPr>
          <a:lstStyle>
            <a:lvl1pPr marL="0" indent="0">
              <a:buNone/>
              <a:defRPr sz="1800" b="0">
                <a:solidFill>
                  <a:schemeClr val="tx1"/>
                </a:solidFill>
                <a:latin typeface="Rockwell" panose="02060603020205020403"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2800" y="3907390"/>
            <a:ext cx="3685382" cy="22822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29150" y="3276531"/>
            <a:ext cx="3887391" cy="529526"/>
          </a:xfrm>
        </p:spPr>
        <p:txBody>
          <a:bodyPr anchor="b">
            <a:normAutofit/>
          </a:bodyPr>
          <a:lstStyle>
            <a:lvl1pPr marL="0" indent="0">
              <a:buNone/>
              <a:defRPr sz="1800" b="0">
                <a:solidFill>
                  <a:schemeClr val="tx1"/>
                </a:solidFill>
                <a:latin typeface="Rockwell" panose="02060603020205020403"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3907389"/>
            <a:ext cx="3887391" cy="22822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99A19F-EBC7-4340-A48F-F09411CBEB8A}" type="datetimeFigureOut">
              <a:rPr lang="en-US" smtClean="0"/>
              <a:t>10/4/2019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38D96B-38D7-1741-BF22-4821384F351C}" type="slidenum">
              <a:rPr lang="en-US" smtClean="0"/>
              <a:t>‹#›</a:t>
            </a:fld>
            <a:endParaRPr lang="en-US"/>
          </a:p>
        </p:txBody>
      </p:sp>
      <p:sp>
        <p:nvSpPr>
          <p:cNvPr id="10" name="Title 1">
            <a:extLst>
              <a:ext uri="{FF2B5EF4-FFF2-40B4-BE49-F238E27FC236}">
                <a16:creationId xmlns:a16="http://schemas.microsoft.com/office/drawing/2014/main" xmlns="" id="{E4BA5B2E-1807-0D4A-A44F-235CE18ED5A4}"/>
              </a:ext>
            </a:extLst>
          </p:cNvPr>
          <p:cNvSpPr>
            <a:spLocks noGrp="1"/>
          </p:cNvSpPr>
          <p:nvPr>
            <p:ph type="title" hasCustomPrompt="1"/>
          </p:nvPr>
        </p:nvSpPr>
        <p:spPr>
          <a:xfrm>
            <a:off x="812800" y="1069848"/>
            <a:ext cx="7156450" cy="967408"/>
          </a:xfrm>
        </p:spPr>
        <p:txBody>
          <a:bodyPr>
            <a:normAutofit/>
          </a:bodyPr>
          <a:lstStyle>
            <a:lvl1pPr>
              <a:defRPr lang="en-US" sz="3200" b="1" smtClean="0">
                <a:effectLst/>
              </a:defRPr>
            </a:lvl1pPr>
          </a:lstStyle>
          <a:p>
            <a:r>
              <a:rPr lang="en-US" b="1">
                <a:solidFill>
                  <a:srgbClr val="1A1A1A"/>
                </a:solidFill>
                <a:effectLst/>
                <a:latin typeface="Rockwell" panose="02060603020205020403" pitchFamily="18" charset="77"/>
              </a:rPr>
              <a:t>TITLE</a:t>
            </a:r>
            <a:endParaRPr lang="en-US">
              <a:solidFill>
                <a:srgbClr val="1A1A1A"/>
              </a:solidFill>
              <a:effectLst/>
              <a:latin typeface="Rockwell" panose="02060603020205020403" pitchFamily="18" charset="77"/>
            </a:endParaRPr>
          </a:p>
        </p:txBody>
      </p:sp>
      <p:cxnSp>
        <p:nvCxnSpPr>
          <p:cNvPr id="12" name="Straight Connector 11">
            <a:extLst>
              <a:ext uri="{FF2B5EF4-FFF2-40B4-BE49-F238E27FC236}">
                <a16:creationId xmlns:a16="http://schemas.microsoft.com/office/drawing/2014/main" xmlns="" id="{DEFA01C7-BD06-1E48-A2DA-A2CC14204D10}"/>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2421A03D-9452-AA45-A4AF-F9350D232F96}"/>
              </a:ext>
            </a:extLst>
          </p:cNvPr>
          <p:cNvPicPr>
            <a:picLocks noChangeAspect="1"/>
          </p:cNvPicPr>
          <p:nvPr userDrawn="1"/>
        </p:nvPicPr>
        <p:blipFill>
          <a:blip r:embed="rId2"/>
          <a:stretch>
            <a:fillRect/>
          </a:stretch>
        </p:blipFill>
        <p:spPr>
          <a:xfrm>
            <a:off x="235" y="0"/>
            <a:ext cx="1000790" cy="951369"/>
          </a:xfrm>
          <a:prstGeom prst="rect">
            <a:avLst/>
          </a:prstGeom>
        </p:spPr>
      </p:pic>
      <p:sp>
        <p:nvSpPr>
          <p:cNvPr id="16" name="Text Placeholder 2">
            <a:extLst>
              <a:ext uri="{FF2B5EF4-FFF2-40B4-BE49-F238E27FC236}">
                <a16:creationId xmlns:a16="http://schemas.microsoft.com/office/drawing/2014/main" xmlns="" id="{304753FB-8975-6241-95B3-DFC7C31A7B66}"/>
              </a:ext>
            </a:extLst>
          </p:cNvPr>
          <p:cNvSpPr>
            <a:spLocks noGrp="1"/>
          </p:cNvSpPr>
          <p:nvPr>
            <p:ph type="body" idx="13"/>
          </p:nvPr>
        </p:nvSpPr>
        <p:spPr>
          <a:xfrm>
            <a:off x="829732" y="2064464"/>
            <a:ext cx="7139518" cy="638170"/>
          </a:xfrm>
        </p:spPr>
        <p:txBody>
          <a:bodyPr anchor="b">
            <a:normAutofit/>
          </a:bodyPr>
          <a:lstStyle>
            <a:lvl1pPr marL="0" indent="0">
              <a:buNone/>
              <a:defRPr sz="1800" b="0">
                <a:solidFill>
                  <a:srgbClr val="6B6B6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4" name="Picture 13">
            <a:extLst>
              <a:ext uri="{FF2B5EF4-FFF2-40B4-BE49-F238E27FC236}">
                <a16:creationId xmlns:a16="http://schemas.microsoft.com/office/drawing/2014/main" xmlns="" id="{72ACD20E-7CA7-9648-A3FF-5A56A3CDB0A1}"/>
              </a:ext>
            </a:extLst>
          </p:cNvPr>
          <p:cNvPicPr>
            <a:picLocks noChangeAspect="1"/>
          </p:cNvPicPr>
          <p:nvPr userDrawn="1"/>
        </p:nvPicPr>
        <p:blipFill>
          <a:blip r:embed="rId3"/>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1308129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99A19F-EBC7-4340-A48F-F09411CBEB8A}" type="datetimeFigureOut">
              <a:rPr lang="en-US" smtClean="0"/>
              <a:t>10/4/2019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3886268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9A19F-EBC7-4340-A48F-F09411CBEB8A}" type="datetimeFigureOut">
              <a:rPr lang="en-US" smtClean="0"/>
              <a:t>10/4/2019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8D96B-38D7-1741-BF22-4821384F351C}" type="slidenum">
              <a:rPr lang="en-US" smtClean="0"/>
              <a:t>‹#›</a:t>
            </a:fld>
            <a:endParaRPr lang="en-US"/>
          </a:p>
        </p:txBody>
      </p:sp>
    </p:spTree>
    <p:extLst>
      <p:ext uri="{BB962C8B-B14F-4D97-AF65-F5344CB8AC3E}">
        <p14:creationId xmlns:p14="http://schemas.microsoft.com/office/powerpoint/2010/main" val="2470850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72" r:id="rId5"/>
    <p:sldLayoutId id="2147483664" r:id="rId6"/>
    <p:sldLayoutId id="2147483663" r:id="rId7"/>
    <p:sldLayoutId id="2147483665" r:id="rId8"/>
    <p:sldLayoutId id="2147483666" r:id="rId9"/>
    <p:sldLayoutId id="2147483667" r:id="rId10"/>
    <p:sldLayoutId id="2147483668" r:id="rId11"/>
    <p:sldLayoutId id="2147483669" r:id="rId12"/>
    <p:sldLayoutId id="2147483670" r:id="rId13"/>
    <p:sldLayoutId id="2147483671" r:id="rId14"/>
  </p:sldLayoutIdLst>
  <p:txStyles>
    <p:titleStyle>
      <a:lvl1pPr algn="l" defTabSz="914400" rtl="0" eaLnBrk="1" latinLnBrk="0" hangingPunct="1">
        <a:lnSpc>
          <a:spcPct val="90000"/>
        </a:lnSpc>
        <a:spcBef>
          <a:spcPct val="0"/>
        </a:spcBef>
        <a:buNone/>
        <a:defRPr sz="4400" b="1" i="0" kern="1200">
          <a:solidFill>
            <a:schemeClr val="tx1"/>
          </a:solidFill>
          <a:latin typeface="Rockwell" panose="02060603020205020403" pitchFamily="18" charset="77"/>
          <a:ea typeface="+mj-ea"/>
          <a:cs typeface="+mj-cs"/>
        </a:defRPr>
      </a:lvl1pPr>
    </p:titleStyle>
    <p:bodyStyle>
      <a:lvl1pPr marL="228600" indent="-228600" algn="l" defTabSz="914400" rtl="0" eaLnBrk="1" latinLnBrk="0" hangingPunct="1">
        <a:lnSpc>
          <a:spcPct val="90000"/>
        </a:lnSpc>
        <a:spcBef>
          <a:spcPts val="1000"/>
        </a:spcBef>
        <a:buClr>
          <a:srgbClr val="E07004"/>
        </a:buClr>
        <a:buFont typeface="Arial" panose="020B0604020202020204" pitchFamily="34" charset="0"/>
        <a:buChar char="•"/>
        <a:defRPr sz="2800" kern="1200">
          <a:solidFill>
            <a:srgbClr val="6B6B6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07004"/>
        </a:buClr>
        <a:buFont typeface="Arial" panose="020B0604020202020204" pitchFamily="34" charset="0"/>
        <a:buChar char="•"/>
        <a:defRPr sz="2400" kern="1200">
          <a:solidFill>
            <a:srgbClr val="6B6B6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07004"/>
        </a:buClr>
        <a:buFont typeface="Arial" panose="020B0604020202020204" pitchFamily="34" charset="0"/>
        <a:buChar char="•"/>
        <a:defRPr sz="2000" kern="1200">
          <a:solidFill>
            <a:srgbClr val="6B6B6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1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niaid.nih.gov/research/how-vaccines-wor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ecdc.europa.eu/en/publications-data/lets-talk-about-protection-enhancing-childhood-vaccination-uptake" TargetMode="External"/><Relationship Id="rId4" Type="http://schemas.openxmlformats.org/officeDocument/2006/relationships/hyperlink" Target="https://ecdc.europa.eu/sites/portal/files/media/en/publications/Publications/lets-talk-about-hesitancy-vaccination-guide.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vaccine-safety-training.org/" TargetMode="External"/><Relationship Id="rId7" Type="http://schemas.openxmlformats.org/officeDocument/2006/relationships/hyperlink" Target="https://www.cdc.gov/vaccinesafety/concerns/autism.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unicef.org/eca/sites/unicef.org.eca/files/2018-07/In%20focus%20-%20Immunization.pdf" TargetMode="External"/><Relationship Id="rId5" Type="http://schemas.openxmlformats.org/officeDocument/2006/relationships/hyperlink" Target="https://www.who.int/immunization/policy/immunization_tables/en/" TargetMode="External"/><Relationship Id="rId4" Type="http://schemas.openxmlformats.org/officeDocument/2006/relationships/hyperlink" Target="https://www.who.int/immunization/policy/contraindications.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emf"/><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7E0F32-5A41-3C4F-B0C3-1F3B9BF922DE}"/>
              </a:ext>
            </a:extLst>
          </p:cNvPr>
          <p:cNvSpPr>
            <a:spLocks noGrp="1"/>
          </p:cNvSpPr>
          <p:nvPr>
            <p:ph type="ctrTitle"/>
          </p:nvPr>
        </p:nvSpPr>
        <p:spPr/>
        <p:txBody>
          <a:bodyPr/>
          <a:lstStyle/>
          <a:p>
            <a:r>
              <a:rPr lang="en-US" dirty="0"/>
              <a:t>VACCINES &amp; IMMUNIZATION</a:t>
            </a:r>
          </a:p>
        </p:txBody>
      </p:sp>
      <p:sp>
        <p:nvSpPr>
          <p:cNvPr id="3" name="Subtitle 2">
            <a:extLst>
              <a:ext uri="{FF2B5EF4-FFF2-40B4-BE49-F238E27FC236}">
                <a16:creationId xmlns:a16="http://schemas.microsoft.com/office/drawing/2014/main" xmlns="" id="{571619BB-E5B3-D149-AC14-B738D700BF4A}"/>
              </a:ext>
            </a:extLst>
          </p:cNvPr>
          <p:cNvSpPr>
            <a:spLocks noGrp="1"/>
          </p:cNvSpPr>
          <p:nvPr>
            <p:ph type="subTitle" idx="1"/>
          </p:nvPr>
        </p:nvSpPr>
        <p:spPr/>
        <p:txBody>
          <a:bodyPr/>
          <a:lstStyle/>
          <a:p>
            <a:r>
              <a:rPr lang="en-US" dirty="0"/>
              <a:t>How to realize the full benefits of immunization</a:t>
            </a:r>
          </a:p>
        </p:txBody>
      </p:sp>
    </p:spTree>
    <p:extLst>
      <p:ext uri="{BB962C8B-B14F-4D97-AF65-F5344CB8AC3E}">
        <p14:creationId xmlns:p14="http://schemas.microsoft.com/office/powerpoint/2010/main" val="1835843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5165E-8BBF-0B4C-B2C0-DAF01A0D5FEA}"/>
              </a:ext>
            </a:extLst>
          </p:cNvPr>
          <p:cNvSpPr>
            <a:spLocks noGrp="1"/>
          </p:cNvSpPr>
          <p:nvPr>
            <p:ph type="title"/>
          </p:nvPr>
        </p:nvSpPr>
        <p:spPr>
          <a:xfrm>
            <a:off x="812800" y="1069848"/>
            <a:ext cx="7693526" cy="1297671"/>
          </a:xfrm>
        </p:spPr>
        <p:txBody>
          <a:bodyPr>
            <a:normAutofit/>
          </a:bodyPr>
          <a:lstStyle/>
          <a:p>
            <a:r>
              <a:rPr lang="en-US" dirty="0"/>
              <a:t>IMMUNIZATION SCHEDULES: BASED ON SCIENTIFIC EVIDENCE</a:t>
            </a:r>
          </a:p>
        </p:txBody>
      </p:sp>
      <p:sp>
        <p:nvSpPr>
          <p:cNvPr id="3" name="Content Placeholder 2">
            <a:extLst>
              <a:ext uri="{FF2B5EF4-FFF2-40B4-BE49-F238E27FC236}">
                <a16:creationId xmlns:a16="http://schemas.microsoft.com/office/drawing/2014/main" xmlns="" id="{BD719030-7269-7C46-864D-E280E390DCA7}"/>
              </a:ext>
            </a:extLst>
          </p:cNvPr>
          <p:cNvSpPr>
            <a:spLocks noGrp="1"/>
          </p:cNvSpPr>
          <p:nvPr>
            <p:ph idx="1"/>
          </p:nvPr>
        </p:nvSpPr>
        <p:spPr>
          <a:xfrm>
            <a:off x="2736695" y="2473845"/>
            <a:ext cx="5312426" cy="4384155"/>
          </a:xfrm>
        </p:spPr>
        <p:txBody>
          <a:bodyPr>
            <a:normAutofit/>
          </a:bodyPr>
          <a:lstStyle/>
          <a:p>
            <a:pPr>
              <a:lnSpc>
                <a:spcPct val="110000"/>
              </a:lnSpc>
            </a:pPr>
            <a:r>
              <a:rPr lang="en-US" dirty="0"/>
              <a:t>Designed to best protect public health</a:t>
            </a:r>
          </a:p>
          <a:p>
            <a:pPr>
              <a:lnSpc>
                <a:spcPct val="110000"/>
              </a:lnSpc>
            </a:pPr>
            <a:r>
              <a:rPr lang="en-US" dirty="0"/>
              <a:t>Formulated using robust scientific evidence</a:t>
            </a:r>
          </a:p>
        </p:txBody>
      </p:sp>
      <p:pic>
        <p:nvPicPr>
          <p:cNvPr id="4" name="Picture 3">
            <a:extLst>
              <a:ext uri="{FF2B5EF4-FFF2-40B4-BE49-F238E27FC236}">
                <a16:creationId xmlns:a16="http://schemas.microsoft.com/office/drawing/2014/main" xmlns="" id="{8EABA44D-2033-8242-A2E6-FD50BEF5DA01}"/>
              </a:ext>
            </a:extLst>
          </p:cNvPr>
          <p:cNvPicPr>
            <a:picLocks noChangeAspect="1"/>
          </p:cNvPicPr>
          <p:nvPr/>
        </p:nvPicPr>
        <p:blipFill>
          <a:blip r:embed="rId3"/>
          <a:stretch>
            <a:fillRect/>
          </a:stretch>
        </p:blipFill>
        <p:spPr>
          <a:xfrm>
            <a:off x="0" y="2119746"/>
            <a:ext cx="2202873" cy="4529270"/>
          </a:xfrm>
          <a:prstGeom prst="rect">
            <a:avLst/>
          </a:prstGeom>
        </p:spPr>
      </p:pic>
      <p:sp>
        <p:nvSpPr>
          <p:cNvPr id="5" name="Oval 4">
            <a:extLst>
              <a:ext uri="{FF2B5EF4-FFF2-40B4-BE49-F238E27FC236}">
                <a16:creationId xmlns:a16="http://schemas.microsoft.com/office/drawing/2014/main" xmlns="" id="{D96117DD-5160-3448-A42E-8771AE69E021}"/>
              </a:ext>
            </a:extLst>
          </p:cNvPr>
          <p:cNvSpPr/>
          <p:nvPr/>
        </p:nvSpPr>
        <p:spPr>
          <a:xfrm>
            <a:off x="1641115" y="5094887"/>
            <a:ext cx="1386530" cy="1386530"/>
          </a:xfrm>
          <a:prstGeom prst="ellipse">
            <a:avLst/>
          </a:prstGeom>
          <a:solidFill>
            <a:srgbClr val="D6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3" name="Graphic 12">
            <a:extLst>
              <a:ext uri="{FF2B5EF4-FFF2-40B4-BE49-F238E27FC236}">
                <a16:creationId xmlns:a16="http://schemas.microsoft.com/office/drawing/2014/main" xmlns="" id="{9D5EA706-8871-2746-8338-356B0B365FE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68804" y="5422576"/>
            <a:ext cx="731152" cy="731152"/>
          </a:xfrm>
          <a:prstGeom prst="rect">
            <a:avLst/>
          </a:prstGeom>
        </p:spPr>
      </p:pic>
    </p:spTree>
    <p:extLst>
      <p:ext uri="{BB962C8B-B14F-4D97-AF65-F5344CB8AC3E}">
        <p14:creationId xmlns:p14="http://schemas.microsoft.com/office/powerpoint/2010/main" val="193644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CAA850-AD61-AF42-A270-B27E7C7C4FAD}"/>
              </a:ext>
            </a:extLst>
          </p:cNvPr>
          <p:cNvSpPr>
            <a:spLocks noGrp="1"/>
          </p:cNvSpPr>
          <p:nvPr>
            <p:ph type="title"/>
          </p:nvPr>
        </p:nvSpPr>
        <p:spPr>
          <a:xfrm>
            <a:off x="812800" y="1069848"/>
            <a:ext cx="7156450" cy="1033271"/>
          </a:xfrm>
        </p:spPr>
        <p:txBody>
          <a:bodyPr anchor="t" anchorCtr="0"/>
          <a:lstStyle/>
          <a:p>
            <a:r>
              <a:rPr lang="en-US" dirty="0"/>
              <a:t>ENSURING VACCINES ARE SAFE AND EFFECTIVE </a:t>
            </a:r>
          </a:p>
        </p:txBody>
      </p:sp>
      <p:pic>
        <p:nvPicPr>
          <p:cNvPr id="10" name="Content Placeholder 9">
            <a:extLst>
              <a:ext uri="{FF2B5EF4-FFF2-40B4-BE49-F238E27FC236}">
                <a16:creationId xmlns:a16="http://schemas.microsoft.com/office/drawing/2014/main" xmlns="" id="{F0EFBB32-5D84-0943-94CC-F1ABC73E3202}"/>
              </a:ext>
            </a:extLst>
          </p:cNvPr>
          <p:cNvPicPr>
            <a:picLocks noGrp="1" noChangeAspect="1"/>
          </p:cNvPicPr>
          <p:nvPr>
            <p:ph idx="1"/>
          </p:nvPr>
        </p:nvPicPr>
        <p:blipFill>
          <a:blip r:embed="rId3"/>
          <a:stretch>
            <a:fillRect/>
          </a:stretch>
        </p:blipFill>
        <p:spPr>
          <a:xfrm>
            <a:off x="960031" y="2463807"/>
            <a:ext cx="1763331" cy="893634"/>
          </a:xfrm>
        </p:spPr>
      </p:pic>
      <p:pic>
        <p:nvPicPr>
          <p:cNvPr id="12" name="Picture 11">
            <a:extLst>
              <a:ext uri="{FF2B5EF4-FFF2-40B4-BE49-F238E27FC236}">
                <a16:creationId xmlns:a16="http://schemas.microsoft.com/office/drawing/2014/main" xmlns="" id="{B6F2DFDB-4ECF-3942-AA2B-16C1B3D40542}"/>
              </a:ext>
            </a:extLst>
          </p:cNvPr>
          <p:cNvPicPr>
            <a:picLocks noChangeAspect="1"/>
          </p:cNvPicPr>
          <p:nvPr/>
        </p:nvPicPr>
        <p:blipFill>
          <a:blip r:embed="rId4"/>
          <a:stretch>
            <a:fillRect/>
          </a:stretch>
        </p:blipFill>
        <p:spPr>
          <a:xfrm>
            <a:off x="3502450" y="2403769"/>
            <a:ext cx="2392050" cy="955144"/>
          </a:xfrm>
          <a:prstGeom prst="rect">
            <a:avLst/>
          </a:prstGeom>
        </p:spPr>
      </p:pic>
      <p:pic>
        <p:nvPicPr>
          <p:cNvPr id="14" name="Picture 13">
            <a:extLst>
              <a:ext uri="{FF2B5EF4-FFF2-40B4-BE49-F238E27FC236}">
                <a16:creationId xmlns:a16="http://schemas.microsoft.com/office/drawing/2014/main" xmlns="" id="{22F11DEA-1750-094D-90FF-A5E93372C645}"/>
              </a:ext>
            </a:extLst>
          </p:cNvPr>
          <p:cNvPicPr>
            <a:picLocks noChangeAspect="1"/>
          </p:cNvPicPr>
          <p:nvPr/>
        </p:nvPicPr>
        <p:blipFill>
          <a:blip r:embed="rId5"/>
          <a:stretch>
            <a:fillRect/>
          </a:stretch>
        </p:blipFill>
        <p:spPr>
          <a:xfrm>
            <a:off x="6554626" y="2376703"/>
            <a:ext cx="2164071" cy="1052297"/>
          </a:xfrm>
          <a:prstGeom prst="rect">
            <a:avLst/>
          </a:prstGeom>
        </p:spPr>
      </p:pic>
      <p:sp>
        <p:nvSpPr>
          <p:cNvPr id="15" name="Content Placeholder 4">
            <a:extLst>
              <a:ext uri="{FF2B5EF4-FFF2-40B4-BE49-F238E27FC236}">
                <a16:creationId xmlns:a16="http://schemas.microsoft.com/office/drawing/2014/main" xmlns="" id="{E9810740-8569-5841-822A-19E14822A73B}"/>
              </a:ext>
            </a:extLst>
          </p:cNvPr>
          <p:cNvSpPr txBox="1">
            <a:spLocks/>
          </p:cNvSpPr>
          <p:nvPr/>
        </p:nvSpPr>
        <p:spPr>
          <a:xfrm>
            <a:off x="812800" y="3659510"/>
            <a:ext cx="1933017" cy="66269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Rockwell" panose="02060603020205020403" pitchFamily="18" charset="77"/>
              </a:rPr>
              <a:t>20-100 HEALTHY VOLUNTEERS</a:t>
            </a:r>
            <a:endParaRPr lang="en-US" dirty="0"/>
          </a:p>
        </p:txBody>
      </p:sp>
      <p:sp>
        <p:nvSpPr>
          <p:cNvPr id="16" name="Content Placeholder 4">
            <a:extLst>
              <a:ext uri="{FF2B5EF4-FFF2-40B4-BE49-F238E27FC236}">
                <a16:creationId xmlns:a16="http://schemas.microsoft.com/office/drawing/2014/main" xmlns="" id="{6091515C-470C-CE42-A972-CC500EC00E23}"/>
              </a:ext>
            </a:extLst>
          </p:cNvPr>
          <p:cNvSpPr txBox="1">
            <a:spLocks/>
          </p:cNvSpPr>
          <p:nvPr/>
        </p:nvSpPr>
        <p:spPr>
          <a:xfrm>
            <a:off x="812800" y="4287246"/>
            <a:ext cx="2472660" cy="21773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6B6B6B"/>
                </a:solidFill>
                <a:latin typeface="Arial" panose="020B0604020202020204" pitchFamily="34" charset="0"/>
                <a:cs typeface="Arial" panose="020B0604020202020204" pitchFamily="34" charset="0"/>
              </a:rPr>
              <a:t>Is this vaccine safe?</a:t>
            </a:r>
          </a:p>
          <a:p>
            <a:pPr marL="0" indent="0">
              <a:buFont typeface="Arial" panose="020B0604020202020204" pitchFamily="34" charset="0"/>
              <a:buNone/>
            </a:pPr>
            <a:r>
              <a:rPr lang="en-US" sz="1800" dirty="0">
                <a:solidFill>
                  <a:srgbClr val="6B6B6B"/>
                </a:solidFill>
                <a:latin typeface="Arial" panose="020B0604020202020204" pitchFamily="34" charset="0"/>
                <a:cs typeface="Arial" panose="020B0604020202020204" pitchFamily="34" charset="0"/>
              </a:rPr>
              <a:t>Does this vaccine seem to work?</a:t>
            </a:r>
          </a:p>
          <a:p>
            <a:pPr marL="0" indent="0">
              <a:buFont typeface="Arial" panose="020B0604020202020204" pitchFamily="34" charset="0"/>
              <a:buNone/>
            </a:pPr>
            <a:r>
              <a:rPr lang="en-US" sz="1800" dirty="0">
                <a:solidFill>
                  <a:srgbClr val="6B6B6B"/>
                </a:solidFill>
                <a:latin typeface="Arial" panose="020B0604020202020204" pitchFamily="34" charset="0"/>
                <a:cs typeface="Arial" panose="020B0604020202020204" pitchFamily="34" charset="0"/>
              </a:rPr>
              <a:t>Are there</a:t>
            </a:r>
            <a:r>
              <a:rPr lang="en-US" sz="1800" dirty="0">
                <a:solidFill>
                  <a:srgbClr val="FF0000"/>
                </a:solidFill>
                <a:latin typeface="Arial" panose="020B0604020202020204" pitchFamily="34" charset="0"/>
                <a:cs typeface="Arial" panose="020B0604020202020204" pitchFamily="34" charset="0"/>
              </a:rPr>
              <a:t> </a:t>
            </a:r>
            <a:r>
              <a:rPr lang="en-US" sz="1800" dirty="0">
                <a:solidFill>
                  <a:srgbClr val="6B6B6B"/>
                </a:solidFill>
                <a:latin typeface="Arial" panose="020B0604020202020204" pitchFamily="34" charset="0"/>
                <a:cs typeface="Arial" panose="020B0604020202020204" pitchFamily="34" charset="0"/>
              </a:rPr>
              <a:t>serious side effects?</a:t>
            </a:r>
          </a:p>
          <a:p>
            <a:pPr marL="0" indent="0">
              <a:buFont typeface="Arial" panose="020B0604020202020204" pitchFamily="34" charset="0"/>
              <a:buNone/>
            </a:pPr>
            <a:r>
              <a:rPr lang="en-US" sz="1800" dirty="0">
                <a:solidFill>
                  <a:srgbClr val="6B6B6B"/>
                </a:solidFill>
                <a:latin typeface="Arial" panose="020B0604020202020204" pitchFamily="34" charset="0"/>
                <a:cs typeface="Arial" panose="020B0604020202020204" pitchFamily="34" charset="0"/>
              </a:rPr>
              <a:t>How is dose related to side effects?</a:t>
            </a:r>
          </a:p>
        </p:txBody>
      </p:sp>
      <p:sp>
        <p:nvSpPr>
          <p:cNvPr id="20" name="Content Placeholder 4">
            <a:extLst>
              <a:ext uri="{FF2B5EF4-FFF2-40B4-BE49-F238E27FC236}">
                <a16:creationId xmlns:a16="http://schemas.microsoft.com/office/drawing/2014/main" xmlns="" id="{C098032F-034F-564E-A7A0-ECA079016325}"/>
              </a:ext>
            </a:extLst>
          </p:cNvPr>
          <p:cNvSpPr txBox="1">
            <a:spLocks/>
          </p:cNvSpPr>
          <p:nvPr/>
        </p:nvSpPr>
        <p:spPr>
          <a:xfrm>
            <a:off x="3417386" y="3659510"/>
            <a:ext cx="2392050" cy="662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Rockwell" panose="02060603020205020403" pitchFamily="18" charset="77"/>
              </a:rPr>
              <a:t>SEVERAL HUNDRED VOLUNTEERS</a:t>
            </a:r>
            <a:endParaRPr lang="en-US" dirty="0"/>
          </a:p>
        </p:txBody>
      </p:sp>
      <p:sp>
        <p:nvSpPr>
          <p:cNvPr id="21" name="Content Placeholder 4">
            <a:extLst>
              <a:ext uri="{FF2B5EF4-FFF2-40B4-BE49-F238E27FC236}">
                <a16:creationId xmlns:a16="http://schemas.microsoft.com/office/drawing/2014/main" xmlns="" id="{FB6B49E0-D74D-0F40-BACE-0D2582AC61D0}"/>
              </a:ext>
            </a:extLst>
          </p:cNvPr>
          <p:cNvSpPr txBox="1">
            <a:spLocks/>
          </p:cNvSpPr>
          <p:nvPr/>
        </p:nvSpPr>
        <p:spPr>
          <a:xfrm>
            <a:off x="3417386" y="4287246"/>
            <a:ext cx="2356092" cy="21773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6B6B6B"/>
                </a:solidFill>
                <a:latin typeface="Arial" panose="020B0604020202020204" pitchFamily="34" charset="0"/>
                <a:cs typeface="Arial" panose="020B0604020202020204" pitchFamily="34" charset="0"/>
              </a:rPr>
              <a:t>What are the most common short-term side effects?</a:t>
            </a:r>
          </a:p>
          <a:p>
            <a:pPr marL="0" indent="0">
              <a:buFont typeface="Arial" panose="020B0604020202020204" pitchFamily="34" charset="0"/>
              <a:buNone/>
            </a:pPr>
            <a:r>
              <a:rPr lang="en-US" sz="1800" dirty="0">
                <a:solidFill>
                  <a:srgbClr val="6B6B6B"/>
                </a:solidFill>
                <a:latin typeface="Arial" panose="020B0604020202020204" pitchFamily="34" charset="0"/>
                <a:cs typeface="Arial" panose="020B0604020202020204" pitchFamily="34" charset="0"/>
              </a:rPr>
              <a:t>How are the volunteers’ immune systems responding to the vaccine?</a:t>
            </a:r>
          </a:p>
        </p:txBody>
      </p:sp>
      <p:sp>
        <p:nvSpPr>
          <p:cNvPr id="3" name="Rectangle 2">
            <a:extLst>
              <a:ext uri="{FF2B5EF4-FFF2-40B4-BE49-F238E27FC236}">
                <a16:creationId xmlns:a16="http://schemas.microsoft.com/office/drawing/2014/main" xmlns="" id="{6081EDA0-F218-8944-8051-E65EB260C9A9}"/>
              </a:ext>
            </a:extLst>
          </p:cNvPr>
          <p:cNvSpPr/>
          <p:nvPr/>
        </p:nvSpPr>
        <p:spPr>
          <a:xfrm>
            <a:off x="869187" y="2357139"/>
            <a:ext cx="679222" cy="1141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4">
            <a:extLst>
              <a:ext uri="{FF2B5EF4-FFF2-40B4-BE49-F238E27FC236}">
                <a16:creationId xmlns:a16="http://schemas.microsoft.com/office/drawing/2014/main" xmlns="" id="{92F97FF1-D080-144E-9D3F-4159EDE725CA}"/>
              </a:ext>
            </a:extLst>
          </p:cNvPr>
          <p:cNvSpPr txBox="1">
            <a:spLocks/>
          </p:cNvSpPr>
          <p:nvPr/>
        </p:nvSpPr>
        <p:spPr>
          <a:xfrm>
            <a:off x="6472487" y="3673686"/>
            <a:ext cx="2671514" cy="9192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Rockwell" panose="02060603020205020403" pitchFamily="18" charset="77"/>
              </a:rPr>
              <a:t>HUNDREDS OF THOUSANDS OF VOLUNTEERS</a:t>
            </a:r>
            <a:endParaRPr lang="en-US" dirty="0"/>
          </a:p>
        </p:txBody>
      </p:sp>
      <p:sp>
        <p:nvSpPr>
          <p:cNvPr id="24" name="Content Placeholder 4">
            <a:extLst>
              <a:ext uri="{FF2B5EF4-FFF2-40B4-BE49-F238E27FC236}">
                <a16:creationId xmlns:a16="http://schemas.microsoft.com/office/drawing/2014/main" xmlns="" id="{0912BA64-9A0E-F948-83A0-AC1558CDE436}"/>
              </a:ext>
            </a:extLst>
          </p:cNvPr>
          <p:cNvSpPr txBox="1">
            <a:spLocks/>
          </p:cNvSpPr>
          <p:nvPr/>
        </p:nvSpPr>
        <p:spPr>
          <a:xfrm>
            <a:off x="6472487" y="4522804"/>
            <a:ext cx="2356092" cy="2177346"/>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6B6B6B"/>
                </a:solidFill>
                <a:latin typeface="Arial"/>
                <a:cs typeface="Arial"/>
              </a:rPr>
              <a:t>How do people who get the vaccine and people who do not compare?</a:t>
            </a:r>
            <a:endParaRPr lang="en-US" sz="1800" dirty="0">
              <a:solidFill>
                <a:srgbClr val="6B6B6B"/>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800" dirty="0">
                <a:solidFill>
                  <a:srgbClr val="6B6B6B"/>
                </a:solidFill>
                <a:latin typeface="Arial"/>
                <a:cs typeface="Arial"/>
              </a:rPr>
              <a:t>Is the vaccine safe?</a:t>
            </a:r>
          </a:p>
          <a:p>
            <a:pPr marL="0" indent="0">
              <a:buFont typeface="Arial" panose="020B0604020202020204" pitchFamily="34" charset="0"/>
              <a:buNone/>
            </a:pPr>
            <a:r>
              <a:rPr lang="en-US" sz="1800" dirty="0">
                <a:solidFill>
                  <a:srgbClr val="6B6B6B"/>
                </a:solidFill>
                <a:latin typeface="Arial"/>
                <a:cs typeface="Arial"/>
              </a:rPr>
              <a:t>Is the vaccine effective?</a:t>
            </a:r>
          </a:p>
        </p:txBody>
      </p:sp>
      <p:sp>
        <p:nvSpPr>
          <p:cNvPr id="17" name="Oval 16">
            <a:extLst>
              <a:ext uri="{FF2B5EF4-FFF2-40B4-BE49-F238E27FC236}">
                <a16:creationId xmlns:a16="http://schemas.microsoft.com/office/drawing/2014/main" xmlns="" id="{C6F1280B-E4C0-6B47-8B3C-F67CA69A83A9}"/>
              </a:ext>
            </a:extLst>
          </p:cNvPr>
          <p:cNvSpPr/>
          <p:nvPr/>
        </p:nvSpPr>
        <p:spPr>
          <a:xfrm>
            <a:off x="869187" y="2357139"/>
            <a:ext cx="1141949" cy="1141949"/>
          </a:xfrm>
          <a:prstGeom prst="ellipse">
            <a:avLst/>
          </a:prstGeom>
          <a:solidFill>
            <a:srgbClr val="E07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Rockwell"/>
                <a:cs typeface="Arial" panose="020B0604020202020204" pitchFamily="34" charset="0"/>
              </a:rPr>
              <a:t>PHASE</a:t>
            </a:r>
          </a:p>
          <a:p>
            <a:pPr algn="ctr"/>
            <a:r>
              <a:rPr lang="en-US" sz="3200">
                <a:latin typeface="Arial Black"/>
                <a:cs typeface="Arial Black" panose="020B0604020202020204" pitchFamily="34" charset="0"/>
              </a:rPr>
              <a:t>1</a:t>
            </a:r>
            <a:r>
              <a:rPr lang="en-US"/>
              <a:t> </a:t>
            </a:r>
            <a:endParaRPr lang="en-US">
              <a:cs typeface="Calibri"/>
            </a:endParaRPr>
          </a:p>
        </p:txBody>
      </p:sp>
      <p:sp>
        <p:nvSpPr>
          <p:cNvPr id="18" name="Rectangle 17">
            <a:extLst>
              <a:ext uri="{FF2B5EF4-FFF2-40B4-BE49-F238E27FC236}">
                <a16:creationId xmlns:a16="http://schemas.microsoft.com/office/drawing/2014/main" xmlns="" id="{E9EA5857-5734-E040-85AC-CB96FB17A508}"/>
              </a:ext>
            </a:extLst>
          </p:cNvPr>
          <p:cNvSpPr/>
          <p:nvPr/>
        </p:nvSpPr>
        <p:spPr>
          <a:xfrm>
            <a:off x="3502450" y="2357139"/>
            <a:ext cx="643416" cy="1141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6A13F06D-1254-9E43-98EB-46CB72696C25}"/>
              </a:ext>
            </a:extLst>
          </p:cNvPr>
          <p:cNvSpPr/>
          <p:nvPr/>
        </p:nvSpPr>
        <p:spPr>
          <a:xfrm>
            <a:off x="3471462" y="2357139"/>
            <a:ext cx="1141949" cy="1141949"/>
          </a:xfrm>
          <a:prstGeom prst="ellipse">
            <a:avLst/>
          </a:prstGeom>
          <a:solidFill>
            <a:srgbClr val="E07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Rockwell"/>
                <a:cs typeface="Arial" panose="020B0604020202020204" pitchFamily="34" charset="0"/>
              </a:rPr>
              <a:t>PHASE</a:t>
            </a:r>
          </a:p>
          <a:p>
            <a:pPr algn="ctr"/>
            <a:r>
              <a:rPr lang="en-US" sz="3200">
                <a:latin typeface="Arial Black"/>
                <a:cs typeface="Arial Black" panose="020B0604020202020204" pitchFamily="34" charset="0"/>
              </a:rPr>
              <a:t>2</a:t>
            </a:r>
            <a:r>
              <a:rPr lang="en-US"/>
              <a:t> </a:t>
            </a:r>
            <a:endParaRPr lang="en-US">
              <a:cs typeface="Calibri"/>
            </a:endParaRPr>
          </a:p>
        </p:txBody>
      </p:sp>
      <p:sp>
        <p:nvSpPr>
          <p:cNvPr id="25" name="Rectangle 24">
            <a:extLst>
              <a:ext uri="{FF2B5EF4-FFF2-40B4-BE49-F238E27FC236}">
                <a16:creationId xmlns:a16="http://schemas.microsoft.com/office/drawing/2014/main" xmlns="" id="{AA26345D-F09B-3644-8277-B03725B3FA14}"/>
              </a:ext>
            </a:extLst>
          </p:cNvPr>
          <p:cNvSpPr/>
          <p:nvPr/>
        </p:nvSpPr>
        <p:spPr>
          <a:xfrm>
            <a:off x="6453642" y="2347805"/>
            <a:ext cx="643416" cy="1141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E4F17740-6782-C647-AA91-D3321E423314}"/>
              </a:ext>
            </a:extLst>
          </p:cNvPr>
          <p:cNvSpPr/>
          <p:nvPr/>
        </p:nvSpPr>
        <p:spPr>
          <a:xfrm>
            <a:off x="6453642" y="2357139"/>
            <a:ext cx="1141949" cy="1141949"/>
          </a:xfrm>
          <a:prstGeom prst="ellipse">
            <a:avLst/>
          </a:prstGeom>
          <a:solidFill>
            <a:srgbClr val="E07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Rockwell"/>
                <a:cs typeface="Arial" panose="020B0604020202020204" pitchFamily="34" charset="0"/>
              </a:rPr>
              <a:t>PHASE</a:t>
            </a:r>
          </a:p>
          <a:p>
            <a:pPr algn="ctr"/>
            <a:r>
              <a:rPr lang="en-US" sz="3200">
                <a:latin typeface="Arial Black"/>
                <a:cs typeface="Arial Black" panose="020B0604020202020204" pitchFamily="34" charset="0"/>
              </a:rPr>
              <a:t>3</a:t>
            </a:r>
            <a:r>
              <a:rPr lang="en-US"/>
              <a:t> </a:t>
            </a:r>
            <a:endParaRPr lang="en-US">
              <a:cs typeface="Calibri"/>
            </a:endParaRPr>
          </a:p>
        </p:txBody>
      </p:sp>
    </p:spTree>
    <p:extLst>
      <p:ext uri="{BB962C8B-B14F-4D97-AF65-F5344CB8AC3E}">
        <p14:creationId xmlns:p14="http://schemas.microsoft.com/office/powerpoint/2010/main" val="50316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xmlns="" id="{188A4C4F-B39C-8D42-99CC-094F694615DC}"/>
              </a:ext>
            </a:extLst>
          </p:cNvPr>
          <p:cNvPicPr>
            <a:picLocks noChangeAspect="1"/>
          </p:cNvPicPr>
          <p:nvPr/>
        </p:nvPicPr>
        <p:blipFill>
          <a:blip r:embed="rId3"/>
          <a:stretch>
            <a:fillRect/>
          </a:stretch>
        </p:blipFill>
        <p:spPr>
          <a:xfrm rot="10800000">
            <a:off x="2258354" y="5788999"/>
            <a:ext cx="1472220" cy="1069001"/>
          </a:xfrm>
          <a:prstGeom prst="rect">
            <a:avLst/>
          </a:prstGeom>
        </p:spPr>
      </p:pic>
      <p:sp>
        <p:nvSpPr>
          <p:cNvPr id="2" name="Title 1">
            <a:extLst>
              <a:ext uri="{FF2B5EF4-FFF2-40B4-BE49-F238E27FC236}">
                <a16:creationId xmlns:a16="http://schemas.microsoft.com/office/drawing/2014/main" xmlns="" id="{81CAA850-AD61-AF42-A270-B27E7C7C4FAD}"/>
              </a:ext>
            </a:extLst>
          </p:cNvPr>
          <p:cNvSpPr>
            <a:spLocks noGrp="1"/>
          </p:cNvSpPr>
          <p:nvPr>
            <p:ph type="title"/>
          </p:nvPr>
        </p:nvSpPr>
        <p:spPr/>
        <p:txBody>
          <a:bodyPr anchor="t" anchorCtr="0"/>
          <a:lstStyle/>
          <a:p>
            <a:r>
              <a:rPr lang="en-US" dirty="0"/>
              <a:t>CONTINUOUS SAFETY MONITORING</a:t>
            </a:r>
          </a:p>
        </p:txBody>
      </p:sp>
      <p:graphicFrame>
        <p:nvGraphicFramePr>
          <p:cNvPr id="22" name="Table 21">
            <a:extLst>
              <a:ext uri="{FF2B5EF4-FFF2-40B4-BE49-F238E27FC236}">
                <a16:creationId xmlns:a16="http://schemas.microsoft.com/office/drawing/2014/main" xmlns="" id="{FA143981-BB5D-4844-A4A0-E4560BAC9168}"/>
              </a:ext>
            </a:extLst>
          </p:cNvPr>
          <p:cNvGraphicFramePr>
            <a:graphicFrameLocks noGrp="1"/>
          </p:cNvGraphicFramePr>
          <p:nvPr>
            <p:extLst>
              <p:ext uri="{D42A27DB-BD31-4B8C-83A1-F6EECF244321}">
                <p14:modId xmlns:p14="http://schemas.microsoft.com/office/powerpoint/2010/main" val="775620451"/>
              </p:ext>
            </p:extLst>
          </p:nvPr>
        </p:nvGraphicFramePr>
        <p:xfrm>
          <a:off x="812800" y="4659997"/>
          <a:ext cx="1953151" cy="640080"/>
        </p:xfrm>
        <a:graphic>
          <a:graphicData uri="http://schemas.openxmlformats.org/drawingml/2006/table">
            <a:tbl>
              <a:tblPr firstRow="1" bandRow="1">
                <a:tableStyleId>{616DA210-FB5B-4158-B5E0-FEB733F419BA}</a:tableStyleId>
              </a:tblPr>
              <a:tblGrid>
                <a:gridCol w="1953151">
                  <a:extLst>
                    <a:ext uri="{9D8B030D-6E8A-4147-A177-3AD203B41FA5}">
                      <a16:colId xmlns:a16="http://schemas.microsoft.com/office/drawing/2014/main" xmlns="" val="3154164875"/>
                    </a:ext>
                  </a:extLst>
                </a:gridCol>
              </a:tblGrid>
              <a:tr h="545083">
                <a:tc>
                  <a:txBody>
                    <a:bodyPr/>
                    <a:lstStyle/>
                    <a:p>
                      <a:r>
                        <a:rPr lang="en-US" b="0">
                          <a:solidFill>
                            <a:srgbClr val="6B6B6B"/>
                          </a:solidFill>
                          <a:latin typeface="Arial" panose="020B0604020202020204" pitchFamily="34" charset="0"/>
                          <a:cs typeface="Arial" panose="020B0604020202020204" pitchFamily="34" charset="0"/>
                        </a:rPr>
                        <a:t>Collect &amp; review data</a:t>
                      </a:r>
                    </a:p>
                  </a:txBody>
                  <a:tcP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24" name="Table 23">
            <a:extLst>
              <a:ext uri="{FF2B5EF4-FFF2-40B4-BE49-F238E27FC236}">
                <a16:creationId xmlns:a16="http://schemas.microsoft.com/office/drawing/2014/main" xmlns="" id="{CCB20164-4914-984A-86D7-DBA2054DF492}"/>
              </a:ext>
            </a:extLst>
          </p:cNvPr>
          <p:cNvGraphicFramePr>
            <a:graphicFrameLocks noGrp="1"/>
          </p:cNvGraphicFramePr>
          <p:nvPr>
            <p:extLst>
              <p:ext uri="{D42A27DB-BD31-4B8C-83A1-F6EECF244321}">
                <p14:modId xmlns:p14="http://schemas.microsoft.com/office/powerpoint/2010/main" val="168026937"/>
              </p:ext>
            </p:extLst>
          </p:nvPr>
        </p:nvGraphicFramePr>
        <p:xfrm>
          <a:off x="2753999" y="3148578"/>
          <a:ext cx="1953151" cy="640080"/>
        </p:xfrm>
        <a:graphic>
          <a:graphicData uri="http://schemas.openxmlformats.org/drawingml/2006/table">
            <a:tbl>
              <a:tblPr firstRow="1" bandRow="1">
                <a:tableStyleId>{616DA210-FB5B-4158-B5E0-FEB733F419BA}</a:tableStyleId>
              </a:tblPr>
              <a:tblGrid>
                <a:gridCol w="1953151">
                  <a:extLst>
                    <a:ext uri="{9D8B030D-6E8A-4147-A177-3AD203B41FA5}">
                      <a16:colId xmlns:a16="http://schemas.microsoft.com/office/drawing/2014/main" xmlns="" val="3154164875"/>
                    </a:ext>
                  </a:extLst>
                </a:gridCol>
              </a:tblGrid>
              <a:tr h="545083">
                <a:tc>
                  <a:txBody>
                    <a:bodyPr/>
                    <a:lstStyle/>
                    <a:p>
                      <a:r>
                        <a:rPr lang="en-US" b="0">
                          <a:solidFill>
                            <a:srgbClr val="6B6B6B"/>
                          </a:solidFill>
                          <a:latin typeface="Arial" panose="020B0604020202020204" pitchFamily="34" charset="0"/>
                          <a:cs typeface="Arial" panose="020B0604020202020204" pitchFamily="34" charset="0"/>
                        </a:rPr>
                        <a:t>Monitor side effects</a:t>
                      </a:r>
                    </a:p>
                  </a:txBody>
                  <a:tcP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35" name="Table 34">
            <a:extLst>
              <a:ext uri="{FF2B5EF4-FFF2-40B4-BE49-F238E27FC236}">
                <a16:creationId xmlns:a16="http://schemas.microsoft.com/office/drawing/2014/main" xmlns="" id="{8015211B-2FEC-8740-8F37-A5DDE500A721}"/>
              </a:ext>
            </a:extLst>
          </p:cNvPr>
          <p:cNvGraphicFramePr>
            <a:graphicFrameLocks noGrp="1"/>
          </p:cNvGraphicFramePr>
          <p:nvPr>
            <p:extLst>
              <p:ext uri="{D42A27DB-BD31-4B8C-83A1-F6EECF244321}">
                <p14:modId xmlns:p14="http://schemas.microsoft.com/office/powerpoint/2010/main" val="2212277187"/>
              </p:ext>
            </p:extLst>
          </p:nvPr>
        </p:nvGraphicFramePr>
        <p:xfrm>
          <a:off x="4568176" y="4208271"/>
          <a:ext cx="1953151" cy="677355"/>
        </p:xfrm>
        <a:graphic>
          <a:graphicData uri="http://schemas.openxmlformats.org/drawingml/2006/table">
            <a:tbl>
              <a:tblPr firstRow="1" bandRow="1">
                <a:tableStyleId>{616DA210-FB5B-4158-B5E0-FEB733F419BA}</a:tableStyleId>
              </a:tblPr>
              <a:tblGrid>
                <a:gridCol w="1953151">
                  <a:extLst>
                    <a:ext uri="{9D8B030D-6E8A-4147-A177-3AD203B41FA5}">
                      <a16:colId xmlns:a16="http://schemas.microsoft.com/office/drawing/2014/main" xmlns="" val="3154164875"/>
                    </a:ext>
                  </a:extLst>
                </a:gridCol>
              </a:tblGrid>
              <a:tr h="677355">
                <a:tc>
                  <a:txBody>
                    <a:bodyPr/>
                    <a:lstStyle/>
                    <a:p>
                      <a:r>
                        <a:rPr lang="en-US" sz="1800" b="0" dirty="0">
                          <a:solidFill>
                            <a:srgbClr val="6B6B6B"/>
                          </a:solidFill>
                          <a:latin typeface="Arial" panose="020B0604020202020204" pitchFamily="34" charset="0"/>
                          <a:cs typeface="Arial" panose="020B0604020202020204" pitchFamily="34" charset="0"/>
                        </a:rPr>
                        <a:t>Identify &amp; understand risks</a:t>
                      </a:r>
                    </a:p>
                  </a:txBody>
                  <a:tcP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36" name="Table 35">
            <a:extLst>
              <a:ext uri="{FF2B5EF4-FFF2-40B4-BE49-F238E27FC236}">
                <a16:creationId xmlns:a16="http://schemas.microsoft.com/office/drawing/2014/main" xmlns="" id="{10E22D18-65F3-2944-B18C-51F63718B2F7}"/>
              </a:ext>
            </a:extLst>
          </p:cNvPr>
          <p:cNvGraphicFramePr>
            <a:graphicFrameLocks noGrp="1"/>
          </p:cNvGraphicFramePr>
          <p:nvPr>
            <p:extLst>
              <p:ext uri="{D42A27DB-BD31-4B8C-83A1-F6EECF244321}">
                <p14:modId xmlns:p14="http://schemas.microsoft.com/office/powerpoint/2010/main" val="2895132562"/>
              </p:ext>
            </p:extLst>
          </p:nvPr>
        </p:nvGraphicFramePr>
        <p:xfrm>
          <a:off x="6852129" y="4205242"/>
          <a:ext cx="1953151" cy="914400"/>
        </p:xfrm>
        <a:graphic>
          <a:graphicData uri="http://schemas.openxmlformats.org/drawingml/2006/table">
            <a:tbl>
              <a:tblPr firstRow="1" bandRow="1">
                <a:tableStyleId>{616DA210-FB5B-4158-B5E0-FEB733F419BA}</a:tableStyleId>
              </a:tblPr>
              <a:tblGrid>
                <a:gridCol w="1953151">
                  <a:extLst>
                    <a:ext uri="{9D8B030D-6E8A-4147-A177-3AD203B41FA5}">
                      <a16:colId xmlns:a16="http://schemas.microsoft.com/office/drawing/2014/main" xmlns="" val="3154164875"/>
                    </a:ext>
                  </a:extLst>
                </a:gridCol>
              </a:tblGrid>
              <a:tr h="729137">
                <a:tc>
                  <a:txBody>
                    <a:bodyPr/>
                    <a:lstStyle/>
                    <a:p>
                      <a:r>
                        <a:rPr lang="en-US" b="0" dirty="0">
                          <a:solidFill>
                            <a:srgbClr val="6B6B6B"/>
                          </a:solidFill>
                          <a:latin typeface="Arial" panose="020B0604020202020204" pitchFamily="34" charset="0"/>
                          <a:cs typeface="Arial" panose="020B0604020202020204" pitchFamily="34" charset="0"/>
                        </a:rPr>
                        <a:t>Communicate &amp; </a:t>
                      </a:r>
                      <a:r>
                        <a:rPr lang="en-US" sz="1800" b="0" kern="1200" dirty="0">
                          <a:solidFill>
                            <a:srgbClr val="6B6B6B"/>
                          </a:solidFill>
                          <a:latin typeface="Arial" panose="020B0604020202020204" pitchFamily="34" charset="0"/>
                          <a:ea typeface="+mn-ea"/>
                          <a:cs typeface="Arial" panose="020B0604020202020204" pitchFamily="34" charset="0"/>
                        </a:rPr>
                        <a:t>manage</a:t>
                      </a:r>
                      <a:r>
                        <a:rPr lang="en-US" b="0" dirty="0">
                          <a:solidFill>
                            <a:srgbClr val="6B6B6B"/>
                          </a:solidFill>
                          <a:latin typeface="Arial" panose="020B0604020202020204" pitchFamily="34" charset="0"/>
                          <a:cs typeface="Arial" panose="020B0604020202020204" pitchFamily="34" charset="0"/>
                        </a:rPr>
                        <a:t> risks appropriately</a:t>
                      </a:r>
                    </a:p>
                  </a:txBody>
                  <a:tcP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sp>
        <p:nvSpPr>
          <p:cNvPr id="39" name="Content Placeholder 4">
            <a:extLst>
              <a:ext uri="{FF2B5EF4-FFF2-40B4-BE49-F238E27FC236}">
                <a16:creationId xmlns:a16="http://schemas.microsoft.com/office/drawing/2014/main" xmlns="" id="{43C28AF6-C624-D94D-A9F7-C618DA70E724}"/>
              </a:ext>
            </a:extLst>
          </p:cNvPr>
          <p:cNvSpPr txBox="1">
            <a:spLocks/>
          </p:cNvSpPr>
          <p:nvPr/>
        </p:nvSpPr>
        <p:spPr>
          <a:xfrm>
            <a:off x="884303" y="2284311"/>
            <a:ext cx="7252829" cy="662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Rockwell" panose="02060603020205020403" pitchFamily="18" charset="77"/>
              </a:rPr>
              <a:t>A VACCINE’S SAFETY CONTINUES TO BE MONITORED</a:t>
            </a:r>
            <a:endParaRPr lang="en-US" sz="2000"/>
          </a:p>
        </p:txBody>
      </p:sp>
      <p:pic>
        <p:nvPicPr>
          <p:cNvPr id="3" name="Picture 2">
            <a:extLst>
              <a:ext uri="{FF2B5EF4-FFF2-40B4-BE49-F238E27FC236}">
                <a16:creationId xmlns:a16="http://schemas.microsoft.com/office/drawing/2014/main" xmlns="" id="{CC1BCFA5-3190-A245-9D14-FF2E2E8F588D}"/>
              </a:ext>
            </a:extLst>
          </p:cNvPr>
          <p:cNvPicPr>
            <a:picLocks noChangeAspect="1"/>
          </p:cNvPicPr>
          <p:nvPr/>
        </p:nvPicPr>
        <p:blipFill>
          <a:blip r:embed="rId4"/>
          <a:stretch>
            <a:fillRect/>
          </a:stretch>
        </p:blipFill>
        <p:spPr>
          <a:xfrm>
            <a:off x="812800" y="3425811"/>
            <a:ext cx="1267593" cy="1121138"/>
          </a:xfrm>
          <a:prstGeom prst="rect">
            <a:avLst/>
          </a:prstGeom>
        </p:spPr>
      </p:pic>
      <p:pic>
        <p:nvPicPr>
          <p:cNvPr id="4" name="Picture 3">
            <a:extLst>
              <a:ext uri="{FF2B5EF4-FFF2-40B4-BE49-F238E27FC236}">
                <a16:creationId xmlns:a16="http://schemas.microsoft.com/office/drawing/2014/main" xmlns="" id="{3BCAAE8D-9CE8-554A-A4EE-D1B44533B711}"/>
              </a:ext>
            </a:extLst>
          </p:cNvPr>
          <p:cNvPicPr>
            <a:picLocks noChangeAspect="1"/>
          </p:cNvPicPr>
          <p:nvPr/>
        </p:nvPicPr>
        <p:blipFill>
          <a:blip r:embed="rId5"/>
          <a:stretch>
            <a:fillRect/>
          </a:stretch>
        </p:blipFill>
        <p:spPr>
          <a:xfrm>
            <a:off x="2787525" y="3849345"/>
            <a:ext cx="1130300" cy="1130300"/>
          </a:xfrm>
          <a:prstGeom prst="rect">
            <a:avLst/>
          </a:prstGeom>
        </p:spPr>
      </p:pic>
      <p:pic>
        <p:nvPicPr>
          <p:cNvPr id="5" name="Picture 4">
            <a:extLst>
              <a:ext uri="{FF2B5EF4-FFF2-40B4-BE49-F238E27FC236}">
                <a16:creationId xmlns:a16="http://schemas.microsoft.com/office/drawing/2014/main" xmlns="" id="{1478A658-8D22-DD4B-98E4-E08B0FE5F640}"/>
              </a:ext>
            </a:extLst>
          </p:cNvPr>
          <p:cNvPicPr>
            <a:picLocks noChangeAspect="1"/>
          </p:cNvPicPr>
          <p:nvPr/>
        </p:nvPicPr>
        <p:blipFill>
          <a:blip r:embed="rId6"/>
          <a:stretch>
            <a:fillRect/>
          </a:stretch>
        </p:blipFill>
        <p:spPr>
          <a:xfrm>
            <a:off x="4552533" y="2984872"/>
            <a:ext cx="1174750" cy="1054100"/>
          </a:xfrm>
          <a:prstGeom prst="rect">
            <a:avLst/>
          </a:prstGeom>
        </p:spPr>
      </p:pic>
      <p:pic>
        <p:nvPicPr>
          <p:cNvPr id="8" name="Picture 7">
            <a:extLst>
              <a:ext uri="{FF2B5EF4-FFF2-40B4-BE49-F238E27FC236}">
                <a16:creationId xmlns:a16="http://schemas.microsoft.com/office/drawing/2014/main" xmlns="" id="{3C6E3986-4542-1D40-AA97-82BDC1610EB3}"/>
              </a:ext>
            </a:extLst>
          </p:cNvPr>
          <p:cNvPicPr>
            <a:picLocks noChangeAspect="1"/>
          </p:cNvPicPr>
          <p:nvPr/>
        </p:nvPicPr>
        <p:blipFill>
          <a:blip r:embed="rId7"/>
          <a:stretch>
            <a:fillRect/>
          </a:stretch>
        </p:blipFill>
        <p:spPr>
          <a:xfrm>
            <a:off x="6873324" y="3083976"/>
            <a:ext cx="1208727" cy="1121138"/>
          </a:xfrm>
          <a:prstGeom prst="rect">
            <a:avLst/>
          </a:prstGeom>
        </p:spPr>
      </p:pic>
    </p:spTree>
    <p:extLst>
      <p:ext uri="{BB962C8B-B14F-4D97-AF65-F5344CB8AC3E}">
        <p14:creationId xmlns:p14="http://schemas.microsoft.com/office/powerpoint/2010/main" val="3608479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1ADF211-889E-534B-B26C-164D44A8974E}"/>
              </a:ext>
            </a:extLst>
          </p:cNvPr>
          <p:cNvPicPr>
            <a:picLocks noChangeAspect="1"/>
          </p:cNvPicPr>
          <p:nvPr/>
        </p:nvPicPr>
        <p:blipFill>
          <a:blip r:embed="rId3"/>
          <a:stretch>
            <a:fillRect/>
          </a:stretch>
        </p:blipFill>
        <p:spPr>
          <a:xfrm>
            <a:off x="1993394" y="2131256"/>
            <a:ext cx="4253721" cy="4253721"/>
          </a:xfrm>
          <a:prstGeom prst="rect">
            <a:avLst/>
          </a:prstGeom>
        </p:spPr>
      </p:pic>
      <p:sp>
        <p:nvSpPr>
          <p:cNvPr id="2" name="Text Placeholder 1">
            <a:extLst>
              <a:ext uri="{FF2B5EF4-FFF2-40B4-BE49-F238E27FC236}">
                <a16:creationId xmlns:a16="http://schemas.microsoft.com/office/drawing/2014/main" xmlns="" id="{CBDAE9A5-47DE-9F48-B88F-D9A1D51AF8F3}"/>
              </a:ext>
            </a:extLst>
          </p:cNvPr>
          <p:cNvSpPr>
            <a:spLocks noGrp="1"/>
          </p:cNvSpPr>
          <p:nvPr>
            <p:ph type="body" idx="1"/>
          </p:nvPr>
        </p:nvSpPr>
        <p:spPr>
          <a:xfrm>
            <a:off x="805039" y="3166224"/>
            <a:ext cx="3685382" cy="529525"/>
          </a:xfrm>
        </p:spPr>
        <p:txBody>
          <a:bodyPr/>
          <a:lstStyle/>
          <a:p>
            <a:r>
              <a:rPr lang="en-US" dirty="0"/>
              <a:t>CONTRAINDICATION</a:t>
            </a:r>
          </a:p>
        </p:txBody>
      </p:sp>
      <p:sp>
        <p:nvSpPr>
          <p:cNvPr id="3" name="Content Placeholder 2">
            <a:extLst>
              <a:ext uri="{FF2B5EF4-FFF2-40B4-BE49-F238E27FC236}">
                <a16:creationId xmlns:a16="http://schemas.microsoft.com/office/drawing/2014/main" xmlns="" id="{0AE36825-08C5-F14A-AD16-2C9E379C3228}"/>
              </a:ext>
            </a:extLst>
          </p:cNvPr>
          <p:cNvSpPr>
            <a:spLocks noGrp="1"/>
          </p:cNvSpPr>
          <p:nvPr>
            <p:ph sz="half" idx="2"/>
          </p:nvPr>
        </p:nvSpPr>
        <p:spPr>
          <a:xfrm>
            <a:off x="812800" y="3728989"/>
            <a:ext cx="3685382" cy="3057081"/>
          </a:xfrm>
        </p:spPr>
        <p:txBody>
          <a:bodyPr>
            <a:normAutofit/>
          </a:bodyPr>
          <a:lstStyle/>
          <a:p>
            <a:pPr>
              <a:lnSpc>
                <a:spcPct val="100000"/>
              </a:lnSpc>
            </a:pPr>
            <a:r>
              <a:rPr lang="en-US" sz="1800" dirty="0"/>
              <a:t>A rare condition in a recipient that increases the risk for a serious adverse reaction</a:t>
            </a:r>
          </a:p>
          <a:p>
            <a:pPr>
              <a:lnSpc>
                <a:spcPct val="100000"/>
              </a:lnSpc>
            </a:pPr>
            <a:r>
              <a:rPr lang="en-US" sz="1800" dirty="0"/>
              <a:t>The only contraindication applicable to all vaccines is a history of a severe allergic reaction after a prior dose of vaccine or to a vaccine constituent</a:t>
            </a:r>
          </a:p>
        </p:txBody>
      </p:sp>
      <p:sp>
        <p:nvSpPr>
          <p:cNvPr id="4" name="Text Placeholder 3">
            <a:extLst>
              <a:ext uri="{FF2B5EF4-FFF2-40B4-BE49-F238E27FC236}">
                <a16:creationId xmlns:a16="http://schemas.microsoft.com/office/drawing/2014/main" xmlns="" id="{01EA584B-C223-904F-B22C-8AB9108A3D98}"/>
              </a:ext>
            </a:extLst>
          </p:cNvPr>
          <p:cNvSpPr>
            <a:spLocks noGrp="1"/>
          </p:cNvSpPr>
          <p:nvPr>
            <p:ph type="body" sz="quarter" idx="3"/>
          </p:nvPr>
        </p:nvSpPr>
        <p:spPr>
          <a:xfrm>
            <a:off x="4629150" y="3160761"/>
            <a:ext cx="3887391" cy="529526"/>
          </a:xfrm>
        </p:spPr>
        <p:txBody>
          <a:bodyPr/>
          <a:lstStyle/>
          <a:p>
            <a:r>
              <a:rPr lang="en-US" dirty="0"/>
              <a:t>PRECAUTION</a:t>
            </a:r>
          </a:p>
        </p:txBody>
      </p:sp>
      <p:sp>
        <p:nvSpPr>
          <p:cNvPr id="5" name="Content Placeholder 4">
            <a:extLst>
              <a:ext uri="{FF2B5EF4-FFF2-40B4-BE49-F238E27FC236}">
                <a16:creationId xmlns:a16="http://schemas.microsoft.com/office/drawing/2014/main" xmlns="" id="{F78C8C55-3CF0-2D4D-B722-682A081D93B9}"/>
              </a:ext>
            </a:extLst>
          </p:cNvPr>
          <p:cNvSpPr>
            <a:spLocks noGrp="1"/>
          </p:cNvSpPr>
          <p:nvPr>
            <p:ph sz="quarter" idx="4"/>
          </p:nvPr>
        </p:nvSpPr>
        <p:spPr>
          <a:xfrm>
            <a:off x="4629150" y="3728989"/>
            <a:ext cx="3887391" cy="2756458"/>
          </a:xfrm>
        </p:spPr>
        <p:txBody>
          <a:bodyPr>
            <a:noAutofit/>
          </a:bodyPr>
          <a:lstStyle/>
          <a:p>
            <a:pPr>
              <a:lnSpc>
                <a:spcPct val="100000"/>
              </a:lnSpc>
            </a:pPr>
            <a:r>
              <a:rPr lang="en-US" sz="1800" dirty="0"/>
              <a:t>A condition in the recipient that may increase the risk of a serious adverse reaction, might cause diagnostic confusion, or might compromise the ability of the vaccine to produce immunity</a:t>
            </a:r>
          </a:p>
          <a:p>
            <a:pPr>
              <a:lnSpc>
                <a:spcPct val="100000"/>
              </a:lnSpc>
            </a:pPr>
            <a:r>
              <a:rPr lang="en-US" sz="1800" dirty="0"/>
              <a:t>Vaccine may be administered if the benefit from the vaccine is judged to outweigh the risk</a:t>
            </a:r>
          </a:p>
        </p:txBody>
      </p:sp>
      <p:sp>
        <p:nvSpPr>
          <p:cNvPr id="6" name="Title 5">
            <a:extLst>
              <a:ext uri="{FF2B5EF4-FFF2-40B4-BE49-F238E27FC236}">
                <a16:creationId xmlns:a16="http://schemas.microsoft.com/office/drawing/2014/main" xmlns="" id="{DF9FF4CF-B2F6-094A-9511-8757ED851773}"/>
              </a:ext>
            </a:extLst>
          </p:cNvPr>
          <p:cNvSpPr>
            <a:spLocks noGrp="1"/>
          </p:cNvSpPr>
          <p:nvPr>
            <p:ph type="title"/>
          </p:nvPr>
        </p:nvSpPr>
        <p:spPr>
          <a:xfrm>
            <a:off x="812800" y="1069848"/>
            <a:ext cx="7156450" cy="967408"/>
          </a:xfrm>
        </p:spPr>
        <p:txBody>
          <a:bodyPr anchor="t" anchorCtr="0">
            <a:normAutofit fontScale="90000"/>
          </a:bodyPr>
          <a:lstStyle/>
          <a:p>
            <a:r>
              <a:rPr lang="en-US" dirty="0"/>
              <a:t>CONTRAINDICATIONS &amp; PRECAUTIONS</a:t>
            </a:r>
          </a:p>
        </p:txBody>
      </p:sp>
      <p:sp>
        <p:nvSpPr>
          <p:cNvPr id="7" name="Text Placeholder 6">
            <a:extLst>
              <a:ext uri="{FF2B5EF4-FFF2-40B4-BE49-F238E27FC236}">
                <a16:creationId xmlns:a16="http://schemas.microsoft.com/office/drawing/2014/main" xmlns="" id="{22C3357E-2894-3D43-8081-0FD91748B297}"/>
              </a:ext>
            </a:extLst>
          </p:cNvPr>
          <p:cNvSpPr>
            <a:spLocks noGrp="1"/>
          </p:cNvSpPr>
          <p:nvPr>
            <p:ph type="body" idx="13"/>
          </p:nvPr>
        </p:nvSpPr>
        <p:spPr>
          <a:xfrm>
            <a:off x="832980" y="2017772"/>
            <a:ext cx="7985900" cy="1129689"/>
          </a:xfrm>
        </p:spPr>
        <p:txBody>
          <a:bodyPr>
            <a:noAutofit/>
          </a:bodyPr>
          <a:lstStyle/>
          <a:p>
            <a:pPr>
              <a:lnSpc>
                <a:spcPct val="100000"/>
              </a:lnSpc>
            </a:pPr>
            <a:r>
              <a:rPr lang="en-US" dirty="0"/>
              <a:t>Contraindications and precautions are conditions under which vaccines should not be administered. The majority of these conditions are temporary, so immunizations often can be administered later when the conditions no longer exists.</a:t>
            </a:r>
          </a:p>
        </p:txBody>
      </p:sp>
    </p:spTree>
    <p:extLst>
      <p:ext uri="{BB962C8B-B14F-4D97-AF65-F5344CB8AC3E}">
        <p14:creationId xmlns:p14="http://schemas.microsoft.com/office/powerpoint/2010/main" val="1007039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DD6C0-2FEB-F84E-A00F-844DFAC54378}"/>
              </a:ext>
            </a:extLst>
          </p:cNvPr>
          <p:cNvSpPr>
            <a:spLocks noGrp="1"/>
          </p:cNvSpPr>
          <p:nvPr>
            <p:ph type="title"/>
          </p:nvPr>
        </p:nvSpPr>
        <p:spPr/>
        <p:txBody>
          <a:bodyPr/>
          <a:lstStyle/>
          <a:p>
            <a:r>
              <a:rPr lang="en-US"/>
              <a:t>DANGEROUS EFFECTS OF LOW VACCINE COVERAGE </a:t>
            </a:r>
          </a:p>
        </p:txBody>
      </p:sp>
      <p:sp>
        <p:nvSpPr>
          <p:cNvPr id="3" name="Content Placeholder 2">
            <a:extLst>
              <a:ext uri="{FF2B5EF4-FFF2-40B4-BE49-F238E27FC236}">
                <a16:creationId xmlns:a16="http://schemas.microsoft.com/office/drawing/2014/main" xmlns="" id="{435651D7-CE9C-F44D-8C6D-28F9B547B278}"/>
              </a:ext>
            </a:extLst>
          </p:cNvPr>
          <p:cNvSpPr>
            <a:spLocks noGrp="1"/>
          </p:cNvSpPr>
          <p:nvPr>
            <p:ph idx="1"/>
          </p:nvPr>
        </p:nvSpPr>
        <p:spPr>
          <a:xfrm>
            <a:off x="892722" y="2103119"/>
            <a:ext cx="6798257" cy="3820962"/>
          </a:xfrm>
        </p:spPr>
        <p:txBody>
          <a:bodyPr>
            <a:normAutofit/>
          </a:bodyPr>
          <a:lstStyle/>
          <a:p>
            <a:pPr marL="0" indent="0">
              <a:buNone/>
            </a:pPr>
            <a:r>
              <a:rPr lang="en-US" sz="1800" dirty="0">
                <a:solidFill>
                  <a:schemeClr val="tx1"/>
                </a:solidFill>
                <a:latin typeface="Rockwell" panose="02060603020205020403" pitchFamily="18" charset="77"/>
              </a:rPr>
              <a:t>EVEN SMALL POCKETS OF LOW COVERAGE CAN TRIGGER DEADLY OUTBREAKS </a:t>
            </a:r>
          </a:p>
          <a:p>
            <a:endParaRPr lang="en-US" dirty="0"/>
          </a:p>
        </p:txBody>
      </p:sp>
      <p:pic>
        <p:nvPicPr>
          <p:cNvPr id="16" name="Picture 15">
            <a:extLst>
              <a:ext uri="{FF2B5EF4-FFF2-40B4-BE49-F238E27FC236}">
                <a16:creationId xmlns:a16="http://schemas.microsoft.com/office/drawing/2014/main" xmlns="" id="{F834CD98-63E6-1641-B00E-B4E1B1BFE174}"/>
              </a:ext>
            </a:extLst>
          </p:cNvPr>
          <p:cNvPicPr>
            <a:picLocks noChangeAspect="1"/>
          </p:cNvPicPr>
          <p:nvPr/>
        </p:nvPicPr>
        <p:blipFill>
          <a:blip r:embed="rId3"/>
          <a:stretch>
            <a:fillRect/>
          </a:stretch>
        </p:blipFill>
        <p:spPr>
          <a:xfrm>
            <a:off x="4881720" y="3023344"/>
            <a:ext cx="914400" cy="645459"/>
          </a:xfrm>
          <a:prstGeom prst="rect">
            <a:avLst/>
          </a:prstGeom>
        </p:spPr>
      </p:pic>
      <p:pic>
        <p:nvPicPr>
          <p:cNvPr id="18" name="Picture 17">
            <a:extLst>
              <a:ext uri="{FF2B5EF4-FFF2-40B4-BE49-F238E27FC236}">
                <a16:creationId xmlns:a16="http://schemas.microsoft.com/office/drawing/2014/main" xmlns="" id="{ADC41E8D-1B65-CA4A-886E-36968CB09B86}"/>
              </a:ext>
            </a:extLst>
          </p:cNvPr>
          <p:cNvPicPr>
            <a:picLocks noChangeAspect="1"/>
          </p:cNvPicPr>
          <p:nvPr/>
        </p:nvPicPr>
        <p:blipFill rotWithShape="1">
          <a:blip r:embed="rId4"/>
          <a:srcRect t="11012" b="11780"/>
          <a:stretch/>
        </p:blipFill>
        <p:spPr>
          <a:xfrm>
            <a:off x="533437" y="2887728"/>
            <a:ext cx="914400" cy="705997"/>
          </a:xfrm>
          <a:prstGeom prst="rect">
            <a:avLst/>
          </a:prstGeom>
        </p:spPr>
      </p:pic>
      <p:pic>
        <p:nvPicPr>
          <p:cNvPr id="20" name="Picture 19">
            <a:extLst>
              <a:ext uri="{FF2B5EF4-FFF2-40B4-BE49-F238E27FC236}">
                <a16:creationId xmlns:a16="http://schemas.microsoft.com/office/drawing/2014/main" xmlns="" id="{99BB54AA-C94E-C245-A957-05AA9FAAB3F2}"/>
              </a:ext>
            </a:extLst>
          </p:cNvPr>
          <p:cNvPicPr>
            <a:picLocks noChangeAspect="1"/>
          </p:cNvPicPr>
          <p:nvPr/>
        </p:nvPicPr>
        <p:blipFill>
          <a:blip r:embed="rId5"/>
          <a:stretch>
            <a:fillRect/>
          </a:stretch>
        </p:blipFill>
        <p:spPr>
          <a:xfrm>
            <a:off x="6933849" y="2559032"/>
            <a:ext cx="914400" cy="608240"/>
          </a:xfrm>
          <a:prstGeom prst="rect">
            <a:avLst/>
          </a:prstGeom>
        </p:spPr>
      </p:pic>
      <p:pic>
        <p:nvPicPr>
          <p:cNvPr id="22" name="Picture 21">
            <a:extLst>
              <a:ext uri="{FF2B5EF4-FFF2-40B4-BE49-F238E27FC236}">
                <a16:creationId xmlns:a16="http://schemas.microsoft.com/office/drawing/2014/main" xmlns="" id="{4AA1DDF6-9EEC-9A4A-B146-98B601AF7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3810" y="3109717"/>
            <a:ext cx="1769766" cy="271209"/>
          </a:xfrm>
          <a:prstGeom prst="rect">
            <a:avLst/>
          </a:prstGeom>
        </p:spPr>
      </p:pic>
      <p:graphicFrame>
        <p:nvGraphicFramePr>
          <p:cNvPr id="25" name="Table 24">
            <a:extLst>
              <a:ext uri="{FF2B5EF4-FFF2-40B4-BE49-F238E27FC236}">
                <a16:creationId xmlns:a16="http://schemas.microsoft.com/office/drawing/2014/main" xmlns="" id="{C473CF92-A0FA-F649-B2A0-F97A09684775}"/>
              </a:ext>
            </a:extLst>
          </p:cNvPr>
          <p:cNvGraphicFramePr>
            <a:graphicFrameLocks noGrp="1"/>
          </p:cNvGraphicFramePr>
          <p:nvPr>
            <p:extLst>
              <p:ext uri="{D42A27DB-BD31-4B8C-83A1-F6EECF244321}">
                <p14:modId xmlns:p14="http://schemas.microsoft.com/office/powerpoint/2010/main" val="2879526271"/>
              </p:ext>
            </p:extLst>
          </p:nvPr>
        </p:nvGraphicFramePr>
        <p:xfrm>
          <a:off x="6933849" y="3255853"/>
          <a:ext cx="2194702" cy="1676400"/>
        </p:xfrm>
        <a:graphic>
          <a:graphicData uri="http://schemas.openxmlformats.org/drawingml/2006/table">
            <a:tbl>
              <a:tblPr firstRow="1" bandRow="1">
                <a:tableStyleId>{616DA210-FB5B-4158-B5E0-FEB733F419BA}</a:tableStyleId>
              </a:tblPr>
              <a:tblGrid>
                <a:gridCol w="2194702">
                  <a:extLst>
                    <a:ext uri="{9D8B030D-6E8A-4147-A177-3AD203B41FA5}">
                      <a16:colId xmlns:a16="http://schemas.microsoft.com/office/drawing/2014/main" xmlns="" val="3154164875"/>
                    </a:ext>
                  </a:extLst>
                </a:gridCol>
              </a:tblGrid>
              <a:tr h="1525614">
                <a:tc>
                  <a:txBody>
                    <a:bodyPr/>
                    <a:lstStyle/>
                    <a:p>
                      <a:r>
                        <a:rPr lang="en-US" sz="1800" b="0" dirty="0">
                          <a:solidFill>
                            <a:srgbClr val="6B6B6B"/>
                          </a:solidFill>
                          <a:latin typeface="Arial" panose="020B0604020202020204" pitchFamily="34" charset="0"/>
                          <a:cs typeface="Arial" panose="020B0604020202020204" pitchFamily="34" charset="0"/>
                        </a:rPr>
                        <a:t>Measles: Europe sees record number of cases and 37 deaths so far this year </a:t>
                      </a:r>
                    </a:p>
                    <a:p>
                      <a:r>
                        <a:rPr lang="en-US" sz="1400" b="0" dirty="0">
                          <a:solidFill>
                            <a:srgbClr val="6B6B6B"/>
                          </a:solidFill>
                          <a:latin typeface="Arial" panose="020B0604020202020204" pitchFamily="34" charset="0"/>
                          <a:cs typeface="Arial" panose="020B0604020202020204" pitchFamily="34" charset="0"/>
                        </a:rPr>
                        <a:t>(20 August 2018)</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26" name="Table 25">
            <a:extLst>
              <a:ext uri="{FF2B5EF4-FFF2-40B4-BE49-F238E27FC236}">
                <a16:creationId xmlns:a16="http://schemas.microsoft.com/office/drawing/2014/main" xmlns="" id="{F7BE5D77-DE0A-5348-987B-681D21810507}"/>
              </a:ext>
            </a:extLst>
          </p:cNvPr>
          <p:cNvGraphicFramePr>
            <a:graphicFrameLocks noGrp="1"/>
          </p:cNvGraphicFramePr>
          <p:nvPr>
            <p:extLst>
              <p:ext uri="{D42A27DB-BD31-4B8C-83A1-F6EECF244321}">
                <p14:modId xmlns:p14="http://schemas.microsoft.com/office/powerpoint/2010/main" val="1594444843"/>
              </p:ext>
            </p:extLst>
          </p:nvPr>
        </p:nvGraphicFramePr>
        <p:xfrm>
          <a:off x="4900355" y="3797834"/>
          <a:ext cx="1755223" cy="1615440"/>
        </p:xfrm>
        <a:graphic>
          <a:graphicData uri="http://schemas.openxmlformats.org/drawingml/2006/table">
            <a:tbl>
              <a:tblPr firstRow="1" bandRow="1">
                <a:tableStyleId>{616DA210-FB5B-4158-B5E0-FEB733F419BA}</a:tableStyleId>
              </a:tblPr>
              <a:tblGrid>
                <a:gridCol w="1755223">
                  <a:extLst>
                    <a:ext uri="{9D8B030D-6E8A-4147-A177-3AD203B41FA5}">
                      <a16:colId xmlns:a16="http://schemas.microsoft.com/office/drawing/2014/main" xmlns="" val="3154164875"/>
                    </a:ext>
                  </a:extLst>
                </a:gridCol>
              </a:tblGrid>
              <a:tr h="741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6B6B6B"/>
                          </a:solidFill>
                          <a:latin typeface="Arial" panose="020B0604020202020204" pitchFamily="34" charset="0"/>
                          <a:cs typeface="Arial" panose="020B0604020202020204" pitchFamily="34" charset="0"/>
                        </a:rPr>
                        <a:t>2,295 cases of measles reported in Italy in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6B6B6B"/>
                          </a:solidFill>
                          <a:latin typeface="Arial" panose="020B0604020202020204" pitchFamily="34" charset="0"/>
                          <a:cs typeface="Arial" panose="020B0604020202020204" pitchFamily="34" charset="0"/>
                        </a:rPr>
                        <a:t>(25 November 2018)</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27" name="Table 26">
            <a:extLst>
              <a:ext uri="{FF2B5EF4-FFF2-40B4-BE49-F238E27FC236}">
                <a16:creationId xmlns:a16="http://schemas.microsoft.com/office/drawing/2014/main" xmlns="" id="{D1BAAC8E-23A1-AD40-8E56-A402BA8E3B70}"/>
              </a:ext>
            </a:extLst>
          </p:cNvPr>
          <p:cNvGraphicFramePr>
            <a:graphicFrameLocks noGrp="1"/>
          </p:cNvGraphicFramePr>
          <p:nvPr>
            <p:extLst>
              <p:ext uri="{D42A27DB-BD31-4B8C-83A1-F6EECF244321}">
                <p14:modId xmlns:p14="http://schemas.microsoft.com/office/powerpoint/2010/main" val="4033577697"/>
              </p:ext>
            </p:extLst>
          </p:nvPr>
        </p:nvGraphicFramePr>
        <p:xfrm>
          <a:off x="552814" y="3483268"/>
          <a:ext cx="1834604" cy="1676400"/>
        </p:xfrm>
        <a:graphic>
          <a:graphicData uri="http://schemas.openxmlformats.org/drawingml/2006/table">
            <a:tbl>
              <a:tblPr firstRow="1" bandRow="1">
                <a:tableStyleId>{616DA210-FB5B-4158-B5E0-FEB733F419BA}</a:tableStyleId>
              </a:tblPr>
              <a:tblGrid>
                <a:gridCol w="1834604">
                  <a:extLst>
                    <a:ext uri="{9D8B030D-6E8A-4147-A177-3AD203B41FA5}">
                      <a16:colId xmlns:a16="http://schemas.microsoft.com/office/drawing/2014/main" xmlns="" val="3154164875"/>
                    </a:ext>
                  </a:extLst>
                </a:gridCol>
              </a:tblGrid>
              <a:tr h="1152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6B6B6B"/>
                          </a:solidFill>
                          <a:latin typeface="Arial" panose="020B0604020202020204" pitchFamily="34" charset="0"/>
                          <a:cs typeface="Arial" panose="020B0604020202020204" pitchFamily="34" charset="0"/>
                        </a:rPr>
                        <a:t>The number of measles cases reaches a record in Europe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rgbClr val="6B6B6B"/>
                          </a:solidFill>
                          <a:latin typeface="Arial" panose="020B0604020202020204" pitchFamily="34" charset="0"/>
                          <a:cs typeface="Arial" panose="020B0604020202020204" pitchFamily="34" charset="0"/>
                        </a:rPr>
                        <a:t>(23 August 2018)</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28" name="Table 27">
            <a:extLst>
              <a:ext uri="{FF2B5EF4-FFF2-40B4-BE49-F238E27FC236}">
                <a16:creationId xmlns:a16="http://schemas.microsoft.com/office/drawing/2014/main" xmlns="" id="{9809C2E2-4EF6-AE42-8A68-E9F149B4A4F0}"/>
              </a:ext>
            </a:extLst>
          </p:cNvPr>
          <p:cNvGraphicFramePr>
            <a:graphicFrameLocks noGrp="1"/>
          </p:cNvGraphicFramePr>
          <p:nvPr>
            <p:extLst>
              <p:ext uri="{D42A27DB-BD31-4B8C-83A1-F6EECF244321}">
                <p14:modId xmlns:p14="http://schemas.microsoft.com/office/powerpoint/2010/main" val="3815988796"/>
              </p:ext>
            </p:extLst>
          </p:nvPr>
        </p:nvGraphicFramePr>
        <p:xfrm>
          <a:off x="2783810" y="3546667"/>
          <a:ext cx="1834604" cy="1676400"/>
        </p:xfrm>
        <a:graphic>
          <a:graphicData uri="http://schemas.openxmlformats.org/drawingml/2006/table">
            <a:tbl>
              <a:tblPr firstRow="1" bandRow="1">
                <a:tableStyleId>{616DA210-FB5B-4158-B5E0-FEB733F419BA}</a:tableStyleId>
              </a:tblPr>
              <a:tblGrid>
                <a:gridCol w="1834604">
                  <a:extLst>
                    <a:ext uri="{9D8B030D-6E8A-4147-A177-3AD203B41FA5}">
                      <a16:colId xmlns:a16="http://schemas.microsoft.com/office/drawing/2014/main" xmlns="" val="3154164875"/>
                    </a:ext>
                  </a:extLst>
                </a:gridCol>
              </a:tblGrid>
              <a:tr h="741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rgbClr val="6B6B6B"/>
                          </a:solidFill>
                          <a:latin typeface="Arial" panose="020B0604020202020204" pitchFamily="34" charset="0"/>
                          <a:cs typeface="Arial" panose="020B0604020202020204" pitchFamily="34" charset="0"/>
                        </a:rPr>
                        <a:t>U.S. officials say measles cases hit 25-year record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6B6B6B"/>
                          </a:solidFill>
                          <a:latin typeface="Arial" panose="020B0604020202020204" pitchFamily="34" charset="0"/>
                          <a:cs typeface="Arial" panose="020B0604020202020204" pitchFamily="34" charset="0"/>
                        </a:rPr>
                        <a:t>(29 April 2019)</a:t>
                      </a:r>
                      <a:endParaRPr lang="en-US" sz="1400" b="0" dirty="0">
                        <a:solidFill>
                          <a:srgbClr val="6B6B6B"/>
                        </a:solidFill>
                        <a:latin typeface="Arial" panose="020B0604020202020204" pitchFamily="34" charset="0"/>
                        <a:cs typeface="Arial" panose="020B0604020202020204" pitchFamily="34" charset="0"/>
                      </a:endParaRP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29" name="Table 28">
            <a:extLst>
              <a:ext uri="{FF2B5EF4-FFF2-40B4-BE49-F238E27FC236}">
                <a16:creationId xmlns:a16="http://schemas.microsoft.com/office/drawing/2014/main" xmlns="" id="{2E3D7E6B-505A-7F47-A599-9E6113BFF964}"/>
              </a:ext>
            </a:extLst>
          </p:cNvPr>
          <p:cNvGraphicFramePr>
            <a:graphicFrameLocks noGrp="1"/>
          </p:cNvGraphicFramePr>
          <p:nvPr>
            <p:extLst>
              <p:ext uri="{D42A27DB-BD31-4B8C-83A1-F6EECF244321}">
                <p14:modId xmlns:p14="http://schemas.microsoft.com/office/powerpoint/2010/main" val="1066242129"/>
              </p:ext>
            </p:extLst>
          </p:nvPr>
        </p:nvGraphicFramePr>
        <p:xfrm>
          <a:off x="2735543" y="5634638"/>
          <a:ext cx="4955436" cy="853440"/>
        </p:xfrm>
        <a:graphic>
          <a:graphicData uri="http://schemas.openxmlformats.org/drawingml/2006/table">
            <a:tbl>
              <a:tblPr firstRow="1" bandRow="1">
                <a:tableStyleId>{616DA210-FB5B-4158-B5E0-FEB733F419BA}</a:tableStyleId>
              </a:tblPr>
              <a:tblGrid>
                <a:gridCol w="4955436">
                  <a:extLst>
                    <a:ext uri="{9D8B030D-6E8A-4147-A177-3AD203B41FA5}">
                      <a16:colId xmlns:a16="http://schemas.microsoft.com/office/drawing/2014/main" xmlns="" val="3154164875"/>
                    </a:ext>
                  </a:extLst>
                </a:gridCol>
              </a:tblGrid>
              <a:tr h="741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6B6B6B"/>
                          </a:solidFill>
                          <a:latin typeface="Arial" panose="020B0604020202020204" pitchFamily="34" charset="0"/>
                          <a:cs typeface="Arial" panose="020B0604020202020204" pitchFamily="34" charset="0"/>
                        </a:rPr>
                        <a:t>As Measles Surges, ‘Decades of Progress’ Are in Jeopardy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rgbClr val="6B6B6B"/>
                          </a:solidFill>
                          <a:latin typeface="Arial" panose="020B0604020202020204" pitchFamily="34" charset="0"/>
                          <a:cs typeface="Arial" panose="020B0604020202020204" pitchFamily="34" charset="0"/>
                        </a:rPr>
                        <a:t>(29 August 2018)</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pic>
        <p:nvPicPr>
          <p:cNvPr id="4" name="Picture 3">
            <a:extLst>
              <a:ext uri="{FF2B5EF4-FFF2-40B4-BE49-F238E27FC236}">
                <a16:creationId xmlns:a16="http://schemas.microsoft.com/office/drawing/2014/main" xmlns="" id="{D2FD0C63-0F9F-5E40-8DA9-BAE84CCF06D0}"/>
              </a:ext>
            </a:extLst>
          </p:cNvPr>
          <p:cNvPicPr>
            <a:picLocks noChangeAspect="1"/>
          </p:cNvPicPr>
          <p:nvPr/>
        </p:nvPicPr>
        <p:blipFill>
          <a:blip r:embed="rId7"/>
          <a:stretch>
            <a:fillRect/>
          </a:stretch>
        </p:blipFill>
        <p:spPr>
          <a:xfrm>
            <a:off x="537612" y="5761540"/>
            <a:ext cx="1919660" cy="571099"/>
          </a:xfrm>
          <a:prstGeom prst="rect">
            <a:avLst/>
          </a:prstGeom>
        </p:spPr>
      </p:pic>
    </p:spTree>
    <p:extLst>
      <p:ext uri="{BB962C8B-B14F-4D97-AF65-F5344CB8AC3E}">
        <p14:creationId xmlns:p14="http://schemas.microsoft.com/office/powerpoint/2010/main" val="956251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BFDAFD-9D5D-C14A-8323-D02532D36D98}"/>
              </a:ext>
            </a:extLst>
          </p:cNvPr>
          <p:cNvSpPr>
            <a:spLocks noGrp="1"/>
          </p:cNvSpPr>
          <p:nvPr>
            <p:ph type="title"/>
          </p:nvPr>
        </p:nvSpPr>
        <p:spPr/>
        <p:txBody>
          <a:bodyPr anchor="t" anchorCtr="0"/>
          <a:lstStyle/>
          <a:p>
            <a:r>
              <a:rPr lang="en-US" dirty="0"/>
              <a:t>COMMON MYTHS </a:t>
            </a:r>
          </a:p>
        </p:txBody>
      </p:sp>
      <p:sp>
        <p:nvSpPr>
          <p:cNvPr id="3" name="Content Placeholder 2">
            <a:extLst>
              <a:ext uri="{FF2B5EF4-FFF2-40B4-BE49-F238E27FC236}">
                <a16:creationId xmlns:a16="http://schemas.microsoft.com/office/drawing/2014/main" xmlns="" id="{45CC9EF3-66B8-D941-A0FC-15C2370186A4}"/>
              </a:ext>
            </a:extLst>
          </p:cNvPr>
          <p:cNvSpPr>
            <a:spLocks noGrp="1"/>
          </p:cNvSpPr>
          <p:nvPr>
            <p:ph idx="1"/>
          </p:nvPr>
        </p:nvSpPr>
        <p:spPr>
          <a:xfrm>
            <a:off x="813816" y="2286000"/>
            <a:ext cx="4663018" cy="3820962"/>
          </a:xfrm>
        </p:spPr>
        <p:txBody>
          <a:bodyPr>
            <a:normAutofit/>
          </a:bodyPr>
          <a:lstStyle/>
          <a:p>
            <a:pPr marL="0" indent="0">
              <a:buNone/>
            </a:pPr>
            <a:r>
              <a:rPr lang="en-US" sz="2400" b="1" dirty="0">
                <a:solidFill>
                  <a:schemeClr val="tx1"/>
                </a:solidFill>
                <a:latin typeface="Rockwell" panose="02060603020205020403" pitchFamily="18" charset="77"/>
              </a:rPr>
              <a:t>MYTH: </a:t>
            </a:r>
            <a:r>
              <a:rPr lang="en-US" sz="2400" dirty="0">
                <a:solidFill>
                  <a:schemeClr val="tx1"/>
                </a:solidFill>
                <a:latin typeface="Rockwell" panose="02060603020205020403" pitchFamily="18" charset="77"/>
              </a:rPr>
              <a:t>VACCINES CAUSE AUTISM</a:t>
            </a:r>
            <a:endParaRPr lang="en-US" dirty="0">
              <a:solidFill>
                <a:schemeClr val="tx1"/>
              </a:solidFill>
              <a:latin typeface="Rockwell" panose="02060603020205020403" pitchFamily="18" charset="77"/>
            </a:endParaRPr>
          </a:p>
          <a:p>
            <a:pPr lvl="0"/>
            <a:r>
              <a:rPr lang="en-US" sz="1800" dirty="0"/>
              <a:t>Myth incited by flawed and fraudulent study </a:t>
            </a:r>
          </a:p>
          <a:p>
            <a:pPr lvl="0"/>
            <a:r>
              <a:rPr lang="en-US" sz="1800" dirty="0"/>
              <a:t>Study retracted and lead author had his medical license revoked</a:t>
            </a:r>
          </a:p>
          <a:p>
            <a:pPr lvl="0"/>
            <a:r>
              <a:rPr lang="en-US" sz="1800" dirty="0"/>
              <a:t>Subsequent studies have found no connection between vaccines and their ingredients and autism</a:t>
            </a:r>
          </a:p>
        </p:txBody>
      </p:sp>
      <p:sp>
        <p:nvSpPr>
          <p:cNvPr id="9" name="Oval 8">
            <a:extLst>
              <a:ext uri="{FF2B5EF4-FFF2-40B4-BE49-F238E27FC236}">
                <a16:creationId xmlns:a16="http://schemas.microsoft.com/office/drawing/2014/main" xmlns="" id="{2CF43470-23CD-A544-BFA5-D8772EB959BC}"/>
              </a:ext>
            </a:extLst>
          </p:cNvPr>
          <p:cNvSpPr/>
          <p:nvPr/>
        </p:nvSpPr>
        <p:spPr>
          <a:xfrm flipH="1">
            <a:off x="7096200" y="2359654"/>
            <a:ext cx="942154" cy="942154"/>
          </a:xfrm>
          <a:prstGeom prst="ellipse">
            <a:avLst/>
          </a:prstGeom>
          <a:solidFill>
            <a:srgbClr val="3E5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xmlns="" id="{E0D02F80-0C47-A14F-94E0-35799B3BCD97}"/>
              </a:ext>
            </a:extLst>
          </p:cNvPr>
          <p:cNvSpPr/>
          <p:nvPr/>
        </p:nvSpPr>
        <p:spPr>
          <a:xfrm>
            <a:off x="5731567" y="3058887"/>
            <a:ext cx="2523737" cy="2523737"/>
          </a:xfrm>
          <a:prstGeom prst="ellipse">
            <a:avLst/>
          </a:prstGeom>
          <a:solidFill>
            <a:srgbClr val="D6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Rockwell" panose="02060603020205020403" pitchFamily="18" charset="77"/>
              </a:rPr>
              <a:t>FACT:</a:t>
            </a:r>
          </a:p>
          <a:p>
            <a:pPr algn="ctr"/>
            <a:r>
              <a:rPr lang="en-US" dirty="0">
                <a:latin typeface="Rockwell" panose="02060603020205020403" pitchFamily="18" charset="77"/>
              </a:rPr>
              <a:t>NO LINK EXISTS BETWEEN VACCINES AND AUTISM</a:t>
            </a:r>
            <a:endParaRPr lang="en-US" dirty="0">
              <a:solidFill>
                <a:schemeClr val="accent1">
                  <a:lumMod val="20000"/>
                  <a:lumOff val="8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E1DDE4E5-3A0D-D546-A75A-76D39F66EAA5}"/>
              </a:ext>
            </a:extLst>
          </p:cNvPr>
          <p:cNvPicPr>
            <a:picLocks noChangeAspect="1"/>
          </p:cNvPicPr>
          <p:nvPr/>
        </p:nvPicPr>
        <p:blipFill>
          <a:blip r:embed="rId3"/>
          <a:stretch>
            <a:fillRect/>
          </a:stretch>
        </p:blipFill>
        <p:spPr>
          <a:xfrm rot="10800000">
            <a:off x="2258354" y="5788999"/>
            <a:ext cx="1472220" cy="1069001"/>
          </a:xfrm>
          <a:prstGeom prst="rect">
            <a:avLst/>
          </a:prstGeom>
        </p:spPr>
      </p:pic>
      <p:pic>
        <p:nvPicPr>
          <p:cNvPr id="11" name="Graphic 10">
            <a:extLst>
              <a:ext uri="{FF2B5EF4-FFF2-40B4-BE49-F238E27FC236}">
                <a16:creationId xmlns:a16="http://schemas.microsoft.com/office/drawing/2014/main" xmlns="" id="{9719433E-828F-9348-B472-04596F1EBFC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333669" y="2515470"/>
            <a:ext cx="510759" cy="510759"/>
          </a:xfrm>
          <a:prstGeom prst="rect">
            <a:avLst/>
          </a:prstGeom>
        </p:spPr>
      </p:pic>
    </p:spTree>
    <p:extLst>
      <p:ext uri="{BB962C8B-B14F-4D97-AF65-F5344CB8AC3E}">
        <p14:creationId xmlns:p14="http://schemas.microsoft.com/office/powerpoint/2010/main" val="2255169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BFDAFD-9D5D-C14A-8323-D02532D36D98}"/>
              </a:ext>
            </a:extLst>
          </p:cNvPr>
          <p:cNvSpPr>
            <a:spLocks noGrp="1"/>
          </p:cNvSpPr>
          <p:nvPr>
            <p:ph type="title"/>
          </p:nvPr>
        </p:nvSpPr>
        <p:spPr/>
        <p:txBody>
          <a:bodyPr anchor="t" anchorCtr="0"/>
          <a:lstStyle/>
          <a:p>
            <a:r>
              <a:rPr lang="en-US" dirty="0"/>
              <a:t>COMMON MYTHS </a:t>
            </a:r>
          </a:p>
        </p:txBody>
      </p:sp>
      <p:sp>
        <p:nvSpPr>
          <p:cNvPr id="3" name="Content Placeholder 2">
            <a:extLst>
              <a:ext uri="{FF2B5EF4-FFF2-40B4-BE49-F238E27FC236}">
                <a16:creationId xmlns:a16="http://schemas.microsoft.com/office/drawing/2014/main" xmlns="" id="{45CC9EF3-66B8-D941-A0FC-15C2370186A4}"/>
              </a:ext>
            </a:extLst>
          </p:cNvPr>
          <p:cNvSpPr>
            <a:spLocks noGrp="1"/>
          </p:cNvSpPr>
          <p:nvPr>
            <p:ph idx="1"/>
          </p:nvPr>
        </p:nvSpPr>
        <p:spPr>
          <a:xfrm>
            <a:off x="813816" y="2286000"/>
            <a:ext cx="5193986" cy="4023361"/>
          </a:xfrm>
        </p:spPr>
        <p:txBody>
          <a:bodyPr>
            <a:normAutofit/>
          </a:bodyPr>
          <a:lstStyle/>
          <a:p>
            <a:pPr marL="0" indent="0">
              <a:buNone/>
            </a:pPr>
            <a:r>
              <a:rPr lang="en-US" sz="2400" b="1" dirty="0">
                <a:solidFill>
                  <a:schemeClr val="tx1"/>
                </a:solidFill>
                <a:latin typeface="Rockwell" panose="02060603020205020403" pitchFamily="18" charset="77"/>
              </a:rPr>
              <a:t>MYTH: </a:t>
            </a:r>
            <a:r>
              <a:rPr lang="en-US" sz="2400" dirty="0">
                <a:solidFill>
                  <a:schemeClr val="tx1"/>
                </a:solidFill>
                <a:latin typeface="Rockwell" panose="02060603020205020403" pitchFamily="18" charset="77"/>
              </a:rPr>
              <a:t>IT IS BETTER TO SPACE OUT CHILDHOOD VACCINES USING AN ALTERNATIVE SCHEDULE</a:t>
            </a:r>
          </a:p>
          <a:p>
            <a:pPr lvl="0"/>
            <a:r>
              <a:rPr lang="en-US" sz="1800" dirty="0"/>
              <a:t>From birth, a baby’s immune system is well equipped to respond to vaccines</a:t>
            </a:r>
          </a:p>
          <a:p>
            <a:pPr lvl="0"/>
            <a:r>
              <a:rPr lang="en-US" sz="1800" dirty="0"/>
              <a:t>There is no evidence that spreading out the schedule improves health outcomes</a:t>
            </a:r>
          </a:p>
          <a:p>
            <a:r>
              <a:rPr lang="en-US" sz="1800" dirty="0"/>
              <a:t>Delaying vaccines increases the time children will be susceptible to diseases </a:t>
            </a:r>
          </a:p>
        </p:txBody>
      </p:sp>
      <p:pic>
        <p:nvPicPr>
          <p:cNvPr id="4" name="Picture 3">
            <a:extLst>
              <a:ext uri="{FF2B5EF4-FFF2-40B4-BE49-F238E27FC236}">
                <a16:creationId xmlns:a16="http://schemas.microsoft.com/office/drawing/2014/main" xmlns="" id="{A54A04F1-E609-0346-B3D3-AA0F23DA121C}"/>
              </a:ext>
            </a:extLst>
          </p:cNvPr>
          <p:cNvPicPr>
            <a:picLocks noChangeAspect="1"/>
          </p:cNvPicPr>
          <p:nvPr/>
        </p:nvPicPr>
        <p:blipFill>
          <a:blip r:embed="rId3"/>
          <a:stretch>
            <a:fillRect/>
          </a:stretch>
        </p:blipFill>
        <p:spPr>
          <a:xfrm rot="10800000">
            <a:off x="2258354" y="5788999"/>
            <a:ext cx="1472220" cy="1069001"/>
          </a:xfrm>
          <a:prstGeom prst="rect">
            <a:avLst/>
          </a:prstGeom>
        </p:spPr>
      </p:pic>
      <p:sp>
        <p:nvSpPr>
          <p:cNvPr id="7" name="Oval 6">
            <a:extLst>
              <a:ext uri="{FF2B5EF4-FFF2-40B4-BE49-F238E27FC236}">
                <a16:creationId xmlns:a16="http://schemas.microsoft.com/office/drawing/2014/main" xmlns="" id="{FB56AB04-FC5C-264F-9CE7-2B14A40A5D0C}"/>
              </a:ext>
            </a:extLst>
          </p:cNvPr>
          <p:cNvSpPr/>
          <p:nvPr/>
        </p:nvSpPr>
        <p:spPr>
          <a:xfrm>
            <a:off x="6193569" y="3556193"/>
            <a:ext cx="2747415" cy="2747415"/>
          </a:xfrm>
          <a:prstGeom prst="ellipse">
            <a:avLst/>
          </a:prstGeom>
          <a:solidFill>
            <a:srgbClr val="D6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Rockwell" panose="02060603020205020403" pitchFamily="18" charset="77"/>
              </a:rPr>
              <a:t>FACT: </a:t>
            </a:r>
            <a:r>
              <a:rPr lang="en-US" dirty="0">
                <a:latin typeface="Rockwell" panose="02060603020205020403" pitchFamily="18" charset="77"/>
              </a:rPr>
              <a:t>SPREADING OUT VACCINES LEAVES CHILDREN UNPROTECTED</a:t>
            </a:r>
            <a:endParaRPr lang="en-US" dirty="0">
              <a:solidFill>
                <a:schemeClr val="accent1">
                  <a:lumMod val="20000"/>
                  <a:lumOff val="80000"/>
                </a:schemeClr>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xmlns="" id="{FCA6861C-D117-714A-8BA2-1E699CA587FA}"/>
              </a:ext>
            </a:extLst>
          </p:cNvPr>
          <p:cNvSpPr/>
          <p:nvPr/>
        </p:nvSpPr>
        <p:spPr>
          <a:xfrm flipH="1">
            <a:off x="6193569" y="2852849"/>
            <a:ext cx="1152302" cy="1152302"/>
          </a:xfrm>
          <a:prstGeom prst="ellipse">
            <a:avLst/>
          </a:prstGeom>
          <a:solidFill>
            <a:srgbClr val="3E5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481CB617-8061-5144-ADA4-42447E72117B}"/>
              </a:ext>
            </a:extLst>
          </p:cNvPr>
          <p:cNvPicPr>
            <a:picLocks noChangeAspect="1"/>
          </p:cNvPicPr>
          <p:nvPr/>
        </p:nvPicPr>
        <p:blipFill>
          <a:blip r:embed="rId4"/>
          <a:stretch>
            <a:fillRect/>
          </a:stretch>
        </p:blipFill>
        <p:spPr>
          <a:xfrm>
            <a:off x="6461853" y="3091397"/>
            <a:ext cx="615733" cy="615733"/>
          </a:xfrm>
          <a:prstGeom prst="rect">
            <a:avLst/>
          </a:prstGeom>
        </p:spPr>
      </p:pic>
    </p:spTree>
    <p:extLst>
      <p:ext uri="{BB962C8B-B14F-4D97-AF65-F5344CB8AC3E}">
        <p14:creationId xmlns:p14="http://schemas.microsoft.com/office/powerpoint/2010/main" val="3693836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BFDAFD-9D5D-C14A-8323-D02532D36D98}"/>
              </a:ext>
            </a:extLst>
          </p:cNvPr>
          <p:cNvSpPr>
            <a:spLocks noGrp="1"/>
          </p:cNvSpPr>
          <p:nvPr>
            <p:ph type="title"/>
          </p:nvPr>
        </p:nvSpPr>
        <p:spPr/>
        <p:txBody>
          <a:bodyPr anchor="t" anchorCtr="0"/>
          <a:lstStyle/>
          <a:p>
            <a:r>
              <a:rPr lang="en-US" dirty="0"/>
              <a:t>COMMON MYTHS </a:t>
            </a:r>
          </a:p>
        </p:txBody>
      </p:sp>
      <p:sp>
        <p:nvSpPr>
          <p:cNvPr id="3" name="Content Placeholder 2">
            <a:extLst>
              <a:ext uri="{FF2B5EF4-FFF2-40B4-BE49-F238E27FC236}">
                <a16:creationId xmlns:a16="http://schemas.microsoft.com/office/drawing/2014/main" xmlns="" id="{45CC9EF3-66B8-D941-A0FC-15C2370186A4}"/>
              </a:ext>
            </a:extLst>
          </p:cNvPr>
          <p:cNvSpPr>
            <a:spLocks noGrp="1"/>
          </p:cNvSpPr>
          <p:nvPr>
            <p:ph idx="1"/>
          </p:nvPr>
        </p:nvSpPr>
        <p:spPr>
          <a:xfrm>
            <a:off x="813816" y="2286000"/>
            <a:ext cx="4536621" cy="3820962"/>
          </a:xfrm>
        </p:spPr>
        <p:txBody>
          <a:bodyPr>
            <a:normAutofit/>
          </a:bodyPr>
          <a:lstStyle/>
          <a:p>
            <a:pPr marL="0" indent="0">
              <a:buNone/>
            </a:pPr>
            <a:r>
              <a:rPr lang="en-US" sz="2400" b="1" dirty="0">
                <a:solidFill>
                  <a:schemeClr val="tx1"/>
                </a:solidFill>
                <a:latin typeface="Rockwell" panose="02060603020205020403" pitchFamily="18" charset="77"/>
              </a:rPr>
              <a:t>MYTH: </a:t>
            </a:r>
            <a:r>
              <a:rPr lang="en-US" sz="2400" dirty="0">
                <a:solidFill>
                  <a:schemeClr val="tx1"/>
                </a:solidFill>
                <a:latin typeface="Rockwell" panose="02060603020205020403" pitchFamily="18" charset="77"/>
              </a:rPr>
              <a:t>VACCINES CAUSE THE DISEASES THEY ARE DESIGNED TO PREVENT</a:t>
            </a:r>
            <a:endParaRPr lang="en-US" sz="2000" dirty="0">
              <a:solidFill>
                <a:schemeClr val="tx1"/>
              </a:solidFill>
              <a:latin typeface="Rockwell" panose="02060603020205020403" pitchFamily="18" charset="77"/>
            </a:endParaRPr>
          </a:p>
          <a:p>
            <a:pPr lvl="0"/>
            <a:r>
              <a:rPr lang="en-US" sz="1800" dirty="0"/>
              <a:t>Inactivated vaccines cannot cause disease</a:t>
            </a:r>
          </a:p>
          <a:p>
            <a:pPr lvl="0"/>
            <a:r>
              <a:rPr lang="en-US" sz="1800" dirty="0"/>
              <a:t>It is nearly unheard of for live attenuated vaccines to cause disease</a:t>
            </a:r>
          </a:p>
          <a:p>
            <a:pPr lvl="0"/>
            <a:r>
              <a:rPr lang="en-US" sz="1800" dirty="0"/>
              <a:t>Mild symptoms are rare, but can indicate immune response (not infection)</a:t>
            </a:r>
          </a:p>
        </p:txBody>
      </p:sp>
      <p:sp>
        <p:nvSpPr>
          <p:cNvPr id="12" name="Oval 11">
            <a:extLst>
              <a:ext uri="{FF2B5EF4-FFF2-40B4-BE49-F238E27FC236}">
                <a16:creationId xmlns:a16="http://schemas.microsoft.com/office/drawing/2014/main" xmlns="" id="{40CEF6BF-E986-F147-A71D-66D8F8407AAF}"/>
              </a:ext>
            </a:extLst>
          </p:cNvPr>
          <p:cNvSpPr/>
          <p:nvPr/>
        </p:nvSpPr>
        <p:spPr>
          <a:xfrm>
            <a:off x="5792850" y="2793489"/>
            <a:ext cx="2994663" cy="2994663"/>
          </a:xfrm>
          <a:prstGeom prst="ellipse">
            <a:avLst/>
          </a:prstGeom>
          <a:solidFill>
            <a:srgbClr val="3E5E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Rockwell" panose="02060603020205020403" pitchFamily="18" charset="77"/>
                <a:cs typeface="Arial" panose="020B0604020202020204" pitchFamily="34" charset="0"/>
              </a:rPr>
              <a:t>FACT:</a:t>
            </a:r>
          </a:p>
          <a:p>
            <a:pPr algn="ctr"/>
            <a:r>
              <a:rPr lang="en-US" dirty="0">
                <a:solidFill>
                  <a:schemeClr val="bg1"/>
                </a:solidFill>
                <a:latin typeface="Rockwell" panose="02060603020205020403" pitchFamily="18" charset="77"/>
                <a:cs typeface="Arial" panose="020B0604020202020204" pitchFamily="34" charset="0"/>
              </a:rPr>
              <a:t>VACCINES UNDERGO EXTENSIVE MONITORING AND TESTING BEFORE APPROVAL</a:t>
            </a:r>
          </a:p>
        </p:txBody>
      </p:sp>
      <p:sp>
        <p:nvSpPr>
          <p:cNvPr id="13" name="Oval 12">
            <a:extLst>
              <a:ext uri="{FF2B5EF4-FFF2-40B4-BE49-F238E27FC236}">
                <a16:creationId xmlns:a16="http://schemas.microsoft.com/office/drawing/2014/main" xmlns="" id="{786AD4A9-0D56-0E45-A8A4-D47862E62FA4}"/>
              </a:ext>
            </a:extLst>
          </p:cNvPr>
          <p:cNvSpPr/>
          <p:nvPr/>
        </p:nvSpPr>
        <p:spPr>
          <a:xfrm>
            <a:off x="5459466" y="4754882"/>
            <a:ext cx="1033272" cy="1033272"/>
          </a:xfrm>
          <a:prstGeom prst="ellipse">
            <a:avLst/>
          </a:prstGeom>
          <a:solidFill>
            <a:srgbClr val="D6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xmlns="" id="{F4F93F6F-5BDB-FA4D-B774-64CAC932515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705569" y="5021510"/>
            <a:ext cx="541065" cy="541065"/>
          </a:xfrm>
          <a:prstGeom prst="rect">
            <a:avLst/>
          </a:prstGeom>
        </p:spPr>
      </p:pic>
      <p:pic>
        <p:nvPicPr>
          <p:cNvPr id="7" name="Picture 6">
            <a:extLst>
              <a:ext uri="{FF2B5EF4-FFF2-40B4-BE49-F238E27FC236}">
                <a16:creationId xmlns:a16="http://schemas.microsoft.com/office/drawing/2014/main" xmlns="" id="{B92D8FAA-9889-1C40-8DC8-2B7951F2A27E}"/>
              </a:ext>
            </a:extLst>
          </p:cNvPr>
          <p:cNvPicPr>
            <a:picLocks noChangeAspect="1"/>
          </p:cNvPicPr>
          <p:nvPr/>
        </p:nvPicPr>
        <p:blipFill>
          <a:blip r:embed="rId5"/>
          <a:stretch>
            <a:fillRect/>
          </a:stretch>
        </p:blipFill>
        <p:spPr>
          <a:xfrm rot="10800000">
            <a:off x="2258354" y="5788999"/>
            <a:ext cx="1472220" cy="1069001"/>
          </a:xfrm>
          <a:prstGeom prst="rect">
            <a:avLst/>
          </a:prstGeom>
        </p:spPr>
      </p:pic>
    </p:spTree>
    <p:extLst>
      <p:ext uri="{BB962C8B-B14F-4D97-AF65-F5344CB8AC3E}">
        <p14:creationId xmlns:p14="http://schemas.microsoft.com/office/powerpoint/2010/main" val="4133530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FB310A4-75EF-1442-8EDA-CF7C4FA63A5D}"/>
              </a:ext>
            </a:extLst>
          </p:cNvPr>
          <p:cNvPicPr>
            <a:picLocks noChangeAspect="1"/>
          </p:cNvPicPr>
          <p:nvPr/>
        </p:nvPicPr>
        <p:blipFill>
          <a:blip r:embed="rId3"/>
          <a:stretch>
            <a:fillRect/>
          </a:stretch>
        </p:blipFill>
        <p:spPr>
          <a:xfrm rot="10800000">
            <a:off x="2258354" y="5788999"/>
            <a:ext cx="1472220" cy="1069001"/>
          </a:xfrm>
          <a:prstGeom prst="rect">
            <a:avLst/>
          </a:prstGeom>
        </p:spPr>
      </p:pic>
      <p:sp>
        <p:nvSpPr>
          <p:cNvPr id="2" name="Title 1">
            <a:extLst>
              <a:ext uri="{FF2B5EF4-FFF2-40B4-BE49-F238E27FC236}">
                <a16:creationId xmlns:a16="http://schemas.microsoft.com/office/drawing/2014/main" xmlns="" id="{61BFDAFD-9D5D-C14A-8323-D02532D36D98}"/>
              </a:ext>
            </a:extLst>
          </p:cNvPr>
          <p:cNvSpPr>
            <a:spLocks noGrp="1"/>
          </p:cNvSpPr>
          <p:nvPr>
            <p:ph type="title"/>
          </p:nvPr>
        </p:nvSpPr>
        <p:spPr/>
        <p:txBody>
          <a:bodyPr anchor="t" anchorCtr="0"/>
          <a:lstStyle/>
          <a:p>
            <a:r>
              <a:rPr lang="en-US" dirty="0"/>
              <a:t>COMMON MYTHS </a:t>
            </a:r>
          </a:p>
        </p:txBody>
      </p:sp>
      <p:sp>
        <p:nvSpPr>
          <p:cNvPr id="3" name="Content Placeholder 2">
            <a:extLst>
              <a:ext uri="{FF2B5EF4-FFF2-40B4-BE49-F238E27FC236}">
                <a16:creationId xmlns:a16="http://schemas.microsoft.com/office/drawing/2014/main" xmlns="" id="{45CC9EF3-66B8-D941-A0FC-15C2370186A4}"/>
              </a:ext>
            </a:extLst>
          </p:cNvPr>
          <p:cNvSpPr>
            <a:spLocks noGrp="1"/>
          </p:cNvSpPr>
          <p:nvPr>
            <p:ph idx="1"/>
          </p:nvPr>
        </p:nvSpPr>
        <p:spPr>
          <a:xfrm>
            <a:off x="813816" y="2286000"/>
            <a:ext cx="5354923" cy="3820962"/>
          </a:xfrm>
        </p:spPr>
        <p:txBody>
          <a:bodyPr>
            <a:normAutofit/>
          </a:bodyPr>
          <a:lstStyle/>
          <a:p>
            <a:pPr marL="0" indent="0">
              <a:buNone/>
            </a:pPr>
            <a:r>
              <a:rPr lang="en-US" sz="2400" b="1" dirty="0">
                <a:solidFill>
                  <a:schemeClr val="tx1"/>
                </a:solidFill>
                <a:latin typeface="Rockwell" panose="02060603020205020403" pitchFamily="18" charset="77"/>
              </a:rPr>
              <a:t>MYTH: </a:t>
            </a:r>
            <a:r>
              <a:rPr lang="en-US" sz="2400" dirty="0">
                <a:solidFill>
                  <a:schemeClr val="tx1"/>
                </a:solidFill>
                <a:latin typeface="Rockwell" panose="02060603020205020403" pitchFamily="18" charset="77"/>
              </a:rPr>
              <a:t>MY CHILD IS AT GREATER RISK OF HARM FROM A VACCINE THAN FROM THE DISEASE ITSELF</a:t>
            </a:r>
            <a:endParaRPr lang="en-US" dirty="0"/>
          </a:p>
          <a:p>
            <a:pPr lvl="0"/>
            <a:r>
              <a:rPr lang="en-US" sz="1800" dirty="0"/>
              <a:t>The risks of natural infection are greater than the risks of immunization for every recommended vaccine</a:t>
            </a:r>
          </a:p>
          <a:p>
            <a:pPr lvl="0"/>
            <a:r>
              <a:rPr lang="en-US" sz="1800" dirty="0"/>
              <a:t>Severe side effects from immunization are incredibly rare</a:t>
            </a:r>
          </a:p>
          <a:p>
            <a:pPr lvl="0"/>
            <a:r>
              <a:rPr lang="en-US" sz="1800" dirty="0"/>
              <a:t>Immunization is the best protection against deadly diseases</a:t>
            </a:r>
          </a:p>
          <a:p>
            <a:r>
              <a:rPr lang="en-US" sz="1800" dirty="0"/>
              <a:t>Immunization prevents individual illness and large-scale outbreaks</a:t>
            </a:r>
          </a:p>
        </p:txBody>
      </p:sp>
      <p:sp>
        <p:nvSpPr>
          <p:cNvPr id="5" name="Oval 4">
            <a:extLst>
              <a:ext uri="{FF2B5EF4-FFF2-40B4-BE49-F238E27FC236}">
                <a16:creationId xmlns:a16="http://schemas.microsoft.com/office/drawing/2014/main" xmlns="" id="{5BE35755-A642-5B4E-A574-335F76F79EDF}"/>
              </a:ext>
            </a:extLst>
          </p:cNvPr>
          <p:cNvSpPr/>
          <p:nvPr/>
        </p:nvSpPr>
        <p:spPr>
          <a:xfrm>
            <a:off x="6168740" y="3487818"/>
            <a:ext cx="2802025" cy="2802025"/>
          </a:xfrm>
          <a:prstGeom prst="ellipse">
            <a:avLst/>
          </a:prstGeom>
          <a:solidFill>
            <a:srgbClr val="3E5E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Rockwell" panose="02060603020205020403" pitchFamily="18" charset="77"/>
                <a:cs typeface="Arial" panose="020B0604020202020204" pitchFamily="34" charset="0"/>
              </a:rPr>
              <a:t>FACT:</a:t>
            </a:r>
          </a:p>
          <a:p>
            <a:pPr algn="ctr"/>
            <a:r>
              <a:rPr lang="en-US" dirty="0">
                <a:solidFill>
                  <a:schemeClr val="bg1"/>
                </a:solidFill>
                <a:latin typeface="Rockwell" panose="02060603020205020403" pitchFamily="18" charset="77"/>
                <a:cs typeface="Arial" panose="020B0604020202020204" pitchFamily="34" charset="0"/>
              </a:rPr>
              <a:t>THE BENEFIT OF IMMUNIZATION FAR OUTWEIGHS THE RISK</a:t>
            </a:r>
          </a:p>
        </p:txBody>
      </p:sp>
      <p:sp>
        <p:nvSpPr>
          <p:cNvPr id="6" name="Oval 5">
            <a:extLst>
              <a:ext uri="{FF2B5EF4-FFF2-40B4-BE49-F238E27FC236}">
                <a16:creationId xmlns:a16="http://schemas.microsoft.com/office/drawing/2014/main" xmlns="" id="{566E9913-6F61-0645-89DD-4C18589D0182}"/>
              </a:ext>
            </a:extLst>
          </p:cNvPr>
          <p:cNvSpPr/>
          <p:nvPr/>
        </p:nvSpPr>
        <p:spPr>
          <a:xfrm>
            <a:off x="7813547" y="2971182"/>
            <a:ext cx="1033272" cy="1033272"/>
          </a:xfrm>
          <a:prstGeom prst="ellipse">
            <a:avLst/>
          </a:prstGeom>
          <a:solidFill>
            <a:srgbClr val="D6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379D3861-B8DE-C647-9B09-13FC8171B7F9}"/>
              </a:ext>
            </a:extLst>
          </p:cNvPr>
          <p:cNvPicPr>
            <a:picLocks noChangeAspect="1"/>
          </p:cNvPicPr>
          <p:nvPr/>
        </p:nvPicPr>
        <p:blipFill>
          <a:blip r:embed="rId4"/>
          <a:stretch>
            <a:fillRect/>
          </a:stretch>
        </p:blipFill>
        <p:spPr>
          <a:xfrm>
            <a:off x="8024670" y="3228042"/>
            <a:ext cx="620568" cy="496455"/>
          </a:xfrm>
          <a:prstGeom prst="rect">
            <a:avLst/>
          </a:prstGeom>
        </p:spPr>
      </p:pic>
    </p:spTree>
    <p:extLst>
      <p:ext uri="{BB962C8B-B14F-4D97-AF65-F5344CB8AC3E}">
        <p14:creationId xmlns:p14="http://schemas.microsoft.com/office/powerpoint/2010/main" val="3905803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1CD624-8EB6-7546-BB6A-AB887D0E39FE}"/>
              </a:ext>
            </a:extLst>
          </p:cNvPr>
          <p:cNvSpPr>
            <a:spLocks noGrp="1"/>
          </p:cNvSpPr>
          <p:nvPr>
            <p:ph type="title"/>
          </p:nvPr>
        </p:nvSpPr>
        <p:spPr>
          <a:xfrm>
            <a:off x="812799" y="1069848"/>
            <a:ext cx="7284065" cy="1033271"/>
          </a:xfrm>
        </p:spPr>
        <p:txBody>
          <a:bodyPr anchor="t" anchorCtr="0">
            <a:normAutofit fontScale="90000"/>
          </a:bodyPr>
          <a:lstStyle/>
          <a:p>
            <a:r>
              <a:rPr lang="en-US" dirty="0"/>
              <a:t>COMMUNICATING WITH PATIENTS TO BOLSTER VACCINE CONFIDENCE</a:t>
            </a:r>
          </a:p>
        </p:txBody>
      </p:sp>
      <p:sp>
        <p:nvSpPr>
          <p:cNvPr id="3" name="Content Placeholder 2">
            <a:extLst>
              <a:ext uri="{FF2B5EF4-FFF2-40B4-BE49-F238E27FC236}">
                <a16:creationId xmlns:a16="http://schemas.microsoft.com/office/drawing/2014/main" xmlns="" id="{9ACF2317-E7D7-2548-B43C-13A4622D2715}"/>
              </a:ext>
            </a:extLst>
          </p:cNvPr>
          <p:cNvSpPr>
            <a:spLocks noGrp="1"/>
          </p:cNvSpPr>
          <p:nvPr>
            <p:ph idx="1"/>
          </p:nvPr>
        </p:nvSpPr>
        <p:spPr>
          <a:xfrm>
            <a:off x="4049485" y="2305067"/>
            <a:ext cx="4873133" cy="4297864"/>
          </a:xfrm>
        </p:spPr>
        <p:txBody>
          <a:bodyPr>
            <a:noAutofit/>
          </a:bodyPr>
          <a:lstStyle/>
          <a:p>
            <a:pPr lvl="0">
              <a:lnSpc>
                <a:spcPct val="100000"/>
              </a:lnSpc>
            </a:pPr>
            <a:r>
              <a:rPr lang="en-US" sz="1800" dirty="0"/>
              <a:t>Presume acceptance</a:t>
            </a:r>
          </a:p>
          <a:p>
            <a:pPr lvl="0">
              <a:lnSpc>
                <a:spcPct val="100000"/>
              </a:lnSpc>
            </a:pPr>
            <a:r>
              <a:rPr lang="en-US" sz="1800" dirty="0"/>
              <a:t>Listen</a:t>
            </a:r>
          </a:p>
          <a:p>
            <a:pPr lvl="0">
              <a:lnSpc>
                <a:spcPct val="100000"/>
              </a:lnSpc>
            </a:pPr>
            <a:r>
              <a:rPr lang="en-US" sz="1800" dirty="0"/>
              <a:t>Validate concerns</a:t>
            </a:r>
          </a:p>
          <a:p>
            <a:pPr lvl="0">
              <a:lnSpc>
                <a:spcPct val="100000"/>
              </a:lnSpc>
            </a:pPr>
            <a:r>
              <a:rPr lang="en-US" sz="1800" dirty="0"/>
              <a:t>Respond to concerns with positive messages about vaccines, information debunking myths</a:t>
            </a:r>
          </a:p>
          <a:p>
            <a:pPr lvl="0">
              <a:lnSpc>
                <a:spcPct val="100000"/>
              </a:lnSpc>
            </a:pPr>
            <a:r>
              <a:rPr lang="en-US" sz="1800" dirty="0"/>
              <a:t>Communicate risks of delaying immunization</a:t>
            </a:r>
          </a:p>
          <a:p>
            <a:pPr lvl="0">
              <a:lnSpc>
                <a:spcPct val="100000"/>
              </a:lnSpc>
            </a:pPr>
            <a:r>
              <a:rPr lang="en-US" sz="1800" dirty="0"/>
              <a:t>Share experiences about immunization</a:t>
            </a:r>
          </a:p>
          <a:p>
            <a:pPr lvl="0">
              <a:lnSpc>
                <a:spcPct val="100000"/>
              </a:lnSpc>
            </a:pPr>
            <a:r>
              <a:rPr lang="en-US" sz="1800" dirty="0"/>
              <a:t>Have follow-up conversations</a:t>
            </a:r>
          </a:p>
          <a:p>
            <a:pPr>
              <a:lnSpc>
                <a:spcPct val="100000"/>
              </a:lnSpc>
            </a:pPr>
            <a:r>
              <a:rPr lang="en-US" sz="1800" dirty="0"/>
              <a:t>Provide additional resources about vaccines</a:t>
            </a:r>
          </a:p>
        </p:txBody>
      </p:sp>
      <p:pic>
        <p:nvPicPr>
          <p:cNvPr id="5" name="Picture 4">
            <a:extLst>
              <a:ext uri="{FF2B5EF4-FFF2-40B4-BE49-F238E27FC236}">
                <a16:creationId xmlns:a16="http://schemas.microsoft.com/office/drawing/2014/main" xmlns="" id="{17DE4751-4243-294E-8458-5C3740CDE4D0}"/>
              </a:ext>
            </a:extLst>
          </p:cNvPr>
          <p:cNvPicPr>
            <a:picLocks noChangeAspect="1"/>
          </p:cNvPicPr>
          <p:nvPr/>
        </p:nvPicPr>
        <p:blipFill>
          <a:blip r:embed="rId3"/>
          <a:stretch>
            <a:fillRect/>
          </a:stretch>
        </p:blipFill>
        <p:spPr>
          <a:xfrm>
            <a:off x="1701074" y="2350465"/>
            <a:ext cx="2113018" cy="2113018"/>
          </a:xfrm>
          <a:prstGeom prst="rect">
            <a:avLst/>
          </a:prstGeom>
        </p:spPr>
      </p:pic>
      <p:sp>
        <p:nvSpPr>
          <p:cNvPr id="6" name="Oval 5">
            <a:extLst>
              <a:ext uri="{FF2B5EF4-FFF2-40B4-BE49-F238E27FC236}">
                <a16:creationId xmlns:a16="http://schemas.microsoft.com/office/drawing/2014/main" xmlns="" id="{3C817501-EFCE-5D42-A574-42A211106D82}"/>
              </a:ext>
            </a:extLst>
          </p:cNvPr>
          <p:cNvSpPr/>
          <p:nvPr/>
        </p:nvSpPr>
        <p:spPr>
          <a:xfrm flipH="1">
            <a:off x="522511" y="3480234"/>
            <a:ext cx="2867924" cy="2963429"/>
          </a:xfrm>
          <a:prstGeom prst="ellipse">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16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1D6B6-A42F-CD4C-B3AA-696BFE74EE00}"/>
              </a:ext>
            </a:extLst>
          </p:cNvPr>
          <p:cNvSpPr>
            <a:spLocks noGrp="1"/>
          </p:cNvSpPr>
          <p:nvPr>
            <p:ph type="title"/>
          </p:nvPr>
        </p:nvSpPr>
        <p:spPr>
          <a:xfrm>
            <a:off x="812800" y="1069848"/>
            <a:ext cx="7156450" cy="1033271"/>
          </a:xfrm>
        </p:spPr>
        <p:txBody>
          <a:bodyPr/>
          <a:lstStyle/>
          <a:p>
            <a:r>
              <a:rPr lang="en-US" dirty="0"/>
              <a:t>IMMUNIZATION SAVES LIVES AND KEEPS PEOPLE HEALTHY</a:t>
            </a:r>
          </a:p>
        </p:txBody>
      </p:sp>
      <p:sp>
        <p:nvSpPr>
          <p:cNvPr id="3" name="Content Placeholder 2">
            <a:extLst>
              <a:ext uri="{FF2B5EF4-FFF2-40B4-BE49-F238E27FC236}">
                <a16:creationId xmlns:a16="http://schemas.microsoft.com/office/drawing/2014/main" xmlns="" id="{12127F6D-611C-F34C-BC90-64E0FD994A34}"/>
              </a:ext>
            </a:extLst>
          </p:cNvPr>
          <p:cNvSpPr>
            <a:spLocks noGrp="1"/>
          </p:cNvSpPr>
          <p:nvPr>
            <p:ph idx="1"/>
          </p:nvPr>
        </p:nvSpPr>
        <p:spPr>
          <a:xfrm>
            <a:off x="819150" y="2356001"/>
            <a:ext cx="4260850" cy="2061887"/>
          </a:xfrm>
        </p:spPr>
        <p:txBody>
          <a:bodyPr>
            <a:normAutofit fontScale="92500" lnSpcReduction="20000"/>
          </a:bodyPr>
          <a:lstStyle/>
          <a:p>
            <a:pPr>
              <a:lnSpc>
                <a:spcPct val="120000"/>
              </a:lnSpc>
            </a:pPr>
            <a:r>
              <a:rPr lang="en-US" sz="2000" dirty="0"/>
              <a:t>Immunization saves up to 3 million lives annually </a:t>
            </a:r>
          </a:p>
          <a:p>
            <a:pPr>
              <a:lnSpc>
                <a:spcPct val="120000"/>
              </a:lnSpc>
            </a:pPr>
            <a:r>
              <a:rPr lang="en-US" sz="2000" dirty="0"/>
              <a:t>Vaccines are available to protect against the following 26 infectious diseases, with many more in development</a:t>
            </a:r>
          </a:p>
          <a:p>
            <a:pPr marL="0" indent="0">
              <a:lnSpc>
                <a:spcPct val="120000"/>
              </a:lnSpc>
              <a:buNone/>
            </a:pPr>
            <a:endParaRPr lang="en-US" sz="2000" dirty="0"/>
          </a:p>
          <a:p>
            <a:pPr marL="0" indent="0">
              <a:lnSpc>
                <a:spcPct val="120000"/>
              </a:lnSpc>
              <a:buNone/>
            </a:pPr>
            <a:endParaRPr lang="en-US" sz="2000" dirty="0"/>
          </a:p>
        </p:txBody>
      </p:sp>
      <p:sp>
        <p:nvSpPr>
          <p:cNvPr id="4" name="Oval 3">
            <a:extLst>
              <a:ext uri="{FF2B5EF4-FFF2-40B4-BE49-F238E27FC236}">
                <a16:creationId xmlns:a16="http://schemas.microsoft.com/office/drawing/2014/main" xmlns="" id="{E838D8DA-88BF-E745-8969-F1BC57759A29}"/>
              </a:ext>
            </a:extLst>
          </p:cNvPr>
          <p:cNvSpPr/>
          <p:nvPr/>
        </p:nvSpPr>
        <p:spPr>
          <a:xfrm>
            <a:off x="6278784" y="2112961"/>
            <a:ext cx="2333590" cy="241130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6B48762F-BC1B-F349-9F5E-D7150B2A9560}"/>
              </a:ext>
            </a:extLst>
          </p:cNvPr>
          <p:cNvSpPr/>
          <p:nvPr/>
        </p:nvSpPr>
        <p:spPr>
          <a:xfrm>
            <a:off x="5910199" y="3037969"/>
            <a:ext cx="884237" cy="8842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0" name="Graphic 9">
            <a:extLst>
              <a:ext uri="{FF2B5EF4-FFF2-40B4-BE49-F238E27FC236}">
                <a16:creationId xmlns:a16="http://schemas.microsoft.com/office/drawing/2014/main" xmlns="" id="{26B32C75-2933-9A43-BF58-A79E1307FF4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118240" y="3232517"/>
            <a:ext cx="463471" cy="463471"/>
          </a:xfrm>
          <a:prstGeom prst="rect">
            <a:avLst/>
          </a:prstGeom>
        </p:spPr>
      </p:pic>
      <p:sp>
        <p:nvSpPr>
          <p:cNvPr id="5" name="TextBox 4">
            <a:extLst>
              <a:ext uri="{FF2B5EF4-FFF2-40B4-BE49-F238E27FC236}">
                <a16:creationId xmlns:a16="http://schemas.microsoft.com/office/drawing/2014/main" xmlns="" id="{FDBA98CF-CB01-274F-9F36-0FFAE5011860}"/>
              </a:ext>
            </a:extLst>
          </p:cNvPr>
          <p:cNvSpPr txBox="1"/>
          <p:nvPr/>
        </p:nvSpPr>
        <p:spPr>
          <a:xfrm>
            <a:off x="1043918" y="4476601"/>
            <a:ext cx="5693765" cy="1938992"/>
          </a:xfrm>
          <a:prstGeom prst="rect">
            <a:avLst/>
          </a:prstGeom>
          <a:noFill/>
        </p:spPr>
        <p:txBody>
          <a:bodyPr wrap="square" rtlCol="0">
            <a:spAutoFit/>
          </a:bodyPr>
          <a:lstStyle/>
          <a:p>
            <a:r>
              <a:rPr lang="en-US" sz="1500" i="1" dirty="0">
                <a:solidFill>
                  <a:srgbClr val="6B6B6B"/>
                </a:solidFill>
                <a:latin typeface="Arial" panose="020B0604020202020204" pitchFamily="34" charset="0"/>
                <a:cs typeface="Arial" panose="020B0604020202020204" pitchFamily="34" charset="0"/>
              </a:rPr>
              <a:t>Cholera • Dengue • Diphtheria • Hepatitis A • Hepatitis B • Hepatitis E • </a:t>
            </a:r>
            <a:r>
              <a:rPr lang="en-US" sz="1500" i="1" dirty="0" err="1">
                <a:solidFill>
                  <a:srgbClr val="6B6B6B"/>
                </a:solidFill>
                <a:latin typeface="Arial" panose="020B0604020202020204" pitchFamily="34" charset="0"/>
                <a:cs typeface="Arial" panose="020B0604020202020204" pitchFamily="34" charset="0"/>
              </a:rPr>
              <a:t>Haemophilus</a:t>
            </a:r>
            <a:r>
              <a:rPr lang="en-US" sz="1500" i="1" dirty="0">
                <a:solidFill>
                  <a:srgbClr val="6B6B6B"/>
                </a:solidFill>
                <a:latin typeface="Arial" panose="020B0604020202020204" pitchFamily="34" charset="0"/>
                <a:cs typeface="Arial" panose="020B0604020202020204" pitchFamily="34" charset="0"/>
              </a:rPr>
              <a:t> influenzae type b (Hib) • Human papillomavirus • Influenza • Japanese encephalitis • Malaria • Measles • Meningococcal meningitis • Mumps • Pertussis (whooping cough) • Pneumococcal disease • Poliomyelitis • Rabies • Rotavirus • Rubella • Tetanus • Tick-borne encephalitis •</a:t>
            </a:r>
            <a:br>
              <a:rPr lang="en-US" sz="1500" i="1" dirty="0">
                <a:solidFill>
                  <a:srgbClr val="6B6B6B"/>
                </a:solidFill>
                <a:latin typeface="Arial" panose="020B0604020202020204" pitchFamily="34" charset="0"/>
                <a:cs typeface="Arial" panose="020B0604020202020204" pitchFamily="34" charset="0"/>
              </a:rPr>
            </a:br>
            <a:r>
              <a:rPr lang="en-US" sz="1500" i="1" dirty="0">
                <a:solidFill>
                  <a:srgbClr val="6B6B6B"/>
                </a:solidFill>
                <a:latin typeface="Arial" panose="020B0604020202020204" pitchFamily="34" charset="0"/>
                <a:cs typeface="Arial" panose="020B0604020202020204" pitchFamily="34" charset="0"/>
              </a:rPr>
              <a:t>Tuberculosis • Typhoid • Varicella (chickenpox) • Yellow Fever</a:t>
            </a:r>
          </a:p>
          <a:p>
            <a:endParaRPr lang="en-US" sz="1500" i="1" dirty="0">
              <a:solidFill>
                <a:srgbClr val="6B6B6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133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282666-2094-0843-B1F2-EC4296C3B371}"/>
              </a:ext>
            </a:extLst>
          </p:cNvPr>
          <p:cNvSpPr>
            <a:spLocks noGrp="1"/>
          </p:cNvSpPr>
          <p:nvPr>
            <p:ph type="title"/>
          </p:nvPr>
        </p:nvSpPr>
        <p:spPr/>
        <p:txBody>
          <a:bodyPr anchor="t" anchorCtr="0"/>
          <a:lstStyle/>
          <a:p>
            <a:r>
              <a:rPr lang="en-US" dirty="0"/>
              <a:t>ADDITIONAL RESOURCES</a:t>
            </a:r>
          </a:p>
        </p:txBody>
      </p:sp>
      <p:sp>
        <p:nvSpPr>
          <p:cNvPr id="3" name="Content Placeholder 2">
            <a:extLst>
              <a:ext uri="{FF2B5EF4-FFF2-40B4-BE49-F238E27FC236}">
                <a16:creationId xmlns:a16="http://schemas.microsoft.com/office/drawing/2014/main" xmlns="" id="{2F6CBF48-A235-5149-9E80-A060C860E75F}"/>
              </a:ext>
            </a:extLst>
          </p:cNvPr>
          <p:cNvSpPr>
            <a:spLocks noGrp="1"/>
          </p:cNvSpPr>
          <p:nvPr>
            <p:ph idx="1"/>
          </p:nvPr>
        </p:nvSpPr>
        <p:spPr>
          <a:xfrm>
            <a:off x="819150" y="1955433"/>
            <a:ext cx="7150100" cy="3820962"/>
          </a:xfrm>
        </p:spPr>
        <p:txBody>
          <a:bodyPr>
            <a:noAutofit/>
          </a:bodyPr>
          <a:lstStyle/>
          <a:p>
            <a:pPr marL="0" indent="0">
              <a:buNone/>
            </a:pPr>
            <a:r>
              <a:rPr lang="en-US" sz="1800" dirty="0">
                <a:solidFill>
                  <a:schemeClr val="tx1"/>
                </a:solidFill>
                <a:latin typeface="Rockwell" panose="02060603020205020403" pitchFamily="18" charset="77"/>
              </a:rPr>
              <a:t>U.S. National Institutes of Health, National Institute of Allergy and Infectious Disease </a:t>
            </a:r>
            <a:r>
              <a:rPr lang="en-US" sz="1800" dirty="0"/>
              <a:t>(https://</a:t>
            </a:r>
            <a:r>
              <a:rPr lang="en-US" sz="1800" dirty="0" err="1"/>
              <a:t>www.niaid.nih.gov</a:t>
            </a:r>
            <a:r>
              <a:rPr lang="en-US" sz="1800" dirty="0"/>
              <a:t>/)</a:t>
            </a:r>
          </a:p>
          <a:p>
            <a:pPr lvl="0"/>
            <a:r>
              <a:rPr lang="en-US" sz="1800" dirty="0"/>
              <a:t>How do vaccines work? </a:t>
            </a:r>
            <a:r>
              <a:rPr lang="en-US" sz="1800" u="sng" dirty="0">
                <a:hlinkClick r:id="rId3"/>
              </a:rPr>
              <a:t>https://www.niaid.nih.gov/research/how-vaccines-work</a:t>
            </a:r>
            <a:endParaRPr lang="en-US" sz="1800" dirty="0"/>
          </a:p>
          <a:p>
            <a:pPr marL="0" indent="0">
              <a:buNone/>
            </a:pPr>
            <a:r>
              <a:rPr lang="en-US" sz="1800" dirty="0">
                <a:solidFill>
                  <a:schemeClr val="tx1"/>
                </a:solidFill>
                <a:latin typeface="Rockwell" panose="02060603020205020403" pitchFamily="18" charset="77"/>
              </a:rPr>
              <a:t>European Centre for Disease Prevention and Control </a:t>
            </a:r>
            <a:r>
              <a:rPr lang="en-US" sz="1800" dirty="0"/>
              <a:t>(</a:t>
            </a:r>
            <a:r>
              <a:rPr lang="en-US" sz="1800" dirty="0" err="1"/>
              <a:t>www.ecdc.europa.eu</a:t>
            </a:r>
            <a:r>
              <a:rPr lang="en-US" sz="1800" dirty="0"/>
              <a:t>)</a:t>
            </a:r>
          </a:p>
          <a:p>
            <a:pPr lvl="0"/>
            <a:r>
              <a:rPr lang="en-US" sz="1800" dirty="0"/>
              <a:t>Let’s talk about hesitancy: Enhancing confidence in vaccination and uptake </a:t>
            </a:r>
            <a:r>
              <a:rPr lang="en-US" sz="1800" u="sng" dirty="0">
                <a:hlinkClick r:id="rId4"/>
              </a:rPr>
              <a:t>https://ecdc.europa.eu/sites/portal/files/media/en/publications/Publications/lets-talk-about-hesitancy-vaccination-guide.pdf</a:t>
            </a:r>
            <a:endParaRPr lang="en-US" sz="1800" dirty="0"/>
          </a:p>
          <a:p>
            <a:pPr lvl="0"/>
            <a:r>
              <a:rPr lang="en-US" sz="1800" dirty="0"/>
              <a:t>Let’s talk about prevention: enhancing childhood vaccination uptake </a:t>
            </a:r>
            <a:r>
              <a:rPr lang="en-US" sz="1800" u="sng" dirty="0">
                <a:hlinkClick r:id="rId5"/>
              </a:rPr>
              <a:t>https://ecdc.europa.eu/en/publications-data/lets-talk-about-protection-enhancing-childhood-vaccination-uptake</a:t>
            </a:r>
            <a:endParaRPr lang="en-US" sz="1800" dirty="0"/>
          </a:p>
        </p:txBody>
      </p:sp>
    </p:spTree>
    <p:extLst>
      <p:ext uri="{BB962C8B-B14F-4D97-AF65-F5344CB8AC3E}">
        <p14:creationId xmlns:p14="http://schemas.microsoft.com/office/powerpoint/2010/main" val="3753871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F6CBF48-A235-5149-9E80-A060C860E75F}"/>
              </a:ext>
            </a:extLst>
          </p:cNvPr>
          <p:cNvSpPr>
            <a:spLocks noGrp="1"/>
          </p:cNvSpPr>
          <p:nvPr>
            <p:ph idx="1"/>
          </p:nvPr>
        </p:nvSpPr>
        <p:spPr>
          <a:xfrm>
            <a:off x="825500" y="1955433"/>
            <a:ext cx="8318500" cy="3820962"/>
          </a:xfrm>
        </p:spPr>
        <p:txBody>
          <a:bodyPr>
            <a:noAutofit/>
          </a:bodyPr>
          <a:lstStyle/>
          <a:p>
            <a:pPr marL="0" indent="0">
              <a:buNone/>
            </a:pPr>
            <a:r>
              <a:rPr lang="en-US" sz="1800" dirty="0">
                <a:solidFill>
                  <a:schemeClr val="tx1"/>
                </a:solidFill>
                <a:latin typeface="Rockwell" panose="02060603020205020403" pitchFamily="18" charset="77"/>
              </a:rPr>
              <a:t>World Health Organization </a:t>
            </a:r>
            <a:r>
              <a:rPr lang="en-US" sz="1800" dirty="0"/>
              <a:t>(https://</a:t>
            </a:r>
            <a:r>
              <a:rPr lang="en-US" sz="1800" dirty="0" err="1"/>
              <a:t>www.who.int</a:t>
            </a:r>
            <a:r>
              <a:rPr lang="en-US" sz="1800" dirty="0"/>
              <a:t>/)</a:t>
            </a:r>
          </a:p>
          <a:p>
            <a:pPr lvl="0"/>
            <a:r>
              <a:rPr lang="en-US" sz="1800" dirty="0"/>
              <a:t>E-learning course on Vaccine Safety Basics </a:t>
            </a:r>
            <a:r>
              <a:rPr lang="en-US" sz="1800" u="sng" dirty="0">
                <a:hlinkClick r:id="rId3"/>
              </a:rPr>
              <a:t>http://vaccine-safety-training.org/</a:t>
            </a:r>
            <a:endParaRPr lang="en-US" sz="1800" dirty="0"/>
          </a:p>
          <a:p>
            <a:pPr lvl="0"/>
            <a:r>
              <a:rPr lang="en-US" sz="1800" dirty="0"/>
              <a:t>Contraindications to common diseases </a:t>
            </a:r>
            <a:r>
              <a:rPr lang="en-US" sz="1800" u="sng" dirty="0">
                <a:hlinkClick r:id="rId4"/>
              </a:rPr>
              <a:t>https://www.who.int/immunization/policy/contraindications.pdf</a:t>
            </a:r>
            <a:endParaRPr lang="en-US" sz="1800" dirty="0"/>
          </a:p>
          <a:p>
            <a:pPr lvl="0"/>
            <a:r>
              <a:rPr lang="en-US" sz="1800" dirty="0"/>
              <a:t>Recommendations for routine immunization </a:t>
            </a:r>
            <a:r>
              <a:rPr lang="en-US" sz="1800" u="sng" dirty="0">
                <a:hlinkClick r:id="rId5"/>
              </a:rPr>
              <a:t>https://www.who.int/immunization/policy/immunization_tables/en/</a:t>
            </a:r>
            <a:r>
              <a:rPr lang="en-US" sz="1800" dirty="0"/>
              <a:t>  </a:t>
            </a:r>
          </a:p>
          <a:p>
            <a:pPr marL="0" indent="0">
              <a:buNone/>
            </a:pPr>
            <a:r>
              <a:rPr lang="en-US" sz="1800" dirty="0">
                <a:solidFill>
                  <a:schemeClr val="tx1"/>
                </a:solidFill>
                <a:latin typeface="Rockwell" panose="02060603020205020403" pitchFamily="18" charset="77"/>
              </a:rPr>
              <a:t>United Nations International Children’s Emergency Fund </a:t>
            </a:r>
            <a:r>
              <a:rPr lang="en-US" sz="1800" dirty="0"/>
              <a:t>(https://</a:t>
            </a:r>
            <a:r>
              <a:rPr lang="en-US" sz="1800" dirty="0" err="1"/>
              <a:t>www.unicef.org</a:t>
            </a:r>
            <a:r>
              <a:rPr lang="en-US" sz="1800" dirty="0"/>
              <a:t>/)</a:t>
            </a:r>
          </a:p>
          <a:p>
            <a:pPr lvl="0"/>
            <a:r>
              <a:rPr lang="en-US" sz="1800" dirty="0"/>
              <a:t>Promoting and strengthening a life-saving investment (UNICEF) </a:t>
            </a:r>
            <a:r>
              <a:rPr lang="en-US" sz="1800" u="sng" dirty="0">
                <a:hlinkClick r:id="rId6"/>
              </a:rPr>
              <a:t>https://www.unicef.org/eca/sites/unicef.org.eca/files/2018-07/In%20focus%20-%20Immunization.pdf</a:t>
            </a:r>
            <a:endParaRPr lang="en-US" sz="1800" dirty="0"/>
          </a:p>
          <a:p>
            <a:pPr marL="0" indent="0">
              <a:buNone/>
            </a:pPr>
            <a:r>
              <a:rPr lang="en-US" sz="1800" dirty="0">
                <a:solidFill>
                  <a:schemeClr val="tx1"/>
                </a:solidFill>
                <a:latin typeface="Rockwell" panose="02060603020205020403" pitchFamily="18" charset="77"/>
              </a:rPr>
              <a:t>U.S. Centers for Disease Control and Prevention </a:t>
            </a:r>
            <a:r>
              <a:rPr lang="en-US" sz="1800" dirty="0"/>
              <a:t>(</a:t>
            </a:r>
            <a:r>
              <a:rPr lang="en-US" sz="1800" dirty="0" err="1"/>
              <a:t>www.cdc.gov</a:t>
            </a:r>
            <a:r>
              <a:rPr lang="en-US" sz="1800" dirty="0"/>
              <a:t>)</a:t>
            </a:r>
          </a:p>
          <a:p>
            <a:r>
              <a:rPr lang="en-US" sz="1800" dirty="0"/>
              <a:t>Vaccines Do Not Cause Autism </a:t>
            </a:r>
            <a:r>
              <a:rPr lang="en-US" sz="1800" u="sng" dirty="0">
                <a:hlinkClick r:id="rId7"/>
              </a:rPr>
              <a:t>https://www.cdc.gov/vaccinesafety/concerns/autism.htm</a:t>
            </a:r>
            <a:endParaRPr lang="en-US" sz="1800" dirty="0"/>
          </a:p>
        </p:txBody>
      </p:sp>
      <p:sp>
        <p:nvSpPr>
          <p:cNvPr id="2" name="Title 1">
            <a:extLst>
              <a:ext uri="{FF2B5EF4-FFF2-40B4-BE49-F238E27FC236}">
                <a16:creationId xmlns:a16="http://schemas.microsoft.com/office/drawing/2014/main" xmlns="" id="{95282666-2094-0843-B1F2-EC4296C3B371}"/>
              </a:ext>
            </a:extLst>
          </p:cNvPr>
          <p:cNvSpPr>
            <a:spLocks noGrp="1"/>
          </p:cNvSpPr>
          <p:nvPr>
            <p:ph type="title"/>
          </p:nvPr>
        </p:nvSpPr>
        <p:spPr/>
        <p:txBody>
          <a:bodyPr anchor="t" anchorCtr="0"/>
          <a:lstStyle/>
          <a:p>
            <a:r>
              <a:rPr lang="en-US" dirty="0"/>
              <a:t>ADDITIONAL RESOURCES</a:t>
            </a:r>
          </a:p>
        </p:txBody>
      </p:sp>
    </p:spTree>
    <p:extLst>
      <p:ext uri="{BB962C8B-B14F-4D97-AF65-F5344CB8AC3E}">
        <p14:creationId xmlns:p14="http://schemas.microsoft.com/office/powerpoint/2010/main" val="2292978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B0046-3358-E84A-AD70-20C216B58182}"/>
              </a:ext>
            </a:extLst>
          </p:cNvPr>
          <p:cNvSpPr>
            <a:spLocks noGrp="1"/>
          </p:cNvSpPr>
          <p:nvPr>
            <p:ph type="title"/>
          </p:nvPr>
        </p:nvSpPr>
        <p:spPr>
          <a:xfrm>
            <a:off x="812799" y="1069848"/>
            <a:ext cx="7427433" cy="1709984"/>
          </a:xfrm>
        </p:spPr>
        <p:txBody>
          <a:bodyPr anchor="t" anchorCtr="0">
            <a:noAutofit/>
          </a:bodyPr>
          <a:lstStyle/>
          <a:p>
            <a:r>
              <a:rPr lang="en-US" sz="3000" dirty="0">
                <a:latin typeface="Rockwell" panose="02060603020205020403" pitchFamily="18" charset="77"/>
              </a:rPr>
              <a:t>VACCINES CAN ERADICATE DISEASES, BUT DECLINING COVERAGE PUTS PROGRESS AT RISK</a:t>
            </a:r>
          </a:p>
        </p:txBody>
      </p:sp>
      <p:graphicFrame>
        <p:nvGraphicFramePr>
          <p:cNvPr id="4" name="Table 3">
            <a:extLst>
              <a:ext uri="{FF2B5EF4-FFF2-40B4-BE49-F238E27FC236}">
                <a16:creationId xmlns:a16="http://schemas.microsoft.com/office/drawing/2014/main" xmlns="" id="{57D93171-EB56-9A4A-B5D4-D688ECB82C47}"/>
              </a:ext>
            </a:extLst>
          </p:cNvPr>
          <p:cNvGraphicFramePr>
            <a:graphicFrameLocks noGrp="1"/>
          </p:cNvGraphicFramePr>
          <p:nvPr>
            <p:extLst>
              <p:ext uri="{D42A27DB-BD31-4B8C-83A1-F6EECF244321}">
                <p14:modId xmlns:p14="http://schemas.microsoft.com/office/powerpoint/2010/main" val="978527584"/>
              </p:ext>
            </p:extLst>
          </p:nvPr>
        </p:nvGraphicFramePr>
        <p:xfrm>
          <a:off x="2400191" y="2931509"/>
          <a:ext cx="1953151" cy="1737360"/>
        </p:xfrm>
        <a:graphic>
          <a:graphicData uri="http://schemas.openxmlformats.org/drawingml/2006/table">
            <a:tbl>
              <a:tblPr firstRow="1" bandRow="1">
                <a:tableStyleId>{616DA210-FB5B-4158-B5E0-FEB733F419BA}</a:tableStyleId>
              </a:tblPr>
              <a:tblGrid>
                <a:gridCol w="1953151">
                  <a:extLst>
                    <a:ext uri="{9D8B030D-6E8A-4147-A177-3AD203B41FA5}">
                      <a16:colId xmlns:a16="http://schemas.microsoft.com/office/drawing/2014/main" xmlns="" val="3154164875"/>
                    </a:ext>
                  </a:extLst>
                </a:gridCol>
              </a:tblGrid>
              <a:tr h="545083">
                <a:tc>
                  <a:txBody>
                    <a:bodyPr/>
                    <a:lstStyle/>
                    <a:p>
                      <a:r>
                        <a:rPr lang="en-US" b="0" dirty="0">
                          <a:solidFill>
                            <a:srgbClr val="6B6B6B"/>
                          </a:solidFill>
                          <a:latin typeface="Arial" panose="020B0604020202020204" pitchFamily="34" charset="0"/>
                          <a:cs typeface="Arial" panose="020B0604020202020204" pitchFamily="34" charset="0"/>
                        </a:rPr>
                        <a:t>Immunization has reduced wild poliovirus by more than</a:t>
                      </a:r>
                    </a:p>
                    <a:p>
                      <a:endParaRPr lang="en-U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5" name="Table 4">
            <a:extLst>
              <a:ext uri="{FF2B5EF4-FFF2-40B4-BE49-F238E27FC236}">
                <a16:creationId xmlns:a16="http://schemas.microsoft.com/office/drawing/2014/main" xmlns="" id="{3A6E6F9B-B6A2-CF4D-AA5E-CBC91F9319EC}"/>
              </a:ext>
            </a:extLst>
          </p:cNvPr>
          <p:cNvGraphicFramePr>
            <a:graphicFrameLocks noGrp="1"/>
          </p:cNvGraphicFramePr>
          <p:nvPr>
            <p:extLst>
              <p:ext uri="{D42A27DB-BD31-4B8C-83A1-F6EECF244321}">
                <p14:modId xmlns:p14="http://schemas.microsoft.com/office/powerpoint/2010/main" val="4029582920"/>
              </p:ext>
            </p:extLst>
          </p:nvPr>
        </p:nvGraphicFramePr>
        <p:xfrm>
          <a:off x="254328" y="3247148"/>
          <a:ext cx="1953151" cy="1737360"/>
        </p:xfrm>
        <a:graphic>
          <a:graphicData uri="http://schemas.openxmlformats.org/drawingml/2006/table">
            <a:tbl>
              <a:tblPr firstRow="1" bandRow="1">
                <a:tableStyleId>{616DA210-FB5B-4158-B5E0-FEB733F419BA}</a:tableStyleId>
              </a:tblPr>
              <a:tblGrid>
                <a:gridCol w="1953151">
                  <a:extLst>
                    <a:ext uri="{9D8B030D-6E8A-4147-A177-3AD203B41FA5}">
                      <a16:colId xmlns:a16="http://schemas.microsoft.com/office/drawing/2014/main" xmlns="" val="3154164875"/>
                    </a:ext>
                  </a:extLst>
                </a:gridCol>
              </a:tblGrid>
              <a:tr h="545083">
                <a:tc>
                  <a:txBody>
                    <a:bodyPr/>
                    <a:lstStyle/>
                    <a:p>
                      <a:endParaRPr lang="en-U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p>
                      <a:r>
                        <a:rPr lang="en-US" b="0" dirty="0">
                          <a:solidFill>
                            <a:srgbClr val="6B6B6B"/>
                          </a:solidFill>
                          <a:latin typeface="Arial" panose="020B0604020202020204" pitchFamily="34" charset="0"/>
                          <a:cs typeface="Arial" panose="020B0604020202020204" pitchFamily="34" charset="0"/>
                        </a:rPr>
                        <a:t>Immunization eradicated Smallpox</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6" name="Table 5">
            <a:extLst>
              <a:ext uri="{FF2B5EF4-FFF2-40B4-BE49-F238E27FC236}">
                <a16:creationId xmlns:a16="http://schemas.microsoft.com/office/drawing/2014/main" xmlns="" id="{52C92EDD-7A45-4B47-9A8D-91F93E836281}"/>
              </a:ext>
            </a:extLst>
          </p:cNvPr>
          <p:cNvGraphicFramePr>
            <a:graphicFrameLocks noGrp="1"/>
          </p:cNvGraphicFramePr>
          <p:nvPr>
            <p:extLst>
              <p:ext uri="{D42A27DB-BD31-4B8C-83A1-F6EECF244321}">
                <p14:modId xmlns:p14="http://schemas.microsoft.com/office/powerpoint/2010/main" val="1315449638"/>
              </p:ext>
            </p:extLst>
          </p:nvPr>
        </p:nvGraphicFramePr>
        <p:xfrm>
          <a:off x="4508512" y="3946656"/>
          <a:ext cx="1953151" cy="1737360"/>
        </p:xfrm>
        <a:graphic>
          <a:graphicData uri="http://schemas.openxmlformats.org/drawingml/2006/table">
            <a:tbl>
              <a:tblPr firstRow="1" bandRow="1">
                <a:tableStyleId>{616DA210-FB5B-4158-B5E0-FEB733F419BA}</a:tableStyleId>
              </a:tblPr>
              <a:tblGrid>
                <a:gridCol w="1953151">
                  <a:extLst>
                    <a:ext uri="{9D8B030D-6E8A-4147-A177-3AD203B41FA5}">
                      <a16:colId xmlns:a16="http://schemas.microsoft.com/office/drawing/2014/main" xmlns="" val="3154164875"/>
                    </a:ext>
                  </a:extLst>
                </a:gridCol>
              </a:tblGrid>
              <a:tr h="545083">
                <a:tc>
                  <a:txBody>
                    <a:bodyPr/>
                    <a:lstStyle/>
                    <a:p>
                      <a:endParaRPr lang="en-U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p>
                      <a:r>
                        <a:rPr lang="en-US" b="0" dirty="0">
                          <a:solidFill>
                            <a:srgbClr val="6B6B6B"/>
                          </a:solidFill>
                          <a:latin typeface="Arial" panose="020B0604020202020204" pitchFamily="34" charset="0"/>
                          <a:cs typeface="Arial" panose="020B0604020202020204" pitchFamily="34" charset="0"/>
                        </a:rPr>
                        <a:t>Global vaccine coverage has stagnated at </a:t>
                      </a:r>
                      <a:r>
                        <a:rPr lang="en-US" b="0" dirty="0" smtClean="0">
                          <a:solidFill>
                            <a:srgbClr val="6B6B6B"/>
                          </a:solidFill>
                          <a:latin typeface="Arial" panose="020B0604020202020204" pitchFamily="34" charset="0"/>
                          <a:cs typeface="Arial" panose="020B0604020202020204" pitchFamily="34" charset="0"/>
                        </a:rPr>
                        <a:t>86%</a:t>
                      </a:r>
                      <a:endParaRPr lang="en-US" b="0" dirty="0">
                        <a:solidFill>
                          <a:srgbClr val="6B6B6B"/>
                        </a:solidFill>
                        <a:latin typeface="Arial" panose="020B0604020202020204" pitchFamily="34" charset="0"/>
                        <a:cs typeface="Arial" panose="020B0604020202020204" pitchFamily="34" charset="0"/>
                      </a:endParaRP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7" name="Table 6">
            <a:extLst>
              <a:ext uri="{FF2B5EF4-FFF2-40B4-BE49-F238E27FC236}">
                <a16:creationId xmlns:a16="http://schemas.microsoft.com/office/drawing/2014/main" xmlns="" id="{D9978550-632B-9448-97EA-4CD530754C27}"/>
              </a:ext>
            </a:extLst>
          </p:cNvPr>
          <p:cNvGraphicFramePr>
            <a:graphicFrameLocks noGrp="1"/>
          </p:cNvGraphicFramePr>
          <p:nvPr>
            <p:extLst>
              <p:ext uri="{D42A27DB-BD31-4B8C-83A1-F6EECF244321}">
                <p14:modId xmlns:p14="http://schemas.microsoft.com/office/powerpoint/2010/main" val="1457651124"/>
              </p:ext>
            </p:extLst>
          </p:nvPr>
        </p:nvGraphicFramePr>
        <p:xfrm>
          <a:off x="6745405" y="2931509"/>
          <a:ext cx="2154247" cy="2011680"/>
        </p:xfrm>
        <a:graphic>
          <a:graphicData uri="http://schemas.openxmlformats.org/drawingml/2006/table">
            <a:tbl>
              <a:tblPr firstRow="1" bandRow="1">
                <a:tableStyleId>{616DA210-FB5B-4158-B5E0-FEB733F419BA}</a:tableStyleId>
              </a:tblPr>
              <a:tblGrid>
                <a:gridCol w="2154247">
                  <a:extLst>
                    <a:ext uri="{9D8B030D-6E8A-4147-A177-3AD203B41FA5}">
                      <a16:colId xmlns:a16="http://schemas.microsoft.com/office/drawing/2014/main" xmlns="" val="3154164875"/>
                    </a:ext>
                  </a:extLst>
                </a:gridCol>
              </a:tblGrid>
              <a:tr h="545083">
                <a:tc>
                  <a:txBody>
                    <a:bodyPr/>
                    <a:lstStyle/>
                    <a:p>
                      <a:r>
                        <a:rPr lang="en-US" b="0" dirty="0">
                          <a:solidFill>
                            <a:srgbClr val="6B6B6B"/>
                          </a:solidFill>
                          <a:latin typeface="Arial" panose="020B0604020202020204" pitchFamily="34" charset="0"/>
                          <a:cs typeface="Arial" panose="020B0604020202020204" pitchFamily="34" charset="0"/>
                        </a:rPr>
                        <a:t>Large measles outbreaks affected 1 in 4 European countries in 2017</a:t>
                      </a:r>
                    </a:p>
                    <a:p>
                      <a:endParaRPr lang="en-U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pic>
        <p:nvPicPr>
          <p:cNvPr id="9" name="Picture 8">
            <a:extLst>
              <a:ext uri="{FF2B5EF4-FFF2-40B4-BE49-F238E27FC236}">
                <a16:creationId xmlns:a16="http://schemas.microsoft.com/office/drawing/2014/main" xmlns="" id="{32E14D01-6099-8E40-AB18-075C9328C678}"/>
              </a:ext>
            </a:extLst>
          </p:cNvPr>
          <p:cNvPicPr>
            <a:picLocks noChangeAspect="1"/>
          </p:cNvPicPr>
          <p:nvPr/>
        </p:nvPicPr>
        <p:blipFill>
          <a:blip r:embed="rId3"/>
          <a:stretch>
            <a:fillRect/>
          </a:stretch>
        </p:blipFill>
        <p:spPr>
          <a:xfrm>
            <a:off x="433206" y="3038172"/>
            <a:ext cx="1146212" cy="982468"/>
          </a:xfrm>
          <a:prstGeom prst="rect">
            <a:avLst/>
          </a:prstGeom>
        </p:spPr>
      </p:pic>
      <p:sp>
        <p:nvSpPr>
          <p:cNvPr id="10" name="TextBox 9">
            <a:extLst>
              <a:ext uri="{FF2B5EF4-FFF2-40B4-BE49-F238E27FC236}">
                <a16:creationId xmlns:a16="http://schemas.microsoft.com/office/drawing/2014/main" xmlns="" id="{68E0C2BF-5A7D-224E-95E1-8C74A9F34549}"/>
              </a:ext>
            </a:extLst>
          </p:cNvPr>
          <p:cNvSpPr txBox="1"/>
          <p:nvPr/>
        </p:nvSpPr>
        <p:spPr>
          <a:xfrm>
            <a:off x="2507424" y="4143665"/>
            <a:ext cx="1526649" cy="769441"/>
          </a:xfrm>
          <a:prstGeom prst="rect">
            <a:avLst/>
          </a:prstGeom>
          <a:noFill/>
        </p:spPr>
        <p:txBody>
          <a:bodyPr wrap="square" rtlCol="0">
            <a:spAutoFit/>
          </a:bodyPr>
          <a:lstStyle/>
          <a:p>
            <a:r>
              <a:rPr lang="en-US" sz="4400" b="1" dirty="0">
                <a:solidFill>
                  <a:srgbClr val="E07004"/>
                </a:solidFill>
                <a:latin typeface="Arial Black" panose="020B0604020202020204" pitchFamily="34" charset="0"/>
                <a:cs typeface="Arial Black" panose="020B0604020202020204" pitchFamily="34" charset="0"/>
              </a:rPr>
              <a:t>99%</a:t>
            </a:r>
          </a:p>
        </p:txBody>
      </p:sp>
      <p:pic>
        <p:nvPicPr>
          <p:cNvPr id="8" name="Picture 7">
            <a:extLst>
              <a:ext uri="{FF2B5EF4-FFF2-40B4-BE49-F238E27FC236}">
                <a16:creationId xmlns:a16="http://schemas.microsoft.com/office/drawing/2014/main" xmlns="" id="{2AC4B34F-A472-1249-BAC8-23CF845B5B00}"/>
              </a:ext>
            </a:extLst>
          </p:cNvPr>
          <p:cNvPicPr>
            <a:picLocks noChangeAspect="1"/>
          </p:cNvPicPr>
          <p:nvPr/>
        </p:nvPicPr>
        <p:blipFill>
          <a:blip r:embed="rId4"/>
          <a:stretch>
            <a:fillRect/>
          </a:stretch>
        </p:blipFill>
        <p:spPr>
          <a:xfrm>
            <a:off x="4648718" y="2932233"/>
            <a:ext cx="1485746" cy="1485746"/>
          </a:xfrm>
          <a:prstGeom prst="rect">
            <a:avLst/>
          </a:prstGeom>
        </p:spPr>
      </p:pic>
      <p:sp>
        <p:nvSpPr>
          <p:cNvPr id="11" name="TextBox 10">
            <a:extLst>
              <a:ext uri="{FF2B5EF4-FFF2-40B4-BE49-F238E27FC236}">
                <a16:creationId xmlns:a16="http://schemas.microsoft.com/office/drawing/2014/main" xmlns="" id="{26A47114-EA10-D04F-9FAB-DDAD06CA09B4}"/>
              </a:ext>
            </a:extLst>
          </p:cNvPr>
          <p:cNvSpPr txBox="1"/>
          <p:nvPr/>
        </p:nvSpPr>
        <p:spPr>
          <a:xfrm>
            <a:off x="4914447" y="3448839"/>
            <a:ext cx="954740" cy="492443"/>
          </a:xfrm>
          <a:prstGeom prst="rect">
            <a:avLst/>
          </a:prstGeom>
          <a:noFill/>
        </p:spPr>
        <p:txBody>
          <a:bodyPr wrap="square" rtlCol="0">
            <a:spAutoFit/>
          </a:bodyPr>
          <a:lstStyle/>
          <a:p>
            <a:r>
              <a:rPr lang="en-US" sz="2600" b="1" dirty="0" smtClean="0">
                <a:solidFill>
                  <a:srgbClr val="3E5E9F"/>
                </a:solidFill>
                <a:latin typeface="Arial Black" panose="020B0604020202020204" pitchFamily="34" charset="0"/>
                <a:cs typeface="Arial Black" panose="020B0604020202020204" pitchFamily="34" charset="0"/>
              </a:rPr>
              <a:t>86%</a:t>
            </a:r>
            <a:endParaRPr lang="en-US" sz="2600" b="1" dirty="0">
              <a:solidFill>
                <a:srgbClr val="3E5E9F"/>
              </a:solidFill>
              <a:latin typeface="Arial Black" panose="020B0604020202020204" pitchFamily="34" charset="0"/>
              <a:cs typeface="Arial Black" panose="020B0604020202020204" pitchFamily="34" charset="0"/>
            </a:endParaRPr>
          </a:p>
        </p:txBody>
      </p:sp>
      <p:pic>
        <p:nvPicPr>
          <p:cNvPr id="13" name="Picture 12">
            <a:extLst>
              <a:ext uri="{FF2B5EF4-FFF2-40B4-BE49-F238E27FC236}">
                <a16:creationId xmlns:a16="http://schemas.microsoft.com/office/drawing/2014/main" xmlns="" id="{626E66C4-6CB7-B34C-B1F8-0E50A9FD6E5B}"/>
              </a:ext>
            </a:extLst>
          </p:cNvPr>
          <p:cNvPicPr>
            <a:picLocks noChangeAspect="1"/>
          </p:cNvPicPr>
          <p:nvPr/>
        </p:nvPicPr>
        <p:blipFill>
          <a:blip r:embed="rId5"/>
          <a:stretch>
            <a:fillRect/>
          </a:stretch>
        </p:blipFill>
        <p:spPr>
          <a:xfrm>
            <a:off x="6949438" y="4237939"/>
            <a:ext cx="1460271" cy="790264"/>
          </a:xfrm>
          <a:prstGeom prst="rect">
            <a:avLst/>
          </a:prstGeom>
        </p:spPr>
      </p:pic>
    </p:spTree>
    <p:extLst>
      <p:ext uri="{BB962C8B-B14F-4D97-AF65-F5344CB8AC3E}">
        <p14:creationId xmlns:p14="http://schemas.microsoft.com/office/powerpoint/2010/main" val="4157066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84A3697D-341B-3441-B6FC-F9E97EF5F2D8}"/>
              </a:ext>
            </a:extLst>
          </p:cNvPr>
          <p:cNvPicPr>
            <a:picLocks noChangeAspect="1"/>
          </p:cNvPicPr>
          <p:nvPr/>
        </p:nvPicPr>
        <p:blipFill>
          <a:blip r:embed="rId3"/>
          <a:stretch>
            <a:fillRect/>
          </a:stretch>
        </p:blipFill>
        <p:spPr>
          <a:xfrm rot="10800000">
            <a:off x="909682" y="5790692"/>
            <a:ext cx="1472220" cy="1069001"/>
          </a:xfrm>
          <a:prstGeom prst="rect">
            <a:avLst/>
          </a:prstGeom>
        </p:spPr>
      </p:pic>
      <p:sp>
        <p:nvSpPr>
          <p:cNvPr id="2" name="Title 1">
            <a:extLst>
              <a:ext uri="{FF2B5EF4-FFF2-40B4-BE49-F238E27FC236}">
                <a16:creationId xmlns:a16="http://schemas.microsoft.com/office/drawing/2014/main" xmlns="" id="{786882A8-A5C9-4C41-9512-A72189D5E947}"/>
              </a:ext>
            </a:extLst>
          </p:cNvPr>
          <p:cNvSpPr>
            <a:spLocks noGrp="1"/>
          </p:cNvSpPr>
          <p:nvPr>
            <p:ph type="title"/>
          </p:nvPr>
        </p:nvSpPr>
        <p:spPr>
          <a:xfrm>
            <a:off x="812800" y="1069849"/>
            <a:ext cx="7156450" cy="542136"/>
          </a:xfrm>
        </p:spPr>
        <p:txBody>
          <a:bodyPr anchor="t" anchorCtr="0"/>
          <a:lstStyle/>
          <a:p>
            <a:r>
              <a:rPr lang="en-US" dirty="0"/>
              <a:t>HOW VACCINES WORK </a:t>
            </a:r>
          </a:p>
        </p:txBody>
      </p:sp>
      <p:sp>
        <p:nvSpPr>
          <p:cNvPr id="3" name="Content Placeholder 2">
            <a:extLst>
              <a:ext uri="{FF2B5EF4-FFF2-40B4-BE49-F238E27FC236}">
                <a16:creationId xmlns:a16="http://schemas.microsoft.com/office/drawing/2014/main" xmlns="" id="{725A9A19-8AAB-594A-8F94-B9FB871767EB}"/>
              </a:ext>
            </a:extLst>
          </p:cNvPr>
          <p:cNvSpPr>
            <a:spLocks noGrp="1"/>
          </p:cNvSpPr>
          <p:nvPr>
            <p:ph idx="1"/>
          </p:nvPr>
        </p:nvSpPr>
        <p:spPr>
          <a:xfrm>
            <a:off x="917519" y="4300805"/>
            <a:ext cx="2468880" cy="1828800"/>
          </a:xfrm>
        </p:spPr>
        <p:txBody>
          <a:bodyPr>
            <a:normAutofit/>
          </a:bodyPr>
          <a:lstStyle/>
          <a:p>
            <a:pPr marL="0" lvl="0" indent="0">
              <a:buNone/>
            </a:pPr>
            <a:r>
              <a:rPr lang="en-US" sz="1800" dirty="0"/>
              <a:t>The body is exposed to a weakened or dead pathogen</a:t>
            </a:r>
          </a:p>
        </p:txBody>
      </p:sp>
      <p:sp>
        <p:nvSpPr>
          <p:cNvPr id="8" name="Content Placeholder 2">
            <a:extLst>
              <a:ext uri="{FF2B5EF4-FFF2-40B4-BE49-F238E27FC236}">
                <a16:creationId xmlns:a16="http://schemas.microsoft.com/office/drawing/2014/main" xmlns="" id="{53702DF4-ECA2-9B49-A1DC-9763DEE397A1}"/>
              </a:ext>
            </a:extLst>
          </p:cNvPr>
          <p:cNvSpPr txBox="1">
            <a:spLocks/>
          </p:cNvSpPr>
          <p:nvPr/>
        </p:nvSpPr>
        <p:spPr>
          <a:xfrm>
            <a:off x="3637662" y="4300805"/>
            <a:ext cx="2041244" cy="182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7004"/>
              </a:buClr>
              <a:buFont typeface="Arial" panose="020B0604020202020204" pitchFamily="34" charset="0"/>
              <a:buChar char="•"/>
              <a:defRPr sz="2800" kern="1200">
                <a:solidFill>
                  <a:srgbClr val="6B6B6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07004"/>
              </a:buClr>
              <a:buFont typeface="Arial" panose="020B0604020202020204" pitchFamily="34" charset="0"/>
              <a:buChar char="•"/>
              <a:defRPr sz="2400" kern="1200">
                <a:solidFill>
                  <a:srgbClr val="6B6B6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07004"/>
              </a:buClr>
              <a:buFont typeface="Arial" panose="020B0604020202020204" pitchFamily="34" charset="0"/>
              <a:buChar char="•"/>
              <a:defRPr sz="2000" kern="1200">
                <a:solidFill>
                  <a:srgbClr val="6B6B6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body’s immune cells make antibodies </a:t>
            </a:r>
            <a:br>
              <a:rPr lang="en-US" sz="1800" dirty="0"/>
            </a:br>
            <a:r>
              <a:rPr lang="en-US" sz="1800" dirty="0"/>
              <a:t>to attack the pathogen </a:t>
            </a:r>
          </a:p>
        </p:txBody>
      </p:sp>
      <p:sp>
        <p:nvSpPr>
          <p:cNvPr id="9" name="Content Placeholder 2">
            <a:extLst>
              <a:ext uri="{FF2B5EF4-FFF2-40B4-BE49-F238E27FC236}">
                <a16:creationId xmlns:a16="http://schemas.microsoft.com/office/drawing/2014/main" xmlns="" id="{20AD52DE-B30D-494A-909F-3116A1F8C327}"/>
              </a:ext>
            </a:extLst>
          </p:cNvPr>
          <p:cNvSpPr txBox="1">
            <a:spLocks/>
          </p:cNvSpPr>
          <p:nvPr/>
        </p:nvSpPr>
        <p:spPr>
          <a:xfrm>
            <a:off x="6414086" y="4300805"/>
            <a:ext cx="2084547" cy="182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7004"/>
              </a:buClr>
              <a:buFont typeface="Arial" panose="020B0604020202020204" pitchFamily="34" charset="0"/>
              <a:buChar char="•"/>
              <a:defRPr sz="2800" kern="1200">
                <a:solidFill>
                  <a:srgbClr val="6B6B6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07004"/>
              </a:buClr>
              <a:buFont typeface="Arial" panose="020B0604020202020204" pitchFamily="34" charset="0"/>
              <a:buChar char="•"/>
              <a:defRPr sz="2400" kern="1200">
                <a:solidFill>
                  <a:srgbClr val="6B6B6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07004"/>
              </a:buClr>
              <a:buFont typeface="Arial" panose="020B0604020202020204" pitchFamily="34" charset="0"/>
              <a:buChar char="•"/>
              <a:defRPr sz="2000" kern="1200">
                <a:solidFill>
                  <a:srgbClr val="6B6B6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If the body is exposed to the pathogen again, </a:t>
            </a:r>
            <a:br>
              <a:rPr lang="en-US" sz="1800" dirty="0"/>
            </a:br>
            <a:r>
              <a:rPr lang="en-US" sz="1800" dirty="0"/>
              <a:t>the body will be prepared with antibodies</a:t>
            </a:r>
          </a:p>
        </p:txBody>
      </p:sp>
      <p:cxnSp>
        <p:nvCxnSpPr>
          <p:cNvPr id="11" name="Straight Connector 10">
            <a:extLst>
              <a:ext uri="{FF2B5EF4-FFF2-40B4-BE49-F238E27FC236}">
                <a16:creationId xmlns:a16="http://schemas.microsoft.com/office/drawing/2014/main" xmlns="" id="{45787DCD-5E24-6B47-A4F3-0F174C41B5FB}"/>
              </a:ext>
            </a:extLst>
          </p:cNvPr>
          <p:cNvCxnSpPr>
            <a:cxnSpLocks/>
          </p:cNvCxnSpPr>
          <p:nvPr/>
        </p:nvCxnSpPr>
        <p:spPr>
          <a:xfrm>
            <a:off x="855875" y="4300805"/>
            <a:ext cx="0" cy="7937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72C31CB-8743-2E47-A6C1-DD7E437B8113}"/>
              </a:ext>
            </a:extLst>
          </p:cNvPr>
          <p:cNvCxnSpPr>
            <a:cxnSpLocks/>
          </p:cNvCxnSpPr>
          <p:nvPr/>
        </p:nvCxnSpPr>
        <p:spPr>
          <a:xfrm>
            <a:off x="3556965" y="4300805"/>
            <a:ext cx="0" cy="13074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B78DE895-F900-D64D-88DB-F8D823B2BB8D}"/>
              </a:ext>
            </a:extLst>
          </p:cNvPr>
          <p:cNvCxnSpPr>
            <a:cxnSpLocks/>
          </p:cNvCxnSpPr>
          <p:nvPr/>
        </p:nvCxnSpPr>
        <p:spPr>
          <a:xfrm>
            <a:off x="6331894" y="4300805"/>
            <a:ext cx="0" cy="155406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FF0FB542-2F30-034C-8203-18A128F01AAD}"/>
              </a:ext>
            </a:extLst>
          </p:cNvPr>
          <p:cNvPicPr>
            <a:picLocks noChangeAspect="1"/>
          </p:cNvPicPr>
          <p:nvPr/>
        </p:nvPicPr>
        <p:blipFill>
          <a:blip r:embed="rId4"/>
          <a:stretch>
            <a:fillRect/>
          </a:stretch>
        </p:blipFill>
        <p:spPr>
          <a:xfrm>
            <a:off x="3645539" y="2201731"/>
            <a:ext cx="2337719" cy="1655885"/>
          </a:xfrm>
          <a:prstGeom prst="rect">
            <a:avLst/>
          </a:prstGeom>
        </p:spPr>
      </p:pic>
      <p:pic>
        <p:nvPicPr>
          <p:cNvPr id="15" name="Picture 14">
            <a:extLst>
              <a:ext uri="{FF2B5EF4-FFF2-40B4-BE49-F238E27FC236}">
                <a16:creationId xmlns:a16="http://schemas.microsoft.com/office/drawing/2014/main" xmlns="" id="{03E9F58F-5F40-9A4F-9419-CC78631B9B1D}"/>
              </a:ext>
            </a:extLst>
          </p:cNvPr>
          <p:cNvPicPr>
            <a:picLocks noChangeAspect="1"/>
          </p:cNvPicPr>
          <p:nvPr/>
        </p:nvPicPr>
        <p:blipFill>
          <a:blip r:embed="rId5"/>
          <a:stretch>
            <a:fillRect/>
          </a:stretch>
        </p:blipFill>
        <p:spPr>
          <a:xfrm>
            <a:off x="973710" y="1982946"/>
            <a:ext cx="1899494" cy="2089443"/>
          </a:xfrm>
          <a:prstGeom prst="rect">
            <a:avLst/>
          </a:prstGeom>
        </p:spPr>
      </p:pic>
      <p:pic>
        <p:nvPicPr>
          <p:cNvPr id="17" name="Picture 16">
            <a:extLst>
              <a:ext uri="{FF2B5EF4-FFF2-40B4-BE49-F238E27FC236}">
                <a16:creationId xmlns:a16="http://schemas.microsoft.com/office/drawing/2014/main" xmlns="" id="{3554D762-9DC5-6647-BCA9-7858C299D6DC}"/>
              </a:ext>
            </a:extLst>
          </p:cNvPr>
          <p:cNvPicPr>
            <a:picLocks noChangeAspect="1"/>
          </p:cNvPicPr>
          <p:nvPr/>
        </p:nvPicPr>
        <p:blipFill>
          <a:blip r:embed="rId6"/>
          <a:stretch>
            <a:fillRect/>
          </a:stretch>
        </p:blipFill>
        <p:spPr>
          <a:xfrm>
            <a:off x="6335065" y="2257583"/>
            <a:ext cx="2163568" cy="1540167"/>
          </a:xfrm>
          <a:prstGeom prst="rect">
            <a:avLst/>
          </a:prstGeom>
        </p:spPr>
      </p:pic>
    </p:spTree>
    <p:extLst>
      <p:ext uri="{BB962C8B-B14F-4D97-AF65-F5344CB8AC3E}">
        <p14:creationId xmlns:p14="http://schemas.microsoft.com/office/powerpoint/2010/main" val="108715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6F5ADB-8223-B24B-9257-8FE53A2B9DFE}"/>
              </a:ext>
            </a:extLst>
          </p:cNvPr>
          <p:cNvSpPr>
            <a:spLocks noGrp="1"/>
          </p:cNvSpPr>
          <p:nvPr>
            <p:ph type="title"/>
          </p:nvPr>
        </p:nvSpPr>
        <p:spPr>
          <a:xfrm>
            <a:off x="812800" y="1069848"/>
            <a:ext cx="4523549" cy="1033271"/>
          </a:xfrm>
        </p:spPr>
        <p:txBody>
          <a:bodyPr anchor="t" anchorCtr="0">
            <a:normAutofit/>
          </a:bodyPr>
          <a:lstStyle/>
          <a:p>
            <a:r>
              <a:rPr lang="en-US" dirty="0"/>
              <a:t>VACCINES PROTECT THE COMMUNITY </a:t>
            </a:r>
          </a:p>
        </p:txBody>
      </p:sp>
      <p:sp>
        <p:nvSpPr>
          <p:cNvPr id="3" name="Content Placeholder 2">
            <a:extLst>
              <a:ext uri="{FF2B5EF4-FFF2-40B4-BE49-F238E27FC236}">
                <a16:creationId xmlns:a16="http://schemas.microsoft.com/office/drawing/2014/main" xmlns="" id="{A0890E86-D1CC-F047-A1A5-6DE88531CC86}"/>
              </a:ext>
            </a:extLst>
          </p:cNvPr>
          <p:cNvSpPr>
            <a:spLocks noGrp="1"/>
          </p:cNvSpPr>
          <p:nvPr>
            <p:ph idx="1"/>
          </p:nvPr>
        </p:nvSpPr>
        <p:spPr>
          <a:xfrm>
            <a:off x="813816" y="2194559"/>
            <a:ext cx="4389778" cy="2175337"/>
          </a:xfrm>
        </p:spPr>
        <p:txBody>
          <a:bodyPr>
            <a:noAutofit/>
          </a:bodyPr>
          <a:lstStyle/>
          <a:p>
            <a:pPr marL="0" indent="0">
              <a:buNone/>
            </a:pPr>
            <a:r>
              <a:rPr lang="en-US" sz="1800" dirty="0">
                <a:solidFill>
                  <a:schemeClr val="tx1"/>
                </a:solidFill>
                <a:latin typeface="Rockwell" panose="02060603020205020403" pitchFamily="18" charset="77"/>
              </a:rPr>
              <a:t>COMMUNITY IMMUNITY</a:t>
            </a:r>
            <a:endParaRPr lang="en-US" sz="1800" dirty="0">
              <a:solidFill>
                <a:schemeClr val="tx1"/>
              </a:solidFill>
            </a:endParaRPr>
          </a:p>
          <a:p>
            <a:pPr marL="0" indent="0">
              <a:buNone/>
            </a:pPr>
            <a:r>
              <a:rPr lang="en-US" sz="1800" dirty="0"/>
              <a:t>When a sufficient proportion of a population is immune to an infectious disease to make its spread from person to person unlikely.</a:t>
            </a:r>
          </a:p>
          <a:p>
            <a:pPr marL="0" indent="0">
              <a:buNone/>
            </a:pPr>
            <a:endParaRPr lang="en-US" sz="800" dirty="0"/>
          </a:p>
          <a:p>
            <a:pPr marL="0" indent="0">
              <a:buNone/>
            </a:pPr>
            <a:r>
              <a:rPr lang="en-US" sz="1800" dirty="0">
                <a:solidFill>
                  <a:schemeClr val="tx1"/>
                </a:solidFill>
                <a:latin typeface="Rockwell" panose="02060603020205020403" pitchFamily="18" charset="77"/>
              </a:rPr>
              <a:t>COVERAGE THRESHOLD</a:t>
            </a:r>
            <a:endParaRPr lang="en-US" sz="1800" dirty="0">
              <a:solidFill>
                <a:schemeClr val="tx1"/>
              </a:solidFill>
            </a:endParaRPr>
          </a:p>
          <a:p>
            <a:pPr marL="0" indent="0">
              <a:buNone/>
            </a:pPr>
            <a:r>
              <a:rPr lang="en-US" sz="1800" dirty="0"/>
              <a:t>The minimum percentage of individuals immune to a disease needed to prevent an outbreak.</a:t>
            </a:r>
            <a:r>
              <a:rPr lang="en-US" sz="1800" dirty="0">
                <a:solidFill>
                  <a:srgbClr val="FF0000"/>
                </a:solidFill>
              </a:rPr>
              <a:t/>
            </a:r>
            <a:br>
              <a:rPr lang="en-US" sz="1800" dirty="0">
                <a:solidFill>
                  <a:srgbClr val="FF0000"/>
                </a:solidFill>
              </a:rPr>
            </a:br>
            <a:endParaRPr lang="en-US" sz="1800" dirty="0"/>
          </a:p>
        </p:txBody>
      </p:sp>
      <p:graphicFrame>
        <p:nvGraphicFramePr>
          <p:cNvPr id="7" name="Table 6">
            <a:extLst>
              <a:ext uri="{FF2B5EF4-FFF2-40B4-BE49-F238E27FC236}">
                <a16:creationId xmlns="" xmlns:a16="http://schemas.microsoft.com/office/drawing/2014/main" id="{3C709115-9E97-C642-B8D2-8A294A56C70E}"/>
              </a:ext>
            </a:extLst>
          </p:cNvPr>
          <p:cNvGraphicFramePr>
            <a:graphicFrameLocks noGrp="1"/>
          </p:cNvGraphicFramePr>
          <p:nvPr>
            <p:extLst>
              <p:ext uri="{D42A27DB-BD31-4B8C-83A1-F6EECF244321}">
                <p14:modId xmlns:p14="http://schemas.microsoft.com/office/powerpoint/2010/main" val="348884790"/>
              </p:ext>
            </p:extLst>
          </p:nvPr>
        </p:nvGraphicFramePr>
        <p:xfrm>
          <a:off x="1841524" y="5381440"/>
          <a:ext cx="6486396" cy="1145090"/>
        </p:xfrm>
        <a:graphic>
          <a:graphicData uri="http://schemas.openxmlformats.org/drawingml/2006/table">
            <a:tbl>
              <a:tblPr firstRow="1" bandRow="1">
                <a:tableStyleId>{616DA210-FB5B-4158-B5E0-FEB733F419BA}</a:tableStyleId>
              </a:tblPr>
              <a:tblGrid>
                <a:gridCol w="6486396">
                  <a:extLst>
                    <a:ext uri="{9D8B030D-6E8A-4147-A177-3AD203B41FA5}">
                      <a16:colId xmlns="" xmlns:a16="http://schemas.microsoft.com/office/drawing/2014/main" val="3154164875"/>
                    </a:ext>
                  </a:extLst>
                </a:gridCol>
              </a:tblGrid>
              <a:tr h="1145090">
                <a:tc>
                  <a:txBody>
                    <a:bodyPr/>
                    <a:lstStyle/>
                    <a:p>
                      <a:r>
                        <a:rPr lang="en-US" sz="1700" b="0" dirty="0" smtClean="0">
                          <a:solidFill>
                            <a:schemeClr val="tx1"/>
                          </a:solidFill>
                          <a:latin typeface="Rockwell"/>
                          <a:cs typeface="Arial"/>
                        </a:rPr>
                        <a:t>countries in the EU/EEA achieved the 95% </a:t>
                      </a:r>
                      <a:r>
                        <a:rPr lang="en-US" sz="1700" b="0" dirty="0">
                          <a:solidFill>
                            <a:schemeClr val="tx1"/>
                          </a:solidFill>
                          <a:latin typeface="Rockwell"/>
                          <a:cs typeface="Arial"/>
                        </a:rPr>
                        <a:t>coverage threshold needed to prevent measles outbreaks in </a:t>
                      </a:r>
                      <a:r>
                        <a:rPr lang="en-US" sz="1700" b="0" dirty="0" smtClean="0">
                          <a:solidFill>
                            <a:schemeClr val="tx1"/>
                          </a:solidFill>
                          <a:latin typeface="Rockwell"/>
                          <a:cs typeface="Arial"/>
                        </a:rPr>
                        <a:t>2017</a:t>
                      </a:r>
                      <a:endParaRPr lang="en-US" sz="1700" b="0" dirty="0">
                        <a:solidFill>
                          <a:srgbClr val="FF0000"/>
                        </a:solidFill>
                        <a:latin typeface="Rockwell"/>
                        <a:cs typeface="Arial"/>
                      </a:endParaRPr>
                    </a:p>
                  </a:txBody>
                  <a:tcPr marL="182880" anchor="ct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sp>
        <p:nvSpPr>
          <p:cNvPr id="8" name="TextBox 7">
            <a:extLst>
              <a:ext uri="{FF2B5EF4-FFF2-40B4-BE49-F238E27FC236}">
                <a16:creationId xmlns="" xmlns:a16="http://schemas.microsoft.com/office/drawing/2014/main" id="{662F4983-89EE-7045-BF50-F9B7DEDB0811}"/>
              </a:ext>
            </a:extLst>
          </p:cNvPr>
          <p:cNvSpPr txBox="1"/>
          <p:nvPr/>
        </p:nvSpPr>
        <p:spPr>
          <a:xfrm>
            <a:off x="748793" y="5381440"/>
            <a:ext cx="988568" cy="1338828"/>
          </a:xfrm>
          <a:prstGeom prst="rect">
            <a:avLst/>
          </a:prstGeom>
          <a:noFill/>
        </p:spPr>
        <p:txBody>
          <a:bodyPr wrap="square" rtlCol="0">
            <a:spAutoFit/>
          </a:bodyPr>
          <a:lstStyle/>
          <a:p>
            <a:pPr algn="ctr">
              <a:lnSpc>
                <a:spcPct val="90000"/>
              </a:lnSpc>
            </a:pPr>
            <a:r>
              <a:rPr lang="en-US" sz="2400" b="1" dirty="0" smtClean="0">
                <a:solidFill>
                  <a:srgbClr val="3F5E9D"/>
                </a:solidFill>
                <a:latin typeface="Rockwell" panose="02060603020205020403" pitchFamily="18" charset="0"/>
                <a:cs typeface="Arial Black" panose="020B0604020202020204" pitchFamily="34" charset="0"/>
              </a:rPr>
              <a:t>Only</a:t>
            </a:r>
            <a:r>
              <a:rPr lang="en-US" sz="2400" b="1" dirty="0">
                <a:solidFill>
                  <a:srgbClr val="3F5E9D"/>
                </a:solidFill>
                <a:latin typeface="Rockwell" panose="02060603020205020403" pitchFamily="18" charset="0"/>
                <a:cs typeface="Arial Black" panose="020B0604020202020204" pitchFamily="34" charset="0"/>
              </a:rPr>
              <a:t/>
            </a:r>
            <a:br>
              <a:rPr lang="en-US" sz="2400" b="1" dirty="0">
                <a:solidFill>
                  <a:srgbClr val="3F5E9D"/>
                </a:solidFill>
                <a:latin typeface="Rockwell" panose="02060603020205020403" pitchFamily="18" charset="0"/>
                <a:cs typeface="Arial Black" panose="020B0604020202020204" pitchFamily="34" charset="0"/>
              </a:rPr>
            </a:br>
            <a:r>
              <a:rPr lang="en-US" sz="6600" b="1" dirty="0" smtClean="0">
                <a:solidFill>
                  <a:srgbClr val="3F5E9D"/>
                </a:solidFill>
                <a:latin typeface="Arial Black" panose="020B0604020202020204" pitchFamily="34" charset="0"/>
                <a:cs typeface="Arial Black" panose="020B0604020202020204" pitchFamily="34" charset="0"/>
              </a:rPr>
              <a:t>6</a:t>
            </a:r>
            <a:endParaRPr lang="en-US" sz="5400" b="1" dirty="0">
              <a:solidFill>
                <a:srgbClr val="3F5E9D"/>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93593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8E1AB-46CC-CA4A-8BC3-7DC1A9961D3B}"/>
              </a:ext>
            </a:extLst>
          </p:cNvPr>
          <p:cNvSpPr>
            <a:spLocks noGrp="1"/>
          </p:cNvSpPr>
          <p:nvPr>
            <p:ph type="title"/>
          </p:nvPr>
        </p:nvSpPr>
        <p:spPr>
          <a:xfrm>
            <a:off x="5455592" y="2441676"/>
            <a:ext cx="3098734" cy="1033271"/>
          </a:xfrm>
        </p:spPr>
        <p:txBody>
          <a:bodyPr>
            <a:normAutofit fontScale="90000"/>
          </a:bodyPr>
          <a:lstStyle/>
          <a:p>
            <a:r>
              <a:rPr lang="en-US" dirty="0"/>
              <a:t>VACCINES PROTECT THE COMMUNITY</a:t>
            </a:r>
          </a:p>
        </p:txBody>
      </p:sp>
      <p:sp>
        <p:nvSpPr>
          <p:cNvPr id="4" name="TextBox 3">
            <a:extLst>
              <a:ext uri="{FF2B5EF4-FFF2-40B4-BE49-F238E27FC236}">
                <a16:creationId xmlns:a16="http://schemas.microsoft.com/office/drawing/2014/main" xmlns="" id="{B2BB7F35-958B-2840-9687-AF93F85AC0EB}"/>
              </a:ext>
            </a:extLst>
          </p:cNvPr>
          <p:cNvSpPr txBox="1"/>
          <p:nvPr/>
        </p:nvSpPr>
        <p:spPr>
          <a:xfrm>
            <a:off x="1944474" y="1496605"/>
            <a:ext cx="1561669" cy="1077218"/>
          </a:xfrm>
          <a:prstGeom prst="rect">
            <a:avLst/>
          </a:prstGeom>
          <a:noFill/>
        </p:spPr>
        <p:txBody>
          <a:bodyPr wrap="square" rtlCol="0">
            <a:spAutoFit/>
          </a:bodyPr>
          <a:lstStyle/>
          <a:p>
            <a:r>
              <a:rPr lang="en-US" sz="1600" dirty="0">
                <a:solidFill>
                  <a:srgbClr val="6B6B6B"/>
                </a:solidFill>
                <a:latin typeface="Arial" panose="020B0604020202020204" pitchFamily="34" charset="0"/>
                <a:cs typeface="Arial" panose="020B0604020202020204" pitchFamily="34" charset="0"/>
              </a:rPr>
              <a:t>Disease spreads through the population</a:t>
            </a:r>
          </a:p>
        </p:txBody>
      </p:sp>
      <p:sp>
        <p:nvSpPr>
          <p:cNvPr id="5" name="TextBox 4">
            <a:extLst>
              <a:ext uri="{FF2B5EF4-FFF2-40B4-BE49-F238E27FC236}">
                <a16:creationId xmlns:a16="http://schemas.microsoft.com/office/drawing/2014/main" xmlns="" id="{CF2064A4-0054-0F47-961C-1373CA0D2AE8}"/>
              </a:ext>
            </a:extLst>
          </p:cNvPr>
          <p:cNvSpPr txBox="1"/>
          <p:nvPr/>
        </p:nvSpPr>
        <p:spPr>
          <a:xfrm>
            <a:off x="1921759" y="3275113"/>
            <a:ext cx="1561670" cy="1323439"/>
          </a:xfrm>
          <a:prstGeom prst="rect">
            <a:avLst/>
          </a:prstGeom>
          <a:noFill/>
        </p:spPr>
        <p:txBody>
          <a:bodyPr wrap="square" rtlCol="0">
            <a:spAutoFit/>
          </a:bodyPr>
          <a:lstStyle/>
          <a:p>
            <a:r>
              <a:rPr lang="en-US" sz="1600" dirty="0">
                <a:solidFill>
                  <a:srgbClr val="6B6B6B"/>
                </a:solidFill>
                <a:latin typeface="Arial" panose="020B0604020202020204" pitchFamily="34" charset="0"/>
                <a:cs typeface="Arial" panose="020B0604020202020204" pitchFamily="34" charset="0"/>
              </a:rPr>
              <a:t>Disease spreads through some of the population</a:t>
            </a:r>
          </a:p>
        </p:txBody>
      </p:sp>
      <p:sp>
        <p:nvSpPr>
          <p:cNvPr id="6" name="TextBox 5">
            <a:extLst>
              <a:ext uri="{FF2B5EF4-FFF2-40B4-BE49-F238E27FC236}">
                <a16:creationId xmlns:a16="http://schemas.microsoft.com/office/drawing/2014/main" xmlns="" id="{D2932E19-D699-7040-8754-0CE199FA4944}"/>
              </a:ext>
            </a:extLst>
          </p:cNvPr>
          <p:cNvSpPr txBox="1"/>
          <p:nvPr/>
        </p:nvSpPr>
        <p:spPr>
          <a:xfrm>
            <a:off x="1932032" y="5448434"/>
            <a:ext cx="1551396" cy="830997"/>
          </a:xfrm>
          <a:prstGeom prst="rect">
            <a:avLst/>
          </a:prstGeom>
          <a:noFill/>
        </p:spPr>
        <p:txBody>
          <a:bodyPr wrap="square" rtlCol="0">
            <a:spAutoFit/>
          </a:bodyPr>
          <a:lstStyle/>
          <a:p>
            <a:r>
              <a:rPr lang="en-US" sz="1600">
                <a:solidFill>
                  <a:srgbClr val="6B6B6B"/>
                </a:solidFill>
                <a:latin typeface="Arial" panose="020B0604020202020204" pitchFamily="34" charset="0"/>
                <a:cs typeface="Arial" panose="020B0604020202020204" pitchFamily="34" charset="0"/>
              </a:rPr>
              <a:t>Spread of the disease is constrained</a:t>
            </a:r>
          </a:p>
        </p:txBody>
      </p:sp>
      <p:sp>
        <p:nvSpPr>
          <p:cNvPr id="7" name="TextBox 6">
            <a:extLst>
              <a:ext uri="{FF2B5EF4-FFF2-40B4-BE49-F238E27FC236}">
                <a16:creationId xmlns:a16="http://schemas.microsoft.com/office/drawing/2014/main" xmlns="" id="{DCC67003-78F2-414B-B58C-0F470F86C7C2}"/>
              </a:ext>
            </a:extLst>
          </p:cNvPr>
          <p:cNvSpPr txBox="1"/>
          <p:nvPr/>
        </p:nvSpPr>
        <p:spPr>
          <a:xfrm>
            <a:off x="795084" y="2702182"/>
            <a:ext cx="3773399" cy="646331"/>
          </a:xfrm>
          <a:prstGeom prst="rect">
            <a:avLst/>
          </a:prstGeom>
          <a:noFill/>
        </p:spPr>
        <p:txBody>
          <a:bodyPr wrap="square" rtlCol="0">
            <a:spAutoFit/>
          </a:bodyPr>
          <a:lstStyle/>
          <a:p>
            <a:r>
              <a:rPr lang="en-US" dirty="0">
                <a:latin typeface="Rockwell" panose="02060603020205020403" pitchFamily="18" charset="77"/>
                <a:cs typeface="Arial" panose="020B0604020202020204" pitchFamily="34" charset="0"/>
              </a:rPr>
              <a:t>WHEN SOME OF THE POPULATION IS IMMUNIZED</a:t>
            </a:r>
          </a:p>
        </p:txBody>
      </p:sp>
      <p:sp>
        <p:nvSpPr>
          <p:cNvPr id="8" name="TextBox 7">
            <a:extLst>
              <a:ext uri="{FF2B5EF4-FFF2-40B4-BE49-F238E27FC236}">
                <a16:creationId xmlns:a16="http://schemas.microsoft.com/office/drawing/2014/main" xmlns="" id="{77B6BE27-2227-7A4A-8F42-59E359F5D852}"/>
              </a:ext>
            </a:extLst>
          </p:cNvPr>
          <p:cNvSpPr txBox="1"/>
          <p:nvPr/>
        </p:nvSpPr>
        <p:spPr>
          <a:xfrm>
            <a:off x="795083" y="1144410"/>
            <a:ext cx="3584411" cy="369332"/>
          </a:xfrm>
          <a:prstGeom prst="rect">
            <a:avLst/>
          </a:prstGeom>
          <a:noFill/>
        </p:spPr>
        <p:txBody>
          <a:bodyPr wrap="square" rtlCol="0">
            <a:spAutoFit/>
          </a:bodyPr>
          <a:lstStyle/>
          <a:p>
            <a:r>
              <a:rPr lang="en-US" dirty="0">
                <a:latin typeface="Rockwell" panose="02060603020205020403" pitchFamily="18" charset="77"/>
                <a:cs typeface="Arial" panose="020B0604020202020204" pitchFamily="34" charset="0"/>
              </a:rPr>
              <a:t>WHEN NO ONE IS IMMUNIZED</a:t>
            </a:r>
          </a:p>
        </p:txBody>
      </p:sp>
      <p:sp>
        <p:nvSpPr>
          <p:cNvPr id="9" name="TextBox 8">
            <a:extLst>
              <a:ext uri="{FF2B5EF4-FFF2-40B4-BE49-F238E27FC236}">
                <a16:creationId xmlns:a16="http://schemas.microsoft.com/office/drawing/2014/main" xmlns="" id="{A233D9CA-2121-1349-9313-D756D96DA9A6}"/>
              </a:ext>
            </a:extLst>
          </p:cNvPr>
          <p:cNvSpPr txBox="1"/>
          <p:nvPr/>
        </p:nvSpPr>
        <p:spPr>
          <a:xfrm>
            <a:off x="804137" y="4817664"/>
            <a:ext cx="4150755" cy="646331"/>
          </a:xfrm>
          <a:prstGeom prst="rect">
            <a:avLst/>
          </a:prstGeom>
          <a:noFill/>
        </p:spPr>
        <p:txBody>
          <a:bodyPr wrap="square" rtlCol="0">
            <a:spAutoFit/>
          </a:bodyPr>
          <a:lstStyle/>
          <a:p>
            <a:r>
              <a:rPr lang="en-US" dirty="0">
                <a:latin typeface="Rockwell" panose="02060603020205020403" pitchFamily="18" charset="77"/>
                <a:cs typeface="Arial" panose="020B0604020202020204" pitchFamily="34" charset="0"/>
              </a:rPr>
              <a:t>WHEN MOST OF THE POPULATION IS IMMUNIZED</a:t>
            </a:r>
          </a:p>
        </p:txBody>
      </p:sp>
      <p:pic>
        <p:nvPicPr>
          <p:cNvPr id="10" name="Picture 9">
            <a:extLst>
              <a:ext uri="{FF2B5EF4-FFF2-40B4-BE49-F238E27FC236}">
                <a16:creationId xmlns:a16="http://schemas.microsoft.com/office/drawing/2014/main" xmlns="" id="{06ACD9FE-1A2E-884E-905B-73BDE29ACC0F}"/>
              </a:ext>
            </a:extLst>
          </p:cNvPr>
          <p:cNvPicPr>
            <a:picLocks noChangeAspect="1"/>
          </p:cNvPicPr>
          <p:nvPr/>
        </p:nvPicPr>
        <p:blipFill>
          <a:blip r:embed="rId3"/>
          <a:stretch>
            <a:fillRect/>
          </a:stretch>
        </p:blipFill>
        <p:spPr>
          <a:xfrm>
            <a:off x="876692" y="1607582"/>
            <a:ext cx="931984" cy="914399"/>
          </a:xfrm>
          <a:prstGeom prst="rect">
            <a:avLst/>
          </a:prstGeom>
        </p:spPr>
      </p:pic>
      <p:pic>
        <p:nvPicPr>
          <p:cNvPr id="11" name="Picture 10">
            <a:extLst>
              <a:ext uri="{FF2B5EF4-FFF2-40B4-BE49-F238E27FC236}">
                <a16:creationId xmlns:a16="http://schemas.microsoft.com/office/drawing/2014/main" xmlns="" id="{A52B254C-5573-6749-8B8F-BB25AD7C1138}"/>
              </a:ext>
            </a:extLst>
          </p:cNvPr>
          <p:cNvPicPr>
            <a:picLocks noChangeAspect="1"/>
          </p:cNvPicPr>
          <p:nvPr/>
        </p:nvPicPr>
        <p:blipFill>
          <a:blip r:embed="rId4"/>
          <a:stretch>
            <a:fillRect/>
          </a:stretch>
        </p:blipFill>
        <p:spPr>
          <a:xfrm>
            <a:off x="3834722" y="1607582"/>
            <a:ext cx="931983" cy="914399"/>
          </a:xfrm>
          <a:prstGeom prst="rect">
            <a:avLst/>
          </a:prstGeom>
        </p:spPr>
      </p:pic>
      <p:pic>
        <p:nvPicPr>
          <p:cNvPr id="12" name="Picture 11">
            <a:extLst>
              <a:ext uri="{FF2B5EF4-FFF2-40B4-BE49-F238E27FC236}">
                <a16:creationId xmlns:a16="http://schemas.microsoft.com/office/drawing/2014/main" xmlns="" id="{7022BDC8-5A40-D54D-B79D-E9A8D1CEE822}"/>
              </a:ext>
            </a:extLst>
          </p:cNvPr>
          <p:cNvPicPr>
            <a:picLocks noChangeAspect="1"/>
          </p:cNvPicPr>
          <p:nvPr/>
        </p:nvPicPr>
        <p:blipFill>
          <a:blip r:embed="rId5"/>
          <a:stretch>
            <a:fillRect/>
          </a:stretch>
        </p:blipFill>
        <p:spPr>
          <a:xfrm>
            <a:off x="876692" y="3380992"/>
            <a:ext cx="931983" cy="914398"/>
          </a:xfrm>
          <a:prstGeom prst="rect">
            <a:avLst/>
          </a:prstGeom>
        </p:spPr>
      </p:pic>
      <p:pic>
        <p:nvPicPr>
          <p:cNvPr id="13" name="Picture 12">
            <a:extLst>
              <a:ext uri="{FF2B5EF4-FFF2-40B4-BE49-F238E27FC236}">
                <a16:creationId xmlns:a16="http://schemas.microsoft.com/office/drawing/2014/main" xmlns="" id="{2A5137C4-88BF-D14F-82DD-27392BC97290}"/>
              </a:ext>
            </a:extLst>
          </p:cNvPr>
          <p:cNvPicPr>
            <a:picLocks noChangeAspect="1"/>
          </p:cNvPicPr>
          <p:nvPr/>
        </p:nvPicPr>
        <p:blipFill>
          <a:blip r:embed="rId6"/>
          <a:stretch>
            <a:fillRect/>
          </a:stretch>
        </p:blipFill>
        <p:spPr>
          <a:xfrm>
            <a:off x="3834722" y="3380992"/>
            <a:ext cx="931983" cy="914398"/>
          </a:xfrm>
          <a:prstGeom prst="rect">
            <a:avLst/>
          </a:prstGeom>
        </p:spPr>
      </p:pic>
      <p:pic>
        <p:nvPicPr>
          <p:cNvPr id="14" name="Picture 13">
            <a:extLst>
              <a:ext uri="{FF2B5EF4-FFF2-40B4-BE49-F238E27FC236}">
                <a16:creationId xmlns:a16="http://schemas.microsoft.com/office/drawing/2014/main" xmlns="" id="{0D216650-4D95-0C48-B39E-4EE7F44411DA}"/>
              </a:ext>
            </a:extLst>
          </p:cNvPr>
          <p:cNvPicPr>
            <a:picLocks noChangeAspect="1"/>
          </p:cNvPicPr>
          <p:nvPr/>
        </p:nvPicPr>
        <p:blipFill>
          <a:blip r:embed="rId7"/>
          <a:stretch>
            <a:fillRect/>
          </a:stretch>
        </p:blipFill>
        <p:spPr>
          <a:xfrm>
            <a:off x="890802" y="5496111"/>
            <a:ext cx="931983" cy="914398"/>
          </a:xfrm>
          <a:prstGeom prst="rect">
            <a:avLst/>
          </a:prstGeom>
        </p:spPr>
      </p:pic>
      <p:pic>
        <p:nvPicPr>
          <p:cNvPr id="15" name="Picture 14">
            <a:extLst>
              <a:ext uri="{FF2B5EF4-FFF2-40B4-BE49-F238E27FC236}">
                <a16:creationId xmlns:a16="http://schemas.microsoft.com/office/drawing/2014/main" xmlns="" id="{C78EA9CF-0CFD-CE49-AA53-5DCACBB722D5}"/>
              </a:ext>
            </a:extLst>
          </p:cNvPr>
          <p:cNvPicPr>
            <a:picLocks noChangeAspect="1"/>
          </p:cNvPicPr>
          <p:nvPr/>
        </p:nvPicPr>
        <p:blipFill>
          <a:blip r:embed="rId8"/>
          <a:stretch>
            <a:fillRect/>
          </a:stretch>
        </p:blipFill>
        <p:spPr>
          <a:xfrm>
            <a:off x="3834722" y="5496111"/>
            <a:ext cx="931983" cy="914398"/>
          </a:xfrm>
          <a:prstGeom prst="rect">
            <a:avLst/>
          </a:prstGeom>
        </p:spPr>
      </p:pic>
      <p:sp>
        <p:nvSpPr>
          <p:cNvPr id="16" name="Right Arrow 15">
            <a:extLst>
              <a:ext uri="{FF2B5EF4-FFF2-40B4-BE49-F238E27FC236}">
                <a16:creationId xmlns:a16="http://schemas.microsoft.com/office/drawing/2014/main" xmlns="" id="{BA6983F6-D911-2D49-901B-610824FFA1E7}"/>
              </a:ext>
            </a:extLst>
          </p:cNvPr>
          <p:cNvSpPr/>
          <p:nvPr/>
        </p:nvSpPr>
        <p:spPr>
          <a:xfrm>
            <a:off x="3302904" y="1869543"/>
            <a:ext cx="386938" cy="26712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xmlns="" id="{BD823C58-10CC-D14F-A86B-C1F2CAA3B3B0}"/>
              </a:ext>
            </a:extLst>
          </p:cNvPr>
          <p:cNvSpPr/>
          <p:nvPr/>
        </p:nvSpPr>
        <p:spPr>
          <a:xfrm>
            <a:off x="3302904" y="5817021"/>
            <a:ext cx="386938" cy="26712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xmlns="" id="{F104C302-770F-9E4E-8B43-4499EFD2AE0E}"/>
              </a:ext>
            </a:extLst>
          </p:cNvPr>
          <p:cNvSpPr/>
          <p:nvPr/>
        </p:nvSpPr>
        <p:spPr>
          <a:xfrm>
            <a:off x="3302904" y="3765999"/>
            <a:ext cx="386938" cy="26712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AF5BD2D2-A136-7144-85A8-9E72BFA91A6D}"/>
              </a:ext>
            </a:extLst>
          </p:cNvPr>
          <p:cNvPicPr>
            <a:picLocks noChangeAspect="1"/>
          </p:cNvPicPr>
          <p:nvPr/>
        </p:nvPicPr>
        <p:blipFill>
          <a:blip r:embed="rId9"/>
          <a:stretch>
            <a:fillRect/>
          </a:stretch>
        </p:blipFill>
        <p:spPr>
          <a:xfrm>
            <a:off x="5600944" y="5124888"/>
            <a:ext cx="115452" cy="314869"/>
          </a:xfrm>
          <a:prstGeom prst="rect">
            <a:avLst/>
          </a:prstGeom>
        </p:spPr>
      </p:pic>
      <p:sp>
        <p:nvSpPr>
          <p:cNvPr id="21" name="TextBox 20">
            <a:extLst>
              <a:ext uri="{FF2B5EF4-FFF2-40B4-BE49-F238E27FC236}">
                <a16:creationId xmlns:a16="http://schemas.microsoft.com/office/drawing/2014/main" xmlns="" id="{21F91C09-28AD-674C-9D7B-2657D49AAA76}"/>
              </a:ext>
            </a:extLst>
          </p:cNvPr>
          <p:cNvSpPr txBox="1"/>
          <p:nvPr/>
        </p:nvSpPr>
        <p:spPr>
          <a:xfrm>
            <a:off x="5721242" y="5100646"/>
            <a:ext cx="3274530" cy="338554"/>
          </a:xfrm>
          <a:prstGeom prst="rect">
            <a:avLst/>
          </a:prstGeom>
          <a:noFill/>
        </p:spPr>
        <p:txBody>
          <a:bodyPr wrap="square" rtlCol="0">
            <a:spAutoFit/>
          </a:bodyPr>
          <a:lstStyle/>
          <a:p>
            <a:r>
              <a:rPr lang="en-US" sz="1600" dirty="0">
                <a:solidFill>
                  <a:srgbClr val="6B6B6B"/>
                </a:solidFill>
                <a:latin typeface="Arial" panose="020B0604020202020204" pitchFamily="34" charset="0"/>
                <a:cs typeface="Arial" panose="020B0604020202020204" pitchFamily="34" charset="0"/>
              </a:rPr>
              <a:t>Not immunized but still healthy</a:t>
            </a:r>
          </a:p>
        </p:txBody>
      </p:sp>
      <p:sp>
        <p:nvSpPr>
          <p:cNvPr id="22" name="TextBox 21">
            <a:extLst>
              <a:ext uri="{FF2B5EF4-FFF2-40B4-BE49-F238E27FC236}">
                <a16:creationId xmlns:a16="http://schemas.microsoft.com/office/drawing/2014/main" xmlns="" id="{E09A7A6B-D8A3-E24E-A34B-0FFB896AF443}"/>
              </a:ext>
            </a:extLst>
          </p:cNvPr>
          <p:cNvSpPr txBox="1"/>
          <p:nvPr/>
        </p:nvSpPr>
        <p:spPr>
          <a:xfrm>
            <a:off x="5731746" y="5610891"/>
            <a:ext cx="2927622" cy="338554"/>
          </a:xfrm>
          <a:prstGeom prst="rect">
            <a:avLst/>
          </a:prstGeom>
          <a:noFill/>
        </p:spPr>
        <p:txBody>
          <a:bodyPr wrap="square" rtlCol="0">
            <a:spAutoFit/>
          </a:bodyPr>
          <a:lstStyle/>
          <a:p>
            <a:r>
              <a:rPr lang="en-US" sz="1600" dirty="0">
                <a:solidFill>
                  <a:srgbClr val="6B6B6B"/>
                </a:solidFill>
                <a:latin typeface="Arial" panose="020B0604020202020204" pitchFamily="34" charset="0"/>
                <a:cs typeface="Arial" panose="020B0604020202020204" pitchFamily="34" charset="0"/>
              </a:rPr>
              <a:t>Immunized &amp; healthy</a:t>
            </a:r>
          </a:p>
        </p:txBody>
      </p:sp>
      <p:sp>
        <p:nvSpPr>
          <p:cNvPr id="24" name="TextBox 23">
            <a:extLst>
              <a:ext uri="{FF2B5EF4-FFF2-40B4-BE49-F238E27FC236}">
                <a16:creationId xmlns:a16="http://schemas.microsoft.com/office/drawing/2014/main" xmlns="" id="{CA3FBCF8-071E-CE45-8259-40808EF1E5E9}"/>
              </a:ext>
            </a:extLst>
          </p:cNvPr>
          <p:cNvSpPr txBox="1"/>
          <p:nvPr/>
        </p:nvSpPr>
        <p:spPr>
          <a:xfrm>
            <a:off x="5731746" y="6139042"/>
            <a:ext cx="3203128" cy="584775"/>
          </a:xfrm>
          <a:prstGeom prst="rect">
            <a:avLst/>
          </a:prstGeom>
          <a:noFill/>
        </p:spPr>
        <p:txBody>
          <a:bodyPr wrap="square" rtlCol="0">
            <a:spAutoFit/>
          </a:bodyPr>
          <a:lstStyle/>
          <a:p>
            <a:r>
              <a:rPr lang="en-US" sz="1600" dirty="0">
                <a:solidFill>
                  <a:srgbClr val="6B6B6B"/>
                </a:solidFill>
                <a:latin typeface="Arial" panose="020B0604020202020204" pitchFamily="34" charset="0"/>
                <a:cs typeface="Arial" panose="020B0604020202020204" pitchFamily="34" charset="0"/>
              </a:rPr>
              <a:t>Not immunized,</a:t>
            </a:r>
            <a:r>
              <a:rPr lang="en-US" sz="1600" dirty="0">
                <a:solidFill>
                  <a:srgbClr val="C00000"/>
                </a:solidFill>
                <a:latin typeface="Arial" panose="020B0604020202020204" pitchFamily="34" charset="0"/>
                <a:cs typeface="Arial" panose="020B0604020202020204" pitchFamily="34" charset="0"/>
              </a:rPr>
              <a:t> </a:t>
            </a:r>
            <a:r>
              <a:rPr lang="en-US" sz="1600" dirty="0">
                <a:solidFill>
                  <a:srgbClr val="6B6B6B"/>
                </a:solidFill>
                <a:latin typeface="Arial" panose="020B0604020202020204" pitchFamily="34" charset="0"/>
                <a:cs typeface="Arial" panose="020B0604020202020204" pitchFamily="34" charset="0"/>
              </a:rPr>
              <a:t>sick &amp; contagious</a:t>
            </a:r>
          </a:p>
        </p:txBody>
      </p:sp>
      <p:pic>
        <p:nvPicPr>
          <p:cNvPr id="20" name="Picture 19">
            <a:extLst>
              <a:ext uri="{FF2B5EF4-FFF2-40B4-BE49-F238E27FC236}">
                <a16:creationId xmlns:a16="http://schemas.microsoft.com/office/drawing/2014/main" xmlns="" id="{89A0E4B7-F6CA-2A4B-A755-891A4BA4D68A}"/>
              </a:ext>
            </a:extLst>
          </p:cNvPr>
          <p:cNvPicPr>
            <a:picLocks noChangeAspect="1"/>
          </p:cNvPicPr>
          <p:nvPr/>
        </p:nvPicPr>
        <p:blipFill>
          <a:blip r:embed="rId10"/>
          <a:stretch>
            <a:fillRect/>
          </a:stretch>
        </p:blipFill>
        <p:spPr>
          <a:xfrm>
            <a:off x="5600944" y="5617822"/>
            <a:ext cx="113995" cy="310895"/>
          </a:xfrm>
          <a:prstGeom prst="rect">
            <a:avLst/>
          </a:prstGeom>
        </p:spPr>
      </p:pic>
      <p:pic>
        <p:nvPicPr>
          <p:cNvPr id="28" name="Picture 27">
            <a:extLst>
              <a:ext uri="{FF2B5EF4-FFF2-40B4-BE49-F238E27FC236}">
                <a16:creationId xmlns:a16="http://schemas.microsoft.com/office/drawing/2014/main" xmlns="" id="{11A7AB5E-2AAC-C94E-8FC6-B85966145AC5}"/>
              </a:ext>
            </a:extLst>
          </p:cNvPr>
          <p:cNvPicPr>
            <a:picLocks noChangeAspect="1"/>
          </p:cNvPicPr>
          <p:nvPr/>
        </p:nvPicPr>
        <p:blipFill>
          <a:blip r:embed="rId11"/>
          <a:stretch>
            <a:fillRect/>
          </a:stretch>
        </p:blipFill>
        <p:spPr>
          <a:xfrm>
            <a:off x="5600944" y="6143416"/>
            <a:ext cx="113995" cy="310896"/>
          </a:xfrm>
          <a:prstGeom prst="rect">
            <a:avLst/>
          </a:prstGeom>
        </p:spPr>
      </p:pic>
      <p:cxnSp>
        <p:nvCxnSpPr>
          <p:cNvPr id="33" name="Straight Connector 32">
            <a:extLst>
              <a:ext uri="{FF2B5EF4-FFF2-40B4-BE49-F238E27FC236}">
                <a16:creationId xmlns:a16="http://schemas.microsoft.com/office/drawing/2014/main" xmlns="" id="{2EF17A0A-9AE3-C84D-A434-F9DF7CA52414}"/>
              </a:ext>
            </a:extLst>
          </p:cNvPr>
          <p:cNvCxnSpPr>
            <a:cxnSpLocks/>
          </p:cNvCxnSpPr>
          <p:nvPr/>
        </p:nvCxnSpPr>
        <p:spPr>
          <a:xfrm>
            <a:off x="5455592" y="4899259"/>
            <a:ext cx="334189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346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79C80A-1970-9341-BF93-E545A5AAEE6E}"/>
              </a:ext>
            </a:extLst>
          </p:cNvPr>
          <p:cNvSpPr>
            <a:spLocks noGrp="1"/>
          </p:cNvSpPr>
          <p:nvPr>
            <p:ph type="title"/>
          </p:nvPr>
        </p:nvSpPr>
        <p:spPr>
          <a:xfrm>
            <a:off x="812800" y="1069848"/>
            <a:ext cx="7156450" cy="741647"/>
          </a:xfrm>
        </p:spPr>
        <p:txBody>
          <a:bodyPr anchor="t" anchorCtr="0">
            <a:normAutofit/>
          </a:bodyPr>
          <a:lstStyle/>
          <a:p>
            <a:r>
              <a:rPr lang="en-US" sz="3200" dirty="0">
                <a:latin typeface="Rockwell" panose="02060603020205020403" pitchFamily="18" charset="77"/>
              </a:rPr>
              <a:t>TYPES OF VACCINES</a:t>
            </a:r>
          </a:p>
        </p:txBody>
      </p:sp>
      <p:graphicFrame>
        <p:nvGraphicFramePr>
          <p:cNvPr id="3" name="Table 2">
            <a:extLst>
              <a:ext uri="{FF2B5EF4-FFF2-40B4-BE49-F238E27FC236}">
                <a16:creationId xmlns:a16="http://schemas.microsoft.com/office/drawing/2014/main" xmlns="" id="{B849E6C0-CFD8-0C4E-95F1-61A887074174}"/>
              </a:ext>
            </a:extLst>
          </p:cNvPr>
          <p:cNvGraphicFramePr>
            <a:graphicFrameLocks noGrp="1"/>
          </p:cNvGraphicFramePr>
          <p:nvPr>
            <p:extLst>
              <p:ext uri="{D42A27DB-BD31-4B8C-83A1-F6EECF244321}">
                <p14:modId xmlns:p14="http://schemas.microsoft.com/office/powerpoint/2010/main" val="2963576526"/>
              </p:ext>
            </p:extLst>
          </p:nvPr>
        </p:nvGraphicFramePr>
        <p:xfrm>
          <a:off x="1868114" y="2094745"/>
          <a:ext cx="6868219" cy="741646"/>
        </p:xfrm>
        <a:graphic>
          <a:graphicData uri="http://schemas.openxmlformats.org/drawingml/2006/table">
            <a:tbl>
              <a:tblPr firstRow="1" bandRow="1">
                <a:tableStyleId>{616DA210-FB5B-4158-B5E0-FEB733F419BA}</a:tableStyleId>
              </a:tblPr>
              <a:tblGrid>
                <a:gridCol w="6868219">
                  <a:extLst>
                    <a:ext uri="{9D8B030D-6E8A-4147-A177-3AD203B41FA5}">
                      <a16:colId xmlns:a16="http://schemas.microsoft.com/office/drawing/2014/main" xmlns="" val="3154164875"/>
                    </a:ext>
                  </a:extLst>
                </a:gridCol>
              </a:tblGrid>
              <a:tr h="741646">
                <a:tc>
                  <a:txBody>
                    <a:bodyPr/>
                    <a:lstStyle/>
                    <a:p>
                      <a:r>
                        <a:rPr lang="en-US" sz="1900" b="1" kern="1200" dirty="0">
                          <a:solidFill>
                            <a:srgbClr val="6B6B6B"/>
                          </a:solidFill>
                          <a:effectLst/>
                          <a:latin typeface="Arial" panose="020B0604020202020204" pitchFamily="34" charset="0"/>
                          <a:ea typeface="+mn-ea"/>
                          <a:cs typeface="Arial" panose="020B0604020202020204" pitchFamily="34" charset="0"/>
                        </a:rPr>
                        <a:t>Live attenuated: </a:t>
                      </a:r>
                      <a:r>
                        <a:rPr lang="en-US" sz="1900" b="0" kern="1200" dirty="0">
                          <a:solidFill>
                            <a:srgbClr val="6B6B6B"/>
                          </a:solidFill>
                          <a:effectLst/>
                          <a:latin typeface="Arial" panose="020B0604020202020204" pitchFamily="34" charset="0"/>
                          <a:ea typeface="+mn-ea"/>
                          <a:cs typeface="Arial" panose="020B0604020202020204" pitchFamily="34" charset="0"/>
                        </a:rPr>
                        <a:t>contain weakened pathogen; require 1-2 doses. Ex. MMR, rotavirus, varicella</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5" name="Table 4">
            <a:extLst>
              <a:ext uri="{FF2B5EF4-FFF2-40B4-BE49-F238E27FC236}">
                <a16:creationId xmlns:a16="http://schemas.microsoft.com/office/drawing/2014/main" xmlns="" id="{61260FC7-03E2-6F45-AEF3-AC52304BACC0}"/>
              </a:ext>
            </a:extLst>
          </p:cNvPr>
          <p:cNvGraphicFramePr>
            <a:graphicFrameLocks noGrp="1"/>
          </p:cNvGraphicFramePr>
          <p:nvPr>
            <p:extLst>
              <p:ext uri="{D42A27DB-BD31-4B8C-83A1-F6EECF244321}">
                <p14:modId xmlns:p14="http://schemas.microsoft.com/office/powerpoint/2010/main" val="1241626106"/>
              </p:ext>
            </p:extLst>
          </p:nvPr>
        </p:nvGraphicFramePr>
        <p:xfrm>
          <a:off x="1868115" y="3998031"/>
          <a:ext cx="6685749" cy="960120"/>
        </p:xfrm>
        <a:graphic>
          <a:graphicData uri="http://schemas.openxmlformats.org/drawingml/2006/table">
            <a:tbl>
              <a:tblPr firstRow="1" bandRow="1">
                <a:tableStyleId>{616DA210-FB5B-4158-B5E0-FEB733F419BA}</a:tableStyleId>
              </a:tblPr>
              <a:tblGrid>
                <a:gridCol w="6685749">
                  <a:extLst>
                    <a:ext uri="{9D8B030D-6E8A-4147-A177-3AD203B41FA5}">
                      <a16:colId xmlns:a16="http://schemas.microsoft.com/office/drawing/2014/main" xmlns="" val="3154164875"/>
                    </a:ext>
                  </a:extLst>
                </a:gridCol>
              </a:tblGrid>
              <a:tr h="741646">
                <a:tc>
                  <a:txBody>
                    <a:bodyPr/>
                    <a:lstStyle/>
                    <a:p>
                      <a:r>
                        <a:rPr lang="en-US" sz="1900" b="1" dirty="0">
                          <a:solidFill>
                            <a:srgbClr val="6B6B6B"/>
                          </a:solidFill>
                          <a:latin typeface="Arial" panose="020B0604020202020204" pitchFamily="34" charset="0"/>
                          <a:cs typeface="Arial" panose="020B0604020202020204" pitchFamily="34" charset="0"/>
                        </a:rPr>
                        <a:t>Subunit: </a:t>
                      </a:r>
                      <a:r>
                        <a:rPr lang="en-US" sz="1900" b="0" dirty="0">
                          <a:solidFill>
                            <a:srgbClr val="6B6B6B"/>
                          </a:solidFill>
                          <a:latin typeface="Arial" panose="020B0604020202020204" pitchFamily="34" charset="0"/>
                          <a:cs typeface="Arial" panose="020B0604020202020204" pitchFamily="34" charset="0"/>
                        </a:rPr>
                        <a:t>contain killed, antigenic component of pathogen; require several doses (booster shots). Ex. Hib, HPV, pneumococcal</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6" name="Table 5">
            <a:extLst>
              <a:ext uri="{FF2B5EF4-FFF2-40B4-BE49-F238E27FC236}">
                <a16:creationId xmlns:a16="http://schemas.microsoft.com/office/drawing/2014/main" xmlns="" id="{74166D99-40D0-DD44-9C0C-337559785ECA}"/>
              </a:ext>
            </a:extLst>
          </p:cNvPr>
          <p:cNvGraphicFramePr>
            <a:graphicFrameLocks noGrp="1"/>
          </p:cNvGraphicFramePr>
          <p:nvPr>
            <p:extLst>
              <p:ext uri="{D42A27DB-BD31-4B8C-83A1-F6EECF244321}">
                <p14:modId xmlns:p14="http://schemas.microsoft.com/office/powerpoint/2010/main" val="56581583"/>
              </p:ext>
            </p:extLst>
          </p:nvPr>
        </p:nvGraphicFramePr>
        <p:xfrm>
          <a:off x="1868114" y="2960011"/>
          <a:ext cx="6685749" cy="960120"/>
        </p:xfrm>
        <a:graphic>
          <a:graphicData uri="http://schemas.openxmlformats.org/drawingml/2006/table">
            <a:tbl>
              <a:tblPr firstRow="1" bandRow="1">
                <a:tableStyleId>{616DA210-FB5B-4158-B5E0-FEB733F419BA}</a:tableStyleId>
              </a:tblPr>
              <a:tblGrid>
                <a:gridCol w="6685749">
                  <a:extLst>
                    <a:ext uri="{9D8B030D-6E8A-4147-A177-3AD203B41FA5}">
                      <a16:colId xmlns:a16="http://schemas.microsoft.com/office/drawing/2014/main" xmlns="" val="3154164875"/>
                    </a:ext>
                  </a:extLst>
                </a:gridCol>
              </a:tblGrid>
              <a:tr h="741646">
                <a:tc>
                  <a:txBody>
                    <a:bodyPr/>
                    <a:lstStyle/>
                    <a:p>
                      <a:r>
                        <a:rPr lang="en-US" sz="1900" b="1" kern="1200" dirty="0">
                          <a:solidFill>
                            <a:srgbClr val="6B6B6B"/>
                          </a:solidFill>
                          <a:effectLst/>
                          <a:latin typeface="Arial" panose="020B0604020202020204" pitchFamily="34" charset="0"/>
                          <a:ea typeface="+mn-ea"/>
                          <a:cs typeface="Arial" panose="020B0604020202020204" pitchFamily="34" charset="0"/>
                        </a:rPr>
                        <a:t>Inactivated: </a:t>
                      </a:r>
                      <a:r>
                        <a:rPr lang="en-US" sz="1900" b="0" kern="1200" dirty="0">
                          <a:solidFill>
                            <a:srgbClr val="6B6B6B"/>
                          </a:solidFill>
                          <a:effectLst/>
                          <a:latin typeface="Arial" panose="020B0604020202020204" pitchFamily="34" charset="0"/>
                          <a:ea typeface="+mn-ea"/>
                          <a:cs typeface="Arial" panose="020B0604020202020204" pitchFamily="34" charset="0"/>
                        </a:rPr>
                        <a:t>contain killed pathogen; require several doses (booster shots). Ex. Hepatitis A, rabies, inactivated poliovirus vaccine</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7" name="Table 6">
            <a:extLst>
              <a:ext uri="{FF2B5EF4-FFF2-40B4-BE49-F238E27FC236}">
                <a16:creationId xmlns:a16="http://schemas.microsoft.com/office/drawing/2014/main" xmlns="" id="{ACCD48E8-AFCC-444C-A56C-9A303F852958}"/>
              </a:ext>
            </a:extLst>
          </p:cNvPr>
          <p:cNvGraphicFramePr>
            <a:graphicFrameLocks noGrp="1"/>
          </p:cNvGraphicFramePr>
          <p:nvPr>
            <p:extLst>
              <p:ext uri="{D42A27DB-BD31-4B8C-83A1-F6EECF244321}">
                <p14:modId xmlns:p14="http://schemas.microsoft.com/office/powerpoint/2010/main" val="2066337564"/>
              </p:ext>
            </p:extLst>
          </p:nvPr>
        </p:nvGraphicFramePr>
        <p:xfrm>
          <a:off x="1868115" y="5036051"/>
          <a:ext cx="6685749" cy="741646"/>
        </p:xfrm>
        <a:graphic>
          <a:graphicData uri="http://schemas.openxmlformats.org/drawingml/2006/table">
            <a:tbl>
              <a:tblPr firstRow="1" bandRow="1">
                <a:tableStyleId>{616DA210-FB5B-4158-B5E0-FEB733F419BA}</a:tableStyleId>
              </a:tblPr>
              <a:tblGrid>
                <a:gridCol w="6685749">
                  <a:extLst>
                    <a:ext uri="{9D8B030D-6E8A-4147-A177-3AD203B41FA5}">
                      <a16:colId xmlns:a16="http://schemas.microsoft.com/office/drawing/2014/main" xmlns="" val="3154164875"/>
                    </a:ext>
                  </a:extLst>
                </a:gridCol>
              </a:tblGrid>
              <a:tr h="741646">
                <a:tc>
                  <a:txBody>
                    <a:bodyPr/>
                    <a:lstStyle/>
                    <a:p>
                      <a:r>
                        <a:rPr lang="en-US" sz="1900" b="1" kern="1200" dirty="0">
                          <a:solidFill>
                            <a:srgbClr val="6B6B6B"/>
                          </a:solidFill>
                          <a:effectLst/>
                          <a:latin typeface="Arial" panose="020B0604020202020204" pitchFamily="34" charset="0"/>
                          <a:ea typeface="+mn-ea"/>
                          <a:cs typeface="Arial" panose="020B0604020202020204" pitchFamily="34" charset="0"/>
                        </a:rPr>
                        <a:t>Toxoid: </a:t>
                      </a:r>
                      <a:r>
                        <a:rPr lang="en-US" sz="1900" b="0" kern="1200" dirty="0">
                          <a:solidFill>
                            <a:srgbClr val="6B6B6B"/>
                          </a:solidFill>
                          <a:effectLst/>
                          <a:latin typeface="Arial" panose="020B0604020202020204" pitchFamily="34" charset="0"/>
                          <a:ea typeface="+mn-ea"/>
                          <a:cs typeface="Arial" panose="020B0604020202020204" pitchFamily="34" charset="0"/>
                        </a:rPr>
                        <a:t>contain toxin made by pathogen; may require booster shots. Ex. Diphtheria, pertussis</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pic>
        <p:nvPicPr>
          <p:cNvPr id="9" name="Picture 8">
            <a:extLst>
              <a:ext uri="{FF2B5EF4-FFF2-40B4-BE49-F238E27FC236}">
                <a16:creationId xmlns:a16="http://schemas.microsoft.com/office/drawing/2014/main" xmlns="" id="{3821C9D2-86C2-E74B-A4A6-7597DB2B2826}"/>
              </a:ext>
            </a:extLst>
          </p:cNvPr>
          <p:cNvPicPr>
            <a:picLocks noChangeAspect="1"/>
          </p:cNvPicPr>
          <p:nvPr/>
        </p:nvPicPr>
        <p:blipFill>
          <a:blip r:embed="rId3"/>
          <a:stretch>
            <a:fillRect/>
          </a:stretch>
        </p:blipFill>
        <p:spPr>
          <a:xfrm>
            <a:off x="843622" y="2094745"/>
            <a:ext cx="673100" cy="660400"/>
          </a:xfrm>
          <a:prstGeom prst="rect">
            <a:avLst/>
          </a:prstGeom>
        </p:spPr>
      </p:pic>
      <p:pic>
        <p:nvPicPr>
          <p:cNvPr id="13" name="Picture 12">
            <a:extLst>
              <a:ext uri="{FF2B5EF4-FFF2-40B4-BE49-F238E27FC236}">
                <a16:creationId xmlns:a16="http://schemas.microsoft.com/office/drawing/2014/main" xmlns="" id="{FD694AA9-3422-BA47-96F6-E1702AFBA567}"/>
              </a:ext>
            </a:extLst>
          </p:cNvPr>
          <p:cNvPicPr>
            <a:picLocks noChangeAspect="1"/>
          </p:cNvPicPr>
          <p:nvPr/>
        </p:nvPicPr>
        <p:blipFill>
          <a:blip r:embed="rId4"/>
          <a:stretch>
            <a:fillRect/>
          </a:stretch>
        </p:blipFill>
        <p:spPr>
          <a:xfrm>
            <a:off x="897278" y="3112411"/>
            <a:ext cx="609600" cy="609600"/>
          </a:xfrm>
          <a:prstGeom prst="rect">
            <a:avLst/>
          </a:prstGeom>
        </p:spPr>
      </p:pic>
      <p:pic>
        <p:nvPicPr>
          <p:cNvPr id="15" name="Picture 14">
            <a:extLst>
              <a:ext uri="{FF2B5EF4-FFF2-40B4-BE49-F238E27FC236}">
                <a16:creationId xmlns:a16="http://schemas.microsoft.com/office/drawing/2014/main" xmlns="" id="{04A3A12F-48E2-8E4E-9EE6-36E3E9076401}"/>
              </a:ext>
            </a:extLst>
          </p:cNvPr>
          <p:cNvPicPr>
            <a:picLocks noChangeAspect="1"/>
          </p:cNvPicPr>
          <p:nvPr/>
        </p:nvPicPr>
        <p:blipFill>
          <a:blip r:embed="rId5"/>
          <a:stretch>
            <a:fillRect/>
          </a:stretch>
        </p:blipFill>
        <p:spPr>
          <a:xfrm>
            <a:off x="881722" y="4201231"/>
            <a:ext cx="596900" cy="508000"/>
          </a:xfrm>
          <a:prstGeom prst="rect">
            <a:avLst/>
          </a:prstGeom>
        </p:spPr>
      </p:pic>
      <p:pic>
        <p:nvPicPr>
          <p:cNvPr id="4" name="Picture 3">
            <a:extLst>
              <a:ext uri="{FF2B5EF4-FFF2-40B4-BE49-F238E27FC236}">
                <a16:creationId xmlns:a16="http://schemas.microsoft.com/office/drawing/2014/main" xmlns="" id="{73937EDC-24D1-8D43-99A6-750700509C28}"/>
              </a:ext>
            </a:extLst>
          </p:cNvPr>
          <p:cNvPicPr>
            <a:picLocks noChangeAspect="1"/>
          </p:cNvPicPr>
          <p:nvPr/>
        </p:nvPicPr>
        <p:blipFill>
          <a:blip r:embed="rId6"/>
          <a:stretch>
            <a:fillRect/>
          </a:stretch>
        </p:blipFill>
        <p:spPr>
          <a:xfrm>
            <a:off x="787411" y="5117297"/>
            <a:ext cx="729311" cy="660400"/>
          </a:xfrm>
          <a:prstGeom prst="rect">
            <a:avLst/>
          </a:prstGeom>
        </p:spPr>
      </p:pic>
    </p:spTree>
    <p:extLst>
      <p:ext uri="{BB962C8B-B14F-4D97-AF65-F5344CB8AC3E}">
        <p14:creationId xmlns:p14="http://schemas.microsoft.com/office/powerpoint/2010/main" val="3846577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2CE3D-61EB-DC46-BB02-1065BC40614B}"/>
              </a:ext>
            </a:extLst>
          </p:cNvPr>
          <p:cNvSpPr>
            <a:spLocks noGrp="1"/>
          </p:cNvSpPr>
          <p:nvPr>
            <p:ph type="title"/>
          </p:nvPr>
        </p:nvSpPr>
        <p:spPr>
          <a:xfrm>
            <a:off x="812800" y="1069848"/>
            <a:ext cx="6129421" cy="969264"/>
          </a:xfrm>
        </p:spPr>
        <p:txBody>
          <a:bodyPr>
            <a:normAutofit/>
          </a:bodyPr>
          <a:lstStyle/>
          <a:p>
            <a:r>
              <a:rPr lang="en-US" sz="2900" dirty="0"/>
              <a:t>VACCINE DOSING THROUGH THE LIFESPAN</a:t>
            </a:r>
          </a:p>
        </p:txBody>
      </p:sp>
      <p:graphicFrame>
        <p:nvGraphicFramePr>
          <p:cNvPr id="8" name="Table 7">
            <a:extLst>
              <a:ext uri="{FF2B5EF4-FFF2-40B4-BE49-F238E27FC236}">
                <a16:creationId xmlns:a16="http://schemas.microsoft.com/office/drawing/2014/main" xmlns="" id="{4188D34B-8EDC-C547-BF9F-F43DDD4EE42E}"/>
              </a:ext>
            </a:extLst>
          </p:cNvPr>
          <p:cNvGraphicFramePr>
            <a:graphicFrameLocks noGrp="1"/>
          </p:cNvGraphicFramePr>
          <p:nvPr>
            <p:extLst>
              <p:ext uri="{D42A27DB-BD31-4B8C-83A1-F6EECF244321}">
                <p14:modId xmlns:p14="http://schemas.microsoft.com/office/powerpoint/2010/main" val="1301227397"/>
              </p:ext>
            </p:extLst>
          </p:nvPr>
        </p:nvGraphicFramePr>
        <p:xfrm>
          <a:off x="967318" y="2566494"/>
          <a:ext cx="2135850" cy="1920240"/>
        </p:xfrm>
        <a:graphic>
          <a:graphicData uri="http://schemas.openxmlformats.org/drawingml/2006/table">
            <a:tbl>
              <a:tblPr firstRow="1" bandRow="1">
                <a:tableStyleId>{616DA210-FB5B-4158-B5E0-FEB733F419BA}</a:tableStyleId>
              </a:tblPr>
              <a:tblGrid>
                <a:gridCol w="2135850">
                  <a:extLst>
                    <a:ext uri="{9D8B030D-6E8A-4147-A177-3AD203B41FA5}">
                      <a16:colId xmlns:a16="http://schemas.microsoft.com/office/drawing/2014/main" xmlns="" val="3154164875"/>
                    </a:ext>
                  </a:extLst>
                </a:gridCol>
              </a:tblGrid>
              <a:tr h="741646">
                <a:tc>
                  <a:txBody>
                    <a:bodyPr/>
                    <a:lstStyle/>
                    <a:p>
                      <a:pPr>
                        <a:lnSpc>
                          <a:spcPct val="100000"/>
                        </a:lnSpc>
                      </a:pPr>
                      <a:endParaRPr lang="en-US" sz="2000" b="0" dirty="0">
                        <a:solidFill>
                          <a:srgbClr val="6B6B6B"/>
                        </a:solidFill>
                        <a:latin typeface="Arial" panose="020B0604020202020204" pitchFamily="34" charset="0"/>
                        <a:cs typeface="Arial" panose="020B0604020202020204" pitchFamily="34" charset="0"/>
                      </a:endParaRPr>
                    </a:p>
                    <a:p>
                      <a:pPr>
                        <a:lnSpc>
                          <a:spcPct val="100000"/>
                        </a:lnSpc>
                      </a:pPr>
                      <a:endParaRPr lang="en-US" sz="2000" b="0" dirty="0">
                        <a:solidFill>
                          <a:srgbClr val="6B6B6B"/>
                        </a:solidFill>
                        <a:latin typeface="Arial" panose="020B0604020202020204" pitchFamily="34" charset="0"/>
                        <a:cs typeface="Arial" panose="020B0604020202020204" pitchFamily="34" charset="0"/>
                      </a:endParaRPr>
                    </a:p>
                    <a:p>
                      <a:pPr>
                        <a:lnSpc>
                          <a:spcPct val="100000"/>
                        </a:lnSpc>
                      </a:pPr>
                      <a:r>
                        <a:rPr lang="en-US" sz="2000" b="0" dirty="0">
                          <a:solidFill>
                            <a:srgbClr val="6B6B6B"/>
                          </a:solidFill>
                          <a:latin typeface="Arial" panose="020B0604020202020204" pitchFamily="34" charset="0"/>
                          <a:cs typeface="Arial" panose="020B0604020202020204" pitchFamily="34" charset="0"/>
                        </a:rPr>
                        <a:t>Some vaccines provide life-long immunity from a single dose</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9" name="Table 8">
            <a:extLst>
              <a:ext uri="{FF2B5EF4-FFF2-40B4-BE49-F238E27FC236}">
                <a16:creationId xmlns:a16="http://schemas.microsoft.com/office/drawing/2014/main" xmlns="" id="{448675E7-2557-9245-B049-0C66E0A8F571}"/>
              </a:ext>
            </a:extLst>
          </p:cNvPr>
          <p:cNvGraphicFramePr>
            <a:graphicFrameLocks noGrp="1"/>
          </p:cNvGraphicFramePr>
          <p:nvPr>
            <p:extLst>
              <p:ext uri="{D42A27DB-BD31-4B8C-83A1-F6EECF244321}">
                <p14:modId xmlns:p14="http://schemas.microsoft.com/office/powerpoint/2010/main" val="2331981005"/>
              </p:ext>
            </p:extLst>
          </p:nvPr>
        </p:nvGraphicFramePr>
        <p:xfrm>
          <a:off x="6066476" y="2675944"/>
          <a:ext cx="2260540" cy="2011680"/>
        </p:xfrm>
        <a:graphic>
          <a:graphicData uri="http://schemas.openxmlformats.org/drawingml/2006/table">
            <a:tbl>
              <a:tblPr firstRow="1" bandRow="1">
                <a:tableStyleId>{616DA210-FB5B-4158-B5E0-FEB733F419BA}</a:tableStyleId>
              </a:tblPr>
              <a:tblGrid>
                <a:gridCol w="2260540">
                  <a:extLst>
                    <a:ext uri="{9D8B030D-6E8A-4147-A177-3AD203B41FA5}">
                      <a16:colId xmlns:a16="http://schemas.microsoft.com/office/drawing/2014/main" xmlns="" val="3154164875"/>
                    </a:ext>
                  </a:extLst>
                </a:gridCol>
              </a:tblGrid>
              <a:tr h="741646">
                <a:tc>
                  <a:txBody>
                    <a:bodyPr/>
                    <a:lstStyle/>
                    <a:p>
                      <a:pPr>
                        <a:lnSpc>
                          <a:spcPct val="100000"/>
                        </a:lnSpc>
                      </a:pPr>
                      <a:endParaRPr lang="en-US" sz="1800" b="0" dirty="0">
                        <a:solidFill>
                          <a:srgbClr val="6B6B6B"/>
                        </a:solidFill>
                        <a:latin typeface="Arial" panose="020B0604020202020204" pitchFamily="34" charset="0"/>
                        <a:cs typeface="Arial" panose="020B0604020202020204" pitchFamily="34" charset="0"/>
                      </a:endParaRPr>
                    </a:p>
                    <a:p>
                      <a:pPr>
                        <a:lnSpc>
                          <a:spcPct val="100000"/>
                        </a:lnSpc>
                      </a:pPr>
                      <a:endParaRPr lang="en-US" sz="1800" b="0" dirty="0">
                        <a:solidFill>
                          <a:srgbClr val="6B6B6B"/>
                        </a:solidFill>
                        <a:latin typeface="Arial" panose="020B0604020202020204" pitchFamily="34" charset="0"/>
                        <a:cs typeface="Arial" panose="020B0604020202020204" pitchFamily="34" charset="0"/>
                      </a:endParaRPr>
                    </a:p>
                    <a:p>
                      <a:pPr>
                        <a:lnSpc>
                          <a:spcPct val="100000"/>
                        </a:lnSpc>
                      </a:pPr>
                      <a:r>
                        <a:rPr lang="en-US" sz="1800" b="0" dirty="0">
                          <a:solidFill>
                            <a:srgbClr val="6B6B6B"/>
                          </a:solidFill>
                          <a:latin typeface="Arial" panose="020B0604020202020204" pitchFamily="34" charset="0"/>
                          <a:cs typeface="Arial" panose="020B0604020202020204" pitchFamily="34" charset="0"/>
                        </a:rPr>
                        <a:t>New vaccines are needed frequently for pathogens that mutate often (such as influenza)</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graphicFrame>
        <p:nvGraphicFramePr>
          <p:cNvPr id="10" name="Table 9">
            <a:extLst>
              <a:ext uri="{FF2B5EF4-FFF2-40B4-BE49-F238E27FC236}">
                <a16:creationId xmlns:a16="http://schemas.microsoft.com/office/drawing/2014/main" xmlns="" id="{43850412-96DC-6446-B47A-C2902F75C4B7}"/>
              </a:ext>
            </a:extLst>
          </p:cNvPr>
          <p:cNvGraphicFramePr>
            <a:graphicFrameLocks noGrp="1"/>
          </p:cNvGraphicFramePr>
          <p:nvPr>
            <p:extLst>
              <p:ext uri="{D42A27DB-BD31-4B8C-83A1-F6EECF244321}">
                <p14:modId xmlns:p14="http://schemas.microsoft.com/office/powerpoint/2010/main" val="2924455677"/>
              </p:ext>
            </p:extLst>
          </p:nvPr>
        </p:nvGraphicFramePr>
        <p:xfrm>
          <a:off x="3610205" y="2441441"/>
          <a:ext cx="2260541" cy="1920240"/>
        </p:xfrm>
        <a:graphic>
          <a:graphicData uri="http://schemas.openxmlformats.org/drawingml/2006/table">
            <a:tbl>
              <a:tblPr firstRow="1" bandRow="1">
                <a:tableStyleId>{616DA210-FB5B-4158-B5E0-FEB733F419BA}</a:tableStyleId>
              </a:tblPr>
              <a:tblGrid>
                <a:gridCol w="2260541">
                  <a:extLst>
                    <a:ext uri="{9D8B030D-6E8A-4147-A177-3AD203B41FA5}">
                      <a16:colId xmlns:a16="http://schemas.microsoft.com/office/drawing/2014/main" xmlns="" val="3154164875"/>
                    </a:ext>
                  </a:extLst>
                </a:gridCol>
              </a:tblGrid>
              <a:tr h="741646">
                <a:tc>
                  <a:txBody>
                    <a:bodyPr/>
                    <a:lstStyle/>
                    <a:p>
                      <a:pPr>
                        <a:lnSpc>
                          <a:spcPct val="100000"/>
                        </a:lnSpc>
                      </a:pPr>
                      <a:r>
                        <a:rPr lang="en-US" sz="2000" b="0" dirty="0">
                          <a:solidFill>
                            <a:srgbClr val="6B6B6B"/>
                          </a:solidFill>
                          <a:latin typeface="Arial" panose="020B0604020202020204" pitchFamily="34" charset="0"/>
                          <a:cs typeface="Arial" panose="020B0604020202020204" pitchFamily="34" charset="0"/>
                        </a:rPr>
                        <a:t>Others provide greater protection after multiple doses</a:t>
                      </a:r>
                    </a:p>
                    <a:p>
                      <a:pPr>
                        <a:lnSpc>
                          <a:spcPct val="100000"/>
                        </a:lnSpc>
                      </a:pPr>
                      <a:endParaRPr lang="en-US" sz="2000" b="0" dirty="0">
                        <a:solidFill>
                          <a:srgbClr val="6B6B6B"/>
                        </a:solidFill>
                        <a:latin typeface="Arial" panose="020B0604020202020204" pitchFamily="34" charset="0"/>
                        <a:cs typeface="Arial" panose="020B0604020202020204" pitchFamily="34" charset="0"/>
                      </a:endParaRPr>
                    </a:p>
                    <a:p>
                      <a:pPr>
                        <a:lnSpc>
                          <a:spcPct val="100000"/>
                        </a:lnSpc>
                      </a:pPr>
                      <a:endParaRPr lang="en-US" sz="2000" b="0" dirty="0">
                        <a:solidFill>
                          <a:srgbClr val="6B6B6B"/>
                        </a:solidFill>
                        <a:latin typeface="Arial" panose="020B0604020202020204" pitchFamily="34" charset="0"/>
                        <a:cs typeface="Arial" panose="020B0604020202020204" pitchFamily="34" charset="0"/>
                      </a:endParaRPr>
                    </a:p>
                  </a:txBody>
                  <a:tcPr marL="182880" anchor="ct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15533139"/>
                  </a:ext>
                </a:extLst>
              </a:tr>
            </a:tbl>
          </a:graphicData>
        </a:graphic>
      </p:graphicFrame>
      <p:sp>
        <p:nvSpPr>
          <p:cNvPr id="29" name="Oval 28">
            <a:extLst>
              <a:ext uri="{FF2B5EF4-FFF2-40B4-BE49-F238E27FC236}">
                <a16:creationId xmlns:a16="http://schemas.microsoft.com/office/drawing/2014/main" xmlns="" id="{F6C11803-64BA-2446-9964-BEEFAE8167E0}"/>
              </a:ext>
            </a:extLst>
          </p:cNvPr>
          <p:cNvSpPr/>
          <p:nvPr/>
        </p:nvSpPr>
        <p:spPr>
          <a:xfrm>
            <a:off x="1792242" y="4761175"/>
            <a:ext cx="1776853" cy="17768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A30F1C8B-36E5-E646-AB40-31605294874E}"/>
              </a:ext>
            </a:extLst>
          </p:cNvPr>
          <p:cNvSpPr txBox="1"/>
          <p:nvPr/>
        </p:nvSpPr>
        <p:spPr>
          <a:xfrm>
            <a:off x="3734900" y="5216977"/>
            <a:ext cx="4995481" cy="923330"/>
          </a:xfrm>
          <a:prstGeom prst="rect">
            <a:avLst/>
          </a:prstGeom>
          <a:noFill/>
        </p:spPr>
        <p:txBody>
          <a:bodyPr wrap="square" rtlCol="0">
            <a:spAutoFit/>
          </a:bodyPr>
          <a:lstStyle/>
          <a:p>
            <a:pPr>
              <a:lnSpc>
                <a:spcPct val="100000"/>
              </a:lnSpc>
            </a:pPr>
            <a:r>
              <a:rPr lang="en-US" dirty="0">
                <a:latin typeface="Rockwell" panose="02060603020205020403" pitchFamily="18" charset="77"/>
              </a:rPr>
              <a:t>VACCINES AREN’T JUST FOR CHILDREN – OLDER POPULATIONS NEED TARGETED PROTECTION FROM CERTAIN DISEASES</a:t>
            </a:r>
          </a:p>
        </p:txBody>
      </p:sp>
      <p:pic>
        <p:nvPicPr>
          <p:cNvPr id="4" name="Picture 3">
            <a:extLst>
              <a:ext uri="{FF2B5EF4-FFF2-40B4-BE49-F238E27FC236}">
                <a16:creationId xmlns:a16="http://schemas.microsoft.com/office/drawing/2014/main" xmlns="" id="{E08C675A-BC54-0B46-950D-84218FF2D4EC}"/>
              </a:ext>
            </a:extLst>
          </p:cNvPr>
          <p:cNvPicPr>
            <a:picLocks noChangeAspect="1"/>
          </p:cNvPicPr>
          <p:nvPr/>
        </p:nvPicPr>
        <p:blipFill>
          <a:blip r:embed="rId4"/>
          <a:stretch>
            <a:fillRect/>
          </a:stretch>
        </p:blipFill>
        <p:spPr>
          <a:xfrm>
            <a:off x="1259754" y="2479027"/>
            <a:ext cx="693735" cy="693735"/>
          </a:xfrm>
          <a:prstGeom prst="rect">
            <a:avLst/>
          </a:prstGeom>
        </p:spPr>
      </p:pic>
      <p:grpSp>
        <p:nvGrpSpPr>
          <p:cNvPr id="11" name="Group 10">
            <a:extLst>
              <a:ext uri="{FF2B5EF4-FFF2-40B4-BE49-F238E27FC236}">
                <a16:creationId xmlns:a16="http://schemas.microsoft.com/office/drawing/2014/main" xmlns="" id="{6811E667-8D7C-6241-A6F0-EC29EFE20DC3}"/>
              </a:ext>
            </a:extLst>
          </p:cNvPr>
          <p:cNvGrpSpPr/>
          <p:nvPr/>
        </p:nvGrpSpPr>
        <p:grpSpPr>
          <a:xfrm>
            <a:off x="3951794" y="3838287"/>
            <a:ext cx="1133345" cy="710367"/>
            <a:chOff x="3951794" y="3838287"/>
            <a:chExt cx="1133345" cy="710367"/>
          </a:xfrm>
        </p:grpSpPr>
        <p:pic>
          <p:nvPicPr>
            <p:cNvPr id="5" name="Picture 4">
              <a:extLst>
                <a:ext uri="{FF2B5EF4-FFF2-40B4-BE49-F238E27FC236}">
                  <a16:creationId xmlns:a16="http://schemas.microsoft.com/office/drawing/2014/main" xmlns="" id="{96F29B75-5F0D-2B4D-88D5-46CA19EC1A9E}"/>
                </a:ext>
              </a:extLst>
            </p:cNvPr>
            <p:cNvPicPr>
              <a:picLocks noChangeAspect="1"/>
            </p:cNvPicPr>
            <p:nvPr/>
          </p:nvPicPr>
          <p:blipFill>
            <a:blip r:embed="rId5"/>
            <a:stretch>
              <a:fillRect/>
            </a:stretch>
          </p:blipFill>
          <p:spPr>
            <a:xfrm>
              <a:off x="3951794" y="3838287"/>
              <a:ext cx="697096" cy="697096"/>
            </a:xfrm>
            <a:prstGeom prst="rect">
              <a:avLst/>
            </a:prstGeom>
          </p:spPr>
        </p:pic>
        <p:pic>
          <p:nvPicPr>
            <p:cNvPr id="15" name="Picture 14">
              <a:extLst>
                <a:ext uri="{FF2B5EF4-FFF2-40B4-BE49-F238E27FC236}">
                  <a16:creationId xmlns:a16="http://schemas.microsoft.com/office/drawing/2014/main" xmlns="" id="{7B6F9075-999B-DF4C-A38B-AF4A05C02B69}"/>
                </a:ext>
              </a:extLst>
            </p:cNvPr>
            <p:cNvPicPr>
              <a:picLocks noChangeAspect="1"/>
            </p:cNvPicPr>
            <p:nvPr/>
          </p:nvPicPr>
          <p:blipFill>
            <a:blip r:embed="rId5"/>
            <a:stretch>
              <a:fillRect/>
            </a:stretch>
          </p:blipFill>
          <p:spPr>
            <a:xfrm>
              <a:off x="4388043" y="3851558"/>
              <a:ext cx="697096" cy="697096"/>
            </a:xfrm>
            <a:prstGeom prst="rect">
              <a:avLst/>
            </a:prstGeom>
          </p:spPr>
        </p:pic>
      </p:grpSp>
      <p:pic>
        <p:nvPicPr>
          <p:cNvPr id="7" name="Picture 6">
            <a:extLst>
              <a:ext uri="{FF2B5EF4-FFF2-40B4-BE49-F238E27FC236}">
                <a16:creationId xmlns:a16="http://schemas.microsoft.com/office/drawing/2014/main" xmlns="" id="{5E6B89BE-8883-8D42-A4BD-E146CAEF5D22}"/>
              </a:ext>
            </a:extLst>
          </p:cNvPr>
          <p:cNvPicPr>
            <a:picLocks noChangeAspect="1"/>
          </p:cNvPicPr>
          <p:nvPr/>
        </p:nvPicPr>
        <p:blipFill>
          <a:blip r:embed="rId6"/>
          <a:stretch>
            <a:fillRect/>
          </a:stretch>
        </p:blipFill>
        <p:spPr>
          <a:xfrm rot="21002729">
            <a:off x="6712426" y="2251577"/>
            <a:ext cx="848733" cy="848733"/>
          </a:xfrm>
          <a:prstGeom prst="rect">
            <a:avLst/>
          </a:prstGeom>
        </p:spPr>
      </p:pic>
    </p:spTree>
    <p:extLst>
      <p:ext uri="{BB962C8B-B14F-4D97-AF65-F5344CB8AC3E}">
        <p14:creationId xmlns:p14="http://schemas.microsoft.com/office/powerpoint/2010/main" val="1531443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5165E-8BBF-0B4C-B2C0-DAF01A0D5FEA}"/>
              </a:ext>
            </a:extLst>
          </p:cNvPr>
          <p:cNvSpPr>
            <a:spLocks noGrp="1"/>
          </p:cNvSpPr>
          <p:nvPr>
            <p:ph type="title"/>
          </p:nvPr>
        </p:nvSpPr>
        <p:spPr>
          <a:xfrm>
            <a:off x="812800" y="1069848"/>
            <a:ext cx="5941451" cy="1033271"/>
          </a:xfrm>
        </p:spPr>
        <p:txBody>
          <a:bodyPr/>
          <a:lstStyle/>
          <a:p>
            <a:r>
              <a:rPr lang="en-US" dirty="0"/>
              <a:t>VACCINE COMPONENTS: SAFE AND EFFECTIVE </a:t>
            </a:r>
          </a:p>
        </p:txBody>
      </p:sp>
      <p:sp>
        <p:nvSpPr>
          <p:cNvPr id="3" name="Content Placeholder 2">
            <a:extLst>
              <a:ext uri="{FF2B5EF4-FFF2-40B4-BE49-F238E27FC236}">
                <a16:creationId xmlns:a16="http://schemas.microsoft.com/office/drawing/2014/main" xmlns="" id="{BD719030-7269-7C46-864D-E280E390DCA7}"/>
              </a:ext>
            </a:extLst>
          </p:cNvPr>
          <p:cNvSpPr>
            <a:spLocks noGrp="1"/>
          </p:cNvSpPr>
          <p:nvPr>
            <p:ph idx="1"/>
          </p:nvPr>
        </p:nvSpPr>
        <p:spPr>
          <a:xfrm>
            <a:off x="812801" y="2367519"/>
            <a:ext cx="5312426" cy="4384155"/>
          </a:xfrm>
        </p:spPr>
        <p:txBody>
          <a:bodyPr>
            <a:normAutofit fontScale="85000" lnSpcReduction="20000"/>
          </a:bodyPr>
          <a:lstStyle/>
          <a:p>
            <a:pPr>
              <a:lnSpc>
                <a:spcPct val="110000"/>
              </a:lnSpc>
            </a:pPr>
            <a:r>
              <a:rPr lang="en-US" dirty="0"/>
              <a:t>Provide immunity</a:t>
            </a:r>
          </a:p>
          <a:p>
            <a:pPr lvl="1">
              <a:lnSpc>
                <a:spcPct val="110000"/>
              </a:lnSpc>
            </a:pPr>
            <a:r>
              <a:rPr lang="en-US" dirty="0"/>
              <a:t>Antigens </a:t>
            </a:r>
          </a:p>
          <a:p>
            <a:pPr lvl="1">
              <a:lnSpc>
                <a:spcPct val="110000"/>
              </a:lnSpc>
            </a:pPr>
            <a:r>
              <a:rPr lang="en-US" dirty="0"/>
              <a:t>Adjuvants </a:t>
            </a:r>
          </a:p>
          <a:p>
            <a:pPr>
              <a:lnSpc>
                <a:spcPct val="110000"/>
              </a:lnSpc>
            </a:pPr>
            <a:r>
              <a:rPr lang="en-US" dirty="0"/>
              <a:t>Keep vaccines safe and long lasting</a:t>
            </a:r>
          </a:p>
          <a:p>
            <a:pPr lvl="1">
              <a:lnSpc>
                <a:spcPct val="110000"/>
              </a:lnSpc>
            </a:pPr>
            <a:r>
              <a:rPr lang="en-US" dirty="0"/>
              <a:t>Preservatives </a:t>
            </a:r>
          </a:p>
          <a:p>
            <a:pPr lvl="1">
              <a:lnSpc>
                <a:spcPct val="110000"/>
              </a:lnSpc>
            </a:pPr>
            <a:r>
              <a:rPr lang="en-US" dirty="0"/>
              <a:t>Stabilizers</a:t>
            </a:r>
          </a:p>
          <a:p>
            <a:pPr>
              <a:lnSpc>
                <a:spcPct val="110000"/>
              </a:lnSpc>
            </a:pPr>
            <a:r>
              <a:rPr lang="en-US" dirty="0"/>
              <a:t>Used during the production of vaccines</a:t>
            </a:r>
          </a:p>
          <a:p>
            <a:pPr lvl="1">
              <a:lnSpc>
                <a:spcPct val="110000"/>
              </a:lnSpc>
            </a:pPr>
            <a:r>
              <a:rPr lang="en-US" dirty="0"/>
              <a:t>Cell culture materials</a:t>
            </a:r>
          </a:p>
          <a:p>
            <a:pPr lvl="1">
              <a:lnSpc>
                <a:spcPct val="110000"/>
              </a:lnSpc>
            </a:pPr>
            <a:r>
              <a:rPr lang="en-US" dirty="0"/>
              <a:t>Inactivating ingredients</a:t>
            </a:r>
          </a:p>
          <a:p>
            <a:pPr lvl="1">
              <a:lnSpc>
                <a:spcPct val="110000"/>
              </a:lnSpc>
            </a:pPr>
            <a:r>
              <a:rPr lang="en-US" dirty="0"/>
              <a:t>Antibiotics</a:t>
            </a:r>
          </a:p>
        </p:txBody>
      </p:sp>
      <p:sp>
        <p:nvSpPr>
          <p:cNvPr id="4" name="Oval 3">
            <a:extLst>
              <a:ext uri="{FF2B5EF4-FFF2-40B4-BE49-F238E27FC236}">
                <a16:creationId xmlns:a16="http://schemas.microsoft.com/office/drawing/2014/main" xmlns="" id="{A2EABB5C-225B-4344-912D-A2959F4B3932}"/>
              </a:ext>
            </a:extLst>
          </p:cNvPr>
          <p:cNvSpPr/>
          <p:nvPr/>
        </p:nvSpPr>
        <p:spPr>
          <a:xfrm>
            <a:off x="6002501" y="3650697"/>
            <a:ext cx="2867924" cy="296342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D96117DD-5160-3448-A42E-8771AE69E021}"/>
              </a:ext>
            </a:extLst>
          </p:cNvPr>
          <p:cNvSpPr/>
          <p:nvPr/>
        </p:nvSpPr>
        <p:spPr>
          <a:xfrm>
            <a:off x="5794851" y="3911639"/>
            <a:ext cx="959400" cy="959400"/>
          </a:xfrm>
          <a:prstGeom prst="ellipse">
            <a:avLst/>
          </a:prstGeom>
          <a:solidFill>
            <a:srgbClr val="3E5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8" name="Graphic 7">
            <a:extLst>
              <a:ext uri="{FF2B5EF4-FFF2-40B4-BE49-F238E27FC236}">
                <a16:creationId xmlns:a16="http://schemas.microsoft.com/office/drawing/2014/main" xmlns="" id="{0F619F23-5209-094C-89E9-F2064AEF517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964404" y="4081192"/>
            <a:ext cx="620295" cy="620295"/>
          </a:xfrm>
          <a:prstGeom prst="rect">
            <a:avLst/>
          </a:prstGeom>
        </p:spPr>
      </p:pic>
    </p:spTree>
    <p:extLst>
      <p:ext uri="{BB962C8B-B14F-4D97-AF65-F5344CB8AC3E}">
        <p14:creationId xmlns:p14="http://schemas.microsoft.com/office/powerpoint/2010/main" val="3479218483"/>
      </p:ext>
    </p:extLst>
  </p:cSld>
  <p:clrMapOvr>
    <a:masterClrMapping/>
  </p:clrMapOvr>
</p:sld>
</file>

<file path=ppt/theme/theme1.xml><?xml version="1.0" encoding="utf-8"?>
<a:theme xmlns:a="http://schemas.openxmlformats.org/drawingml/2006/main" name="Office Theme">
  <a:themeElements>
    <a:clrScheme name="sabin - immunization advocate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8272</TotalTime>
  <Words>4781</Words>
  <Application>Microsoft Office PowerPoint</Application>
  <PresentationFormat>On-screen Show (4:3)</PresentationFormat>
  <Paragraphs>395</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Black</vt:lpstr>
      <vt:lpstr>Calibri</vt:lpstr>
      <vt:lpstr>Rockwell</vt:lpstr>
      <vt:lpstr>Office Theme</vt:lpstr>
      <vt:lpstr>VACCINES &amp; IMMUNIZATION</vt:lpstr>
      <vt:lpstr>IMMUNIZATION SAVES LIVES AND KEEPS PEOPLE HEALTHY</vt:lpstr>
      <vt:lpstr>VACCINES CAN ERADICATE DISEASES, BUT DECLINING COVERAGE PUTS PROGRESS AT RISK</vt:lpstr>
      <vt:lpstr>HOW VACCINES WORK </vt:lpstr>
      <vt:lpstr>VACCINES PROTECT THE COMMUNITY </vt:lpstr>
      <vt:lpstr>VACCINES PROTECT THE COMMUNITY</vt:lpstr>
      <vt:lpstr>TYPES OF VACCINES</vt:lpstr>
      <vt:lpstr>VACCINE DOSING THROUGH THE LIFESPAN</vt:lpstr>
      <vt:lpstr>VACCINE COMPONENTS: SAFE AND EFFECTIVE </vt:lpstr>
      <vt:lpstr>IMMUNIZATION SCHEDULES: BASED ON SCIENTIFIC EVIDENCE</vt:lpstr>
      <vt:lpstr>ENSURING VACCINES ARE SAFE AND EFFECTIVE </vt:lpstr>
      <vt:lpstr>CONTINUOUS SAFETY MONITORING</vt:lpstr>
      <vt:lpstr>CONTRAINDICATIONS &amp; PRECAUTIONS</vt:lpstr>
      <vt:lpstr>DANGEROUS EFFECTS OF LOW VACCINE COVERAGE </vt:lpstr>
      <vt:lpstr>COMMON MYTHS </vt:lpstr>
      <vt:lpstr>COMMON MYTHS </vt:lpstr>
      <vt:lpstr>COMMON MYTHS </vt:lpstr>
      <vt:lpstr>COMMON MYTHS </vt:lpstr>
      <vt:lpstr>COMMUNICATING WITH PATIENTS TO BOLSTER VACCINE CONFIDENCE</vt:lpstr>
      <vt:lpstr>ADDITIONAL RESOURCES</vt:lpstr>
      <vt:lpstr>ADDITIONAL 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Zaida Jocson</dc:creator>
  <cp:lastModifiedBy>Greg Bodwell</cp:lastModifiedBy>
  <cp:revision>94</cp:revision>
  <dcterms:created xsi:type="dcterms:W3CDTF">2019-01-17T01:54:34Z</dcterms:created>
  <dcterms:modified xsi:type="dcterms:W3CDTF">2019-10-04T19:55:14Z</dcterms:modified>
</cp:coreProperties>
</file>